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61" r:id="rId4"/>
    <p:sldId id="260" r:id="rId5"/>
    <p:sldId id="262" r:id="rId6"/>
    <p:sldId id="266" r:id="rId7"/>
    <p:sldId id="267" r:id="rId8"/>
    <p:sldId id="263" r:id="rId9"/>
    <p:sldId id="268" r:id="rId10"/>
    <p:sldId id="269" r:id="rId11"/>
    <p:sldId id="270" r:id="rId12"/>
    <p:sldId id="276" r:id="rId13"/>
    <p:sldId id="258" r:id="rId14"/>
    <p:sldId id="259" r:id="rId15"/>
    <p:sldId id="271" r:id="rId16"/>
    <p:sldId id="302" r:id="rId17"/>
    <p:sldId id="272" r:id="rId18"/>
    <p:sldId id="274" r:id="rId19"/>
    <p:sldId id="275" r:id="rId20"/>
    <p:sldId id="277" r:id="rId21"/>
    <p:sldId id="279" r:id="rId22"/>
    <p:sldId id="273" r:id="rId23"/>
    <p:sldId id="280" r:id="rId24"/>
    <p:sldId id="278" r:id="rId25"/>
    <p:sldId id="281" r:id="rId26"/>
    <p:sldId id="283" r:id="rId27"/>
    <p:sldId id="285" r:id="rId28"/>
    <p:sldId id="284" r:id="rId29"/>
    <p:sldId id="282" r:id="rId30"/>
    <p:sldId id="286" r:id="rId31"/>
    <p:sldId id="287" r:id="rId32"/>
    <p:sldId id="288" r:id="rId33"/>
    <p:sldId id="289" r:id="rId34"/>
    <p:sldId id="290" r:id="rId35"/>
    <p:sldId id="300" r:id="rId36"/>
    <p:sldId id="296" r:id="rId37"/>
    <p:sldId id="297" r:id="rId38"/>
    <p:sldId id="291" r:id="rId39"/>
    <p:sldId id="292" r:id="rId40"/>
    <p:sldId id="293" r:id="rId41"/>
    <p:sldId id="294" r:id="rId42"/>
    <p:sldId id="298" r:id="rId43"/>
    <p:sldId id="299" r:id="rId44"/>
    <p:sldId id="301"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39" autoAdjust="0"/>
  </p:normalViewPr>
  <p:slideViewPr>
    <p:cSldViewPr snapToGrid="0" snapToObjects="1">
      <p:cViewPr varScale="1">
        <p:scale>
          <a:sx n="71" d="100"/>
          <a:sy n="71" d="100"/>
        </p:scale>
        <p:origin x="1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B2CED-98C2-2E45-904B-897D0CE71B91}" type="doc">
      <dgm:prSet loTypeId="urn:microsoft.com/office/officeart/2005/8/layout/process4" loCatId="" qsTypeId="urn:microsoft.com/office/officeart/2005/8/quickstyle/3D2" qsCatId="3D" csTypeId="urn:microsoft.com/office/officeart/2005/8/colors/accent1_5" csCatId="accent1" phldr="1"/>
      <dgm:spPr/>
    </dgm:pt>
    <dgm:pt modelId="{E1F43FA2-7649-BB4C-ABDA-70832D38BEF0}">
      <dgm:prSet phldrT="[Text]"/>
      <dgm:spPr/>
      <dgm:t>
        <a:bodyPr/>
        <a:lstStyle/>
        <a:p>
          <a:r>
            <a:rPr lang="en-US" dirty="0" smtClean="0"/>
            <a:t>ARTERIES</a:t>
          </a:r>
          <a:endParaRPr lang="en-US" dirty="0"/>
        </a:p>
      </dgm:t>
    </dgm:pt>
    <dgm:pt modelId="{A4294B9B-8442-9842-A5B7-E021F6D06580}" type="parTrans" cxnId="{A47CB7FF-7194-664A-8C44-B033A974225F}">
      <dgm:prSet/>
      <dgm:spPr/>
      <dgm:t>
        <a:bodyPr/>
        <a:lstStyle/>
        <a:p>
          <a:endParaRPr lang="en-US"/>
        </a:p>
      </dgm:t>
    </dgm:pt>
    <dgm:pt modelId="{8FAA253D-F408-3247-971C-2B0C22F03C5E}" type="sibTrans" cxnId="{A47CB7FF-7194-664A-8C44-B033A974225F}">
      <dgm:prSet/>
      <dgm:spPr/>
      <dgm:t>
        <a:bodyPr/>
        <a:lstStyle/>
        <a:p>
          <a:endParaRPr lang="en-US"/>
        </a:p>
      </dgm:t>
    </dgm:pt>
    <dgm:pt modelId="{1E621B5D-5002-3D49-B331-0F0268B90E3B}">
      <dgm:prSet phldrT="[Text]"/>
      <dgm:spPr/>
      <dgm:t>
        <a:bodyPr/>
        <a:lstStyle/>
        <a:p>
          <a:r>
            <a:rPr lang="en-US" dirty="0" smtClean="0"/>
            <a:t>ARTERIOLES</a:t>
          </a:r>
          <a:endParaRPr lang="en-US" dirty="0"/>
        </a:p>
      </dgm:t>
    </dgm:pt>
    <dgm:pt modelId="{0EA28638-881D-4D4E-99AE-BCB28C84837C}" type="parTrans" cxnId="{8D5079BB-D5C0-1F46-BA87-16AEBE032C72}">
      <dgm:prSet/>
      <dgm:spPr/>
      <dgm:t>
        <a:bodyPr/>
        <a:lstStyle/>
        <a:p>
          <a:endParaRPr lang="en-US"/>
        </a:p>
      </dgm:t>
    </dgm:pt>
    <dgm:pt modelId="{C63B70E1-9ACD-DD4D-B905-66249E6D5951}" type="sibTrans" cxnId="{8D5079BB-D5C0-1F46-BA87-16AEBE032C72}">
      <dgm:prSet/>
      <dgm:spPr/>
      <dgm:t>
        <a:bodyPr/>
        <a:lstStyle/>
        <a:p>
          <a:endParaRPr lang="en-US"/>
        </a:p>
      </dgm:t>
    </dgm:pt>
    <dgm:pt modelId="{BEABC6B6-3545-0741-B635-7B63625F6425}">
      <dgm:prSet phldrT="[Text]"/>
      <dgm:spPr/>
      <dgm:t>
        <a:bodyPr/>
        <a:lstStyle/>
        <a:p>
          <a:r>
            <a:rPr lang="en-US" dirty="0" smtClean="0"/>
            <a:t>CAPILLARIES</a:t>
          </a:r>
        </a:p>
      </dgm:t>
    </dgm:pt>
    <dgm:pt modelId="{2CEE0B47-7D4D-0E4B-B3FE-D12C892800E5}" type="parTrans" cxnId="{664780AB-7C81-B448-8ACF-F9315F1C8397}">
      <dgm:prSet/>
      <dgm:spPr/>
      <dgm:t>
        <a:bodyPr/>
        <a:lstStyle/>
        <a:p>
          <a:endParaRPr lang="en-US"/>
        </a:p>
      </dgm:t>
    </dgm:pt>
    <dgm:pt modelId="{29B448BF-0BCA-AC4B-B56B-60FE17302AF5}" type="sibTrans" cxnId="{664780AB-7C81-B448-8ACF-F9315F1C8397}">
      <dgm:prSet/>
      <dgm:spPr/>
      <dgm:t>
        <a:bodyPr/>
        <a:lstStyle/>
        <a:p>
          <a:endParaRPr lang="en-US"/>
        </a:p>
      </dgm:t>
    </dgm:pt>
    <dgm:pt modelId="{B3458C82-D4D6-D348-94D5-E3DE58483C8B}">
      <dgm:prSet/>
      <dgm:spPr/>
      <dgm:t>
        <a:bodyPr/>
        <a:lstStyle/>
        <a:p>
          <a:r>
            <a:rPr lang="en-US" dirty="0" smtClean="0"/>
            <a:t>VENUOLES</a:t>
          </a:r>
          <a:endParaRPr lang="en-US" dirty="0"/>
        </a:p>
      </dgm:t>
    </dgm:pt>
    <dgm:pt modelId="{3574EFF2-355E-4342-BB81-6D8045962512}" type="parTrans" cxnId="{EBC7950F-5F3B-514D-963E-0A3C2814D013}">
      <dgm:prSet/>
      <dgm:spPr/>
      <dgm:t>
        <a:bodyPr/>
        <a:lstStyle/>
        <a:p>
          <a:endParaRPr lang="en-US"/>
        </a:p>
      </dgm:t>
    </dgm:pt>
    <dgm:pt modelId="{E6793DB5-6CBF-AE44-99F0-79DD74F1ED60}" type="sibTrans" cxnId="{EBC7950F-5F3B-514D-963E-0A3C2814D013}">
      <dgm:prSet/>
      <dgm:spPr/>
      <dgm:t>
        <a:bodyPr/>
        <a:lstStyle/>
        <a:p>
          <a:endParaRPr lang="en-US"/>
        </a:p>
      </dgm:t>
    </dgm:pt>
    <dgm:pt modelId="{2B603F4D-8437-464C-B460-78C1D95E7599}">
      <dgm:prSet/>
      <dgm:spPr/>
      <dgm:t>
        <a:bodyPr/>
        <a:lstStyle/>
        <a:p>
          <a:r>
            <a:rPr lang="en-US" dirty="0" smtClean="0"/>
            <a:t>VEINS</a:t>
          </a:r>
          <a:endParaRPr lang="en-US" dirty="0"/>
        </a:p>
      </dgm:t>
    </dgm:pt>
    <dgm:pt modelId="{F5910C98-A51C-654A-9EE2-D4DEDE55C8FC}" type="parTrans" cxnId="{3A0FAC01-125D-C248-9DF6-4768F64B52AE}">
      <dgm:prSet/>
      <dgm:spPr/>
      <dgm:t>
        <a:bodyPr/>
        <a:lstStyle/>
        <a:p>
          <a:endParaRPr lang="en-US"/>
        </a:p>
      </dgm:t>
    </dgm:pt>
    <dgm:pt modelId="{4C08238E-3FED-B147-A605-44775A5882B2}" type="sibTrans" cxnId="{3A0FAC01-125D-C248-9DF6-4768F64B52AE}">
      <dgm:prSet/>
      <dgm:spPr/>
      <dgm:t>
        <a:bodyPr/>
        <a:lstStyle/>
        <a:p>
          <a:endParaRPr lang="en-US"/>
        </a:p>
      </dgm:t>
    </dgm:pt>
    <dgm:pt modelId="{E5A49496-D40C-614D-BF5F-A686BFE96D36}" type="pres">
      <dgm:prSet presAssocID="{2CEB2CED-98C2-2E45-904B-897D0CE71B91}" presName="Name0" presStyleCnt="0">
        <dgm:presLayoutVars>
          <dgm:dir/>
          <dgm:animLvl val="lvl"/>
          <dgm:resizeHandles val="exact"/>
        </dgm:presLayoutVars>
      </dgm:prSet>
      <dgm:spPr/>
    </dgm:pt>
    <dgm:pt modelId="{E5738BD3-F11C-184C-B2F4-DA5A02EBFA3B}" type="pres">
      <dgm:prSet presAssocID="{2B603F4D-8437-464C-B460-78C1D95E7599}" presName="boxAndChildren" presStyleCnt="0"/>
      <dgm:spPr/>
    </dgm:pt>
    <dgm:pt modelId="{AB20BACC-71BE-E84B-9C96-69052E28B8BA}" type="pres">
      <dgm:prSet presAssocID="{2B603F4D-8437-464C-B460-78C1D95E7599}" presName="parentTextBox" presStyleLbl="node1" presStyleIdx="0" presStyleCnt="5"/>
      <dgm:spPr/>
      <dgm:t>
        <a:bodyPr/>
        <a:lstStyle/>
        <a:p>
          <a:endParaRPr lang="en-CA"/>
        </a:p>
      </dgm:t>
    </dgm:pt>
    <dgm:pt modelId="{45921D7A-3BF1-CA4B-84C5-8298C96B7163}" type="pres">
      <dgm:prSet presAssocID="{E6793DB5-6CBF-AE44-99F0-79DD74F1ED60}" presName="sp" presStyleCnt="0"/>
      <dgm:spPr/>
    </dgm:pt>
    <dgm:pt modelId="{6451E51F-AFED-9B4E-921C-2761139CA039}" type="pres">
      <dgm:prSet presAssocID="{B3458C82-D4D6-D348-94D5-E3DE58483C8B}" presName="arrowAndChildren" presStyleCnt="0"/>
      <dgm:spPr/>
    </dgm:pt>
    <dgm:pt modelId="{7129D449-7489-0C4E-B623-AF030023D0C1}" type="pres">
      <dgm:prSet presAssocID="{B3458C82-D4D6-D348-94D5-E3DE58483C8B}" presName="parentTextArrow" presStyleLbl="node1" presStyleIdx="1" presStyleCnt="5"/>
      <dgm:spPr/>
      <dgm:t>
        <a:bodyPr/>
        <a:lstStyle/>
        <a:p>
          <a:endParaRPr lang="en-CA"/>
        </a:p>
      </dgm:t>
    </dgm:pt>
    <dgm:pt modelId="{34E2C6EA-2BB5-2A4C-9609-5308A100099C}" type="pres">
      <dgm:prSet presAssocID="{29B448BF-0BCA-AC4B-B56B-60FE17302AF5}" presName="sp" presStyleCnt="0"/>
      <dgm:spPr/>
    </dgm:pt>
    <dgm:pt modelId="{3A7D1B4F-6C42-9641-AF89-0008876C105D}" type="pres">
      <dgm:prSet presAssocID="{BEABC6B6-3545-0741-B635-7B63625F6425}" presName="arrowAndChildren" presStyleCnt="0"/>
      <dgm:spPr/>
    </dgm:pt>
    <dgm:pt modelId="{EB9691BD-6228-D24E-87BC-2D2109386BCA}" type="pres">
      <dgm:prSet presAssocID="{BEABC6B6-3545-0741-B635-7B63625F6425}" presName="parentTextArrow" presStyleLbl="node1" presStyleIdx="2" presStyleCnt="5"/>
      <dgm:spPr/>
      <dgm:t>
        <a:bodyPr/>
        <a:lstStyle/>
        <a:p>
          <a:endParaRPr lang="en-CA"/>
        </a:p>
      </dgm:t>
    </dgm:pt>
    <dgm:pt modelId="{E2B06BA6-DF44-1548-9C0A-BDAB2FD12921}" type="pres">
      <dgm:prSet presAssocID="{C63B70E1-9ACD-DD4D-B905-66249E6D5951}" presName="sp" presStyleCnt="0"/>
      <dgm:spPr/>
    </dgm:pt>
    <dgm:pt modelId="{11E799EF-B37A-454E-BA51-B7BCB900E2AD}" type="pres">
      <dgm:prSet presAssocID="{1E621B5D-5002-3D49-B331-0F0268B90E3B}" presName="arrowAndChildren" presStyleCnt="0"/>
      <dgm:spPr/>
    </dgm:pt>
    <dgm:pt modelId="{08E6D51C-81E2-1A4C-9FB7-AF87CD408889}" type="pres">
      <dgm:prSet presAssocID="{1E621B5D-5002-3D49-B331-0F0268B90E3B}" presName="parentTextArrow" presStyleLbl="node1" presStyleIdx="3" presStyleCnt="5"/>
      <dgm:spPr/>
      <dgm:t>
        <a:bodyPr/>
        <a:lstStyle/>
        <a:p>
          <a:endParaRPr lang="en-CA"/>
        </a:p>
      </dgm:t>
    </dgm:pt>
    <dgm:pt modelId="{A5B449D5-169A-954E-B1DB-543BC67178CC}" type="pres">
      <dgm:prSet presAssocID="{8FAA253D-F408-3247-971C-2B0C22F03C5E}" presName="sp" presStyleCnt="0"/>
      <dgm:spPr/>
    </dgm:pt>
    <dgm:pt modelId="{BFAC8D1F-A348-4D49-9176-A552D0C3C8C9}" type="pres">
      <dgm:prSet presAssocID="{E1F43FA2-7649-BB4C-ABDA-70832D38BEF0}" presName="arrowAndChildren" presStyleCnt="0"/>
      <dgm:spPr/>
    </dgm:pt>
    <dgm:pt modelId="{CE313A71-54AB-DA42-9428-D31CE31747C4}" type="pres">
      <dgm:prSet presAssocID="{E1F43FA2-7649-BB4C-ABDA-70832D38BEF0}" presName="parentTextArrow" presStyleLbl="node1" presStyleIdx="4" presStyleCnt="5"/>
      <dgm:spPr/>
      <dgm:t>
        <a:bodyPr/>
        <a:lstStyle/>
        <a:p>
          <a:endParaRPr lang="en-CA"/>
        </a:p>
      </dgm:t>
    </dgm:pt>
  </dgm:ptLst>
  <dgm:cxnLst>
    <dgm:cxn modelId="{0695413E-1F3F-DD4A-B53B-9AE1B656AC6F}" type="presOf" srcId="{BEABC6B6-3545-0741-B635-7B63625F6425}" destId="{EB9691BD-6228-D24E-87BC-2D2109386BCA}" srcOrd="0" destOrd="0" presId="urn:microsoft.com/office/officeart/2005/8/layout/process4"/>
    <dgm:cxn modelId="{A437E5E1-EAF0-A747-BEC1-8EDDC760EC85}" type="presOf" srcId="{2CEB2CED-98C2-2E45-904B-897D0CE71B91}" destId="{E5A49496-D40C-614D-BF5F-A686BFE96D36}" srcOrd="0" destOrd="0" presId="urn:microsoft.com/office/officeart/2005/8/layout/process4"/>
    <dgm:cxn modelId="{EBC7950F-5F3B-514D-963E-0A3C2814D013}" srcId="{2CEB2CED-98C2-2E45-904B-897D0CE71B91}" destId="{B3458C82-D4D6-D348-94D5-E3DE58483C8B}" srcOrd="3" destOrd="0" parTransId="{3574EFF2-355E-4342-BB81-6D8045962512}" sibTransId="{E6793DB5-6CBF-AE44-99F0-79DD74F1ED60}"/>
    <dgm:cxn modelId="{883A7BA6-34CF-FD47-AFD8-EB66F403290B}" type="presOf" srcId="{2B603F4D-8437-464C-B460-78C1D95E7599}" destId="{AB20BACC-71BE-E84B-9C96-69052E28B8BA}" srcOrd="0" destOrd="0" presId="urn:microsoft.com/office/officeart/2005/8/layout/process4"/>
    <dgm:cxn modelId="{7BBE6CC8-7CA2-DF49-9B76-8DF3C445A029}" type="presOf" srcId="{E1F43FA2-7649-BB4C-ABDA-70832D38BEF0}" destId="{CE313A71-54AB-DA42-9428-D31CE31747C4}" srcOrd="0" destOrd="0" presId="urn:microsoft.com/office/officeart/2005/8/layout/process4"/>
    <dgm:cxn modelId="{A47CB7FF-7194-664A-8C44-B033A974225F}" srcId="{2CEB2CED-98C2-2E45-904B-897D0CE71B91}" destId="{E1F43FA2-7649-BB4C-ABDA-70832D38BEF0}" srcOrd="0" destOrd="0" parTransId="{A4294B9B-8442-9842-A5B7-E021F6D06580}" sibTransId="{8FAA253D-F408-3247-971C-2B0C22F03C5E}"/>
    <dgm:cxn modelId="{252154B8-90BD-C243-B14D-DDD34F572656}" type="presOf" srcId="{B3458C82-D4D6-D348-94D5-E3DE58483C8B}" destId="{7129D449-7489-0C4E-B623-AF030023D0C1}" srcOrd="0" destOrd="0" presId="urn:microsoft.com/office/officeart/2005/8/layout/process4"/>
    <dgm:cxn modelId="{3A0FAC01-125D-C248-9DF6-4768F64B52AE}" srcId="{2CEB2CED-98C2-2E45-904B-897D0CE71B91}" destId="{2B603F4D-8437-464C-B460-78C1D95E7599}" srcOrd="4" destOrd="0" parTransId="{F5910C98-A51C-654A-9EE2-D4DEDE55C8FC}" sibTransId="{4C08238E-3FED-B147-A605-44775A5882B2}"/>
    <dgm:cxn modelId="{664780AB-7C81-B448-8ACF-F9315F1C8397}" srcId="{2CEB2CED-98C2-2E45-904B-897D0CE71B91}" destId="{BEABC6B6-3545-0741-B635-7B63625F6425}" srcOrd="2" destOrd="0" parTransId="{2CEE0B47-7D4D-0E4B-B3FE-D12C892800E5}" sibTransId="{29B448BF-0BCA-AC4B-B56B-60FE17302AF5}"/>
    <dgm:cxn modelId="{71CA7C24-8E72-224E-8B47-CF9ADFB70446}" type="presOf" srcId="{1E621B5D-5002-3D49-B331-0F0268B90E3B}" destId="{08E6D51C-81E2-1A4C-9FB7-AF87CD408889}" srcOrd="0" destOrd="0" presId="urn:microsoft.com/office/officeart/2005/8/layout/process4"/>
    <dgm:cxn modelId="{8D5079BB-D5C0-1F46-BA87-16AEBE032C72}" srcId="{2CEB2CED-98C2-2E45-904B-897D0CE71B91}" destId="{1E621B5D-5002-3D49-B331-0F0268B90E3B}" srcOrd="1" destOrd="0" parTransId="{0EA28638-881D-4D4E-99AE-BCB28C84837C}" sibTransId="{C63B70E1-9ACD-DD4D-B905-66249E6D5951}"/>
    <dgm:cxn modelId="{90F39CD4-4E4F-4C4A-8C29-972CE844FCFC}" type="presParOf" srcId="{E5A49496-D40C-614D-BF5F-A686BFE96D36}" destId="{E5738BD3-F11C-184C-B2F4-DA5A02EBFA3B}" srcOrd="0" destOrd="0" presId="urn:microsoft.com/office/officeart/2005/8/layout/process4"/>
    <dgm:cxn modelId="{33CD942C-5C89-F84E-BAC6-6804FBFB3D97}" type="presParOf" srcId="{E5738BD3-F11C-184C-B2F4-DA5A02EBFA3B}" destId="{AB20BACC-71BE-E84B-9C96-69052E28B8BA}" srcOrd="0" destOrd="0" presId="urn:microsoft.com/office/officeart/2005/8/layout/process4"/>
    <dgm:cxn modelId="{7FBC04B6-A5D7-5D40-B1BE-DAF7F9C1442D}" type="presParOf" srcId="{E5A49496-D40C-614D-BF5F-A686BFE96D36}" destId="{45921D7A-3BF1-CA4B-84C5-8298C96B7163}" srcOrd="1" destOrd="0" presId="urn:microsoft.com/office/officeart/2005/8/layout/process4"/>
    <dgm:cxn modelId="{1BAAABFF-7CE7-4448-BB2C-84597B833F31}" type="presParOf" srcId="{E5A49496-D40C-614D-BF5F-A686BFE96D36}" destId="{6451E51F-AFED-9B4E-921C-2761139CA039}" srcOrd="2" destOrd="0" presId="urn:microsoft.com/office/officeart/2005/8/layout/process4"/>
    <dgm:cxn modelId="{F98E4B42-1FC6-C841-827A-0C3ECEB234EB}" type="presParOf" srcId="{6451E51F-AFED-9B4E-921C-2761139CA039}" destId="{7129D449-7489-0C4E-B623-AF030023D0C1}" srcOrd="0" destOrd="0" presId="urn:microsoft.com/office/officeart/2005/8/layout/process4"/>
    <dgm:cxn modelId="{19EB59F7-7169-4F42-8944-28FA71574266}" type="presParOf" srcId="{E5A49496-D40C-614D-BF5F-A686BFE96D36}" destId="{34E2C6EA-2BB5-2A4C-9609-5308A100099C}" srcOrd="3" destOrd="0" presId="urn:microsoft.com/office/officeart/2005/8/layout/process4"/>
    <dgm:cxn modelId="{7EAB6053-EE92-A645-AEED-D734ED63A5A6}" type="presParOf" srcId="{E5A49496-D40C-614D-BF5F-A686BFE96D36}" destId="{3A7D1B4F-6C42-9641-AF89-0008876C105D}" srcOrd="4" destOrd="0" presId="urn:microsoft.com/office/officeart/2005/8/layout/process4"/>
    <dgm:cxn modelId="{D9A41393-BA01-8946-891B-557047DE2B42}" type="presParOf" srcId="{3A7D1B4F-6C42-9641-AF89-0008876C105D}" destId="{EB9691BD-6228-D24E-87BC-2D2109386BCA}" srcOrd="0" destOrd="0" presId="urn:microsoft.com/office/officeart/2005/8/layout/process4"/>
    <dgm:cxn modelId="{C3FD6EA2-52BE-EF49-88B4-A8AA171FA640}" type="presParOf" srcId="{E5A49496-D40C-614D-BF5F-A686BFE96D36}" destId="{E2B06BA6-DF44-1548-9C0A-BDAB2FD12921}" srcOrd="5" destOrd="0" presId="urn:microsoft.com/office/officeart/2005/8/layout/process4"/>
    <dgm:cxn modelId="{1916B4B2-4CE6-B941-BA4B-4FEA34DCDEC7}" type="presParOf" srcId="{E5A49496-D40C-614D-BF5F-A686BFE96D36}" destId="{11E799EF-B37A-454E-BA51-B7BCB900E2AD}" srcOrd="6" destOrd="0" presId="urn:microsoft.com/office/officeart/2005/8/layout/process4"/>
    <dgm:cxn modelId="{54424303-5215-6643-B714-514E8DF17188}" type="presParOf" srcId="{11E799EF-B37A-454E-BA51-B7BCB900E2AD}" destId="{08E6D51C-81E2-1A4C-9FB7-AF87CD408889}" srcOrd="0" destOrd="0" presId="urn:microsoft.com/office/officeart/2005/8/layout/process4"/>
    <dgm:cxn modelId="{9C025713-CA0E-8B46-9B82-F06E3C4C39AA}" type="presParOf" srcId="{E5A49496-D40C-614D-BF5F-A686BFE96D36}" destId="{A5B449D5-169A-954E-B1DB-543BC67178CC}" srcOrd="7" destOrd="0" presId="urn:microsoft.com/office/officeart/2005/8/layout/process4"/>
    <dgm:cxn modelId="{2865BB6E-4585-4D46-859B-D6356F954A2C}" type="presParOf" srcId="{E5A49496-D40C-614D-BF5F-A686BFE96D36}" destId="{BFAC8D1F-A348-4D49-9176-A552D0C3C8C9}" srcOrd="8" destOrd="0" presId="urn:microsoft.com/office/officeart/2005/8/layout/process4"/>
    <dgm:cxn modelId="{13F6C897-E7D9-F546-8517-8AFB883D46A0}" type="presParOf" srcId="{BFAC8D1F-A348-4D49-9176-A552D0C3C8C9}" destId="{CE313A71-54AB-DA42-9428-D31CE31747C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BACC-71BE-E84B-9C96-69052E28B8BA}">
      <dsp:nvSpPr>
        <dsp:cNvPr id="0" name=""/>
        <dsp:cNvSpPr/>
      </dsp:nvSpPr>
      <dsp:spPr>
        <a:xfrm>
          <a:off x="0" y="3955749"/>
          <a:ext cx="7556313" cy="648973"/>
        </a:xfrm>
        <a:prstGeom prst="rect">
          <a:avLst/>
        </a:prstGeom>
        <a:gradFill rotWithShape="0">
          <a:gsLst>
            <a:gs pos="0">
              <a:schemeClr val="accent1">
                <a:alpha val="90000"/>
                <a:hueOff val="0"/>
                <a:satOff val="0"/>
                <a:lumOff val="0"/>
                <a:alphaOff val="0"/>
                <a:shade val="40000"/>
                <a:alpha val="100000"/>
                <a:satMod val="150000"/>
                <a:lumMod val="100000"/>
              </a:schemeClr>
            </a:gs>
            <a:gs pos="100000">
              <a:schemeClr val="accent1">
                <a:alpha val="9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VEINS</a:t>
          </a:r>
          <a:endParaRPr lang="en-US" sz="2300" kern="1200" dirty="0"/>
        </a:p>
      </dsp:txBody>
      <dsp:txXfrm>
        <a:off x="0" y="3955749"/>
        <a:ext cx="7556313" cy="648973"/>
      </dsp:txXfrm>
    </dsp:sp>
    <dsp:sp modelId="{7129D449-7489-0C4E-B623-AF030023D0C1}">
      <dsp:nvSpPr>
        <dsp:cNvPr id="0" name=""/>
        <dsp:cNvSpPr/>
      </dsp:nvSpPr>
      <dsp:spPr>
        <a:xfrm rot="10800000">
          <a:off x="0" y="2967362"/>
          <a:ext cx="7556313" cy="998121"/>
        </a:xfrm>
        <a:prstGeom prst="upArrowCallout">
          <a:avLst/>
        </a:prstGeom>
        <a:gradFill rotWithShape="0">
          <a:gsLst>
            <a:gs pos="0">
              <a:schemeClr val="accent1">
                <a:alpha val="90000"/>
                <a:hueOff val="0"/>
                <a:satOff val="0"/>
                <a:lumOff val="0"/>
                <a:alphaOff val="-10000"/>
                <a:shade val="40000"/>
                <a:alpha val="100000"/>
                <a:satMod val="150000"/>
                <a:lumMod val="100000"/>
              </a:schemeClr>
            </a:gs>
            <a:gs pos="100000">
              <a:schemeClr val="accent1">
                <a:alpha val="90000"/>
                <a:hueOff val="0"/>
                <a:satOff val="0"/>
                <a:lumOff val="0"/>
                <a:alphaOff val="-1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VENUOLES</a:t>
          </a:r>
          <a:endParaRPr lang="en-US" sz="2300" kern="1200" dirty="0"/>
        </a:p>
      </dsp:txBody>
      <dsp:txXfrm rot="10800000">
        <a:off x="0" y="2967362"/>
        <a:ext cx="7556313" cy="648549"/>
      </dsp:txXfrm>
    </dsp:sp>
    <dsp:sp modelId="{EB9691BD-6228-D24E-87BC-2D2109386BCA}">
      <dsp:nvSpPr>
        <dsp:cNvPr id="0" name=""/>
        <dsp:cNvSpPr/>
      </dsp:nvSpPr>
      <dsp:spPr>
        <a:xfrm rot="10800000">
          <a:off x="0" y="1978975"/>
          <a:ext cx="7556313" cy="998121"/>
        </a:xfrm>
        <a:prstGeom prst="upArrowCallout">
          <a:avLst/>
        </a:prstGeom>
        <a:gradFill rotWithShape="0">
          <a:gsLst>
            <a:gs pos="0">
              <a:schemeClr val="accent1">
                <a:alpha val="90000"/>
                <a:hueOff val="0"/>
                <a:satOff val="0"/>
                <a:lumOff val="0"/>
                <a:alphaOff val="-20000"/>
                <a:shade val="40000"/>
                <a:alpha val="100000"/>
                <a:satMod val="150000"/>
                <a:lumMod val="100000"/>
              </a:schemeClr>
            </a:gs>
            <a:gs pos="100000">
              <a:schemeClr val="accent1">
                <a:alpha val="90000"/>
                <a:hueOff val="0"/>
                <a:satOff val="0"/>
                <a:lumOff val="0"/>
                <a:alphaOff val="-2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CAPILLARIES</a:t>
          </a:r>
        </a:p>
      </dsp:txBody>
      <dsp:txXfrm rot="10800000">
        <a:off x="0" y="1978975"/>
        <a:ext cx="7556313" cy="648549"/>
      </dsp:txXfrm>
    </dsp:sp>
    <dsp:sp modelId="{08E6D51C-81E2-1A4C-9FB7-AF87CD408889}">
      <dsp:nvSpPr>
        <dsp:cNvPr id="0" name=""/>
        <dsp:cNvSpPr/>
      </dsp:nvSpPr>
      <dsp:spPr>
        <a:xfrm rot="10800000">
          <a:off x="0" y="990588"/>
          <a:ext cx="7556313" cy="998121"/>
        </a:xfrm>
        <a:prstGeom prst="upArrowCallout">
          <a:avLst/>
        </a:prstGeom>
        <a:gradFill rotWithShape="0">
          <a:gsLst>
            <a:gs pos="0">
              <a:schemeClr val="accent1">
                <a:alpha val="90000"/>
                <a:hueOff val="0"/>
                <a:satOff val="0"/>
                <a:lumOff val="0"/>
                <a:alphaOff val="-30000"/>
                <a:shade val="40000"/>
                <a:alpha val="100000"/>
                <a:satMod val="150000"/>
                <a:lumMod val="100000"/>
              </a:schemeClr>
            </a:gs>
            <a:gs pos="100000">
              <a:schemeClr val="accent1">
                <a:alpha val="90000"/>
                <a:hueOff val="0"/>
                <a:satOff val="0"/>
                <a:lumOff val="0"/>
                <a:alphaOff val="-3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ARTERIOLES</a:t>
          </a:r>
          <a:endParaRPr lang="en-US" sz="2300" kern="1200" dirty="0"/>
        </a:p>
      </dsp:txBody>
      <dsp:txXfrm rot="10800000">
        <a:off x="0" y="990588"/>
        <a:ext cx="7556313" cy="648549"/>
      </dsp:txXfrm>
    </dsp:sp>
    <dsp:sp modelId="{CE313A71-54AB-DA42-9428-D31CE31747C4}">
      <dsp:nvSpPr>
        <dsp:cNvPr id="0" name=""/>
        <dsp:cNvSpPr/>
      </dsp:nvSpPr>
      <dsp:spPr>
        <a:xfrm rot="10800000">
          <a:off x="0" y="2202"/>
          <a:ext cx="7556313" cy="998121"/>
        </a:xfrm>
        <a:prstGeom prst="upArrowCallout">
          <a:avLst/>
        </a:prstGeom>
        <a:gradFill rotWithShape="0">
          <a:gsLst>
            <a:gs pos="0">
              <a:schemeClr val="accent1">
                <a:alpha val="90000"/>
                <a:hueOff val="0"/>
                <a:satOff val="0"/>
                <a:lumOff val="0"/>
                <a:alphaOff val="-40000"/>
                <a:shade val="40000"/>
                <a:alpha val="100000"/>
                <a:satMod val="150000"/>
                <a:lumMod val="100000"/>
              </a:schemeClr>
            </a:gs>
            <a:gs pos="100000">
              <a:schemeClr val="accent1">
                <a:alpha val="90000"/>
                <a:hueOff val="0"/>
                <a:satOff val="0"/>
                <a:lumOff val="0"/>
                <a:alphaOff val="-4000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ARTERIES</a:t>
          </a:r>
          <a:endParaRPr lang="en-US" sz="2300" kern="1200" dirty="0"/>
        </a:p>
      </dsp:txBody>
      <dsp:txXfrm rot="10800000">
        <a:off x="0" y="2202"/>
        <a:ext cx="7556313" cy="648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DEE2E6-014B-44F7-9E2A-BBD0742E7CA6}" type="datetimeFigureOut">
              <a:rPr lang="en-CA" smtClean="0"/>
              <a:t>22/01/2016</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63E27E-2BBB-46D4-AD08-09700F85497D}" type="slidenum">
              <a:rPr lang="en-CA" smtClean="0"/>
              <a:t>‹#›</a:t>
            </a:fld>
            <a:endParaRPr lang="en-CA"/>
          </a:p>
        </p:txBody>
      </p:sp>
    </p:spTree>
    <p:extLst>
      <p:ext uri="{BB962C8B-B14F-4D97-AF65-F5344CB8AC3E}">
        <p14:creationId xmlns:p14="http://schemas.microsoft.com/office/powerpoint/2010/main" val="2191494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59D8CF-51B9-7346-9CAD-0294E79FDAA8}" type="datetimeFigureOut">
              <a:rPr lang="en-US" smtClean="0"/>
              <a:t>1/22/2016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36F841-0B60-1346-B475-9967C06F35C7}" type="slidenum">
              <a:rPr lang="en-US" smtClean="0"/>
              <a:t>‹#›</a:t>
            </a:fld>
            <a:endParaRPr lang="en-US"/>
          </a:p>
        </p:txBody>
      </p:sp>
    </p:spTree>
    <p:extLst>
      <p:ext uri="{BB962C8B-B14F-4D97-AF65-F5344CB8AC3E}">
        <p14:creationId xmlns:p14="http://schemas.microsoft.com/office/powerpoint/2010/main" val="11081656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smtClean="0"/>
              <a:t>=PgI80Ue-Amo </a:t>
            </a:r>
            <a:endParaRPr lang="en-US"/>
          </a:p>
        </p:txBody>
      </p:sp>
      <p:sp>
        <p:nvSpPr>
          <p:cNvPr id="4" name="Slide Number Placeholder 3"/>
          <p:cNvSpPr>
            <a:spLocks noGrp="1"/>
          </p:cNvSpPr>
          <p:nvPr>
            <p:ph type="sldNum" sz="quarter" idx="10"/>
          </p:nvPr>
        </p:nvSpPr>
        <p:spPr/>
        <p:txBody>
          <a:bodyPr/>
          <a:lstStyle/>
          <a:p>
            <a:fld id="{CB36F841-0B60-1346-B475-9967C06F35C7}" type="slidenum">
              <a:rPr lang="en-US" smtClean="0"/>
              <a:t>8</a:t>
            </a:fld>
            <a:endParaRPr lang="en-US"/>
          </a:p>
        </p:txBody>
      </p:sp>
    </p:spTree>
    <p:extLst>
      <p:ext uri="{BB962C8B-B14F-4D97-AF65-F5344CB8AC3E}">
        <p14:creationId xmlns:p14="http://schemas.microsoft.com/office/powerpoint/2010/main" val="230475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1/22/2016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1/22/2016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1/22/2016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1/22/2016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fZT9vlb2u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7KZxIR1t-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1" y="4624668"/>
            <a:ext cx="8331200" cy="933450"/>
          </a:xfrm>
        </p:spPr>
        <p:txBody>
          <a:bodyPr>
            <a:normAutofit fontScale="90000"/>
          </a:bodyPr>
          <a:lstStyle/>
          <a:p>
            <a:pPr algn="ctr"/>
            <a:r>
              <a:rPr lang="en-US" dirty="0" smtClean="0"/>
              <a:t>Cardio-Respiratory Exercise Physiology – Chapter 2</a:t>
            </a:r>
            <a:endParaRPr lang="en-US" dirty="0"/>
          </a:p>
        </p:txBody>
      </p:sp>
      <p:sp>
        <p:nvSpPr>
          <p:cNvPr id="3" name="Subtitle 2"/>
          <p:cNvSpPr>
            <a:spLocks noGrp="1"/>
          </p:cNvSpPr>
          <p:nvPr>
            <p:ph type="subTitle" idx="1"/>
          </p:nvPr>
        </p:nvSpPr>
        <p:spPr>
          <a:xfrm>
            <a:off x="2593975" y="5548592"/>
            <a:ext cx="4038600" cy="748553"/>
          </a:xfrm>
        </p:spPr>
        <p:txBody>
          <a:bodyPr>
            <a:normAutofit/>
          </a:bodyPr>
          <a:lstStyle/>
          <a:p>
            <a:pPr algn="ctr"/>
            <a:r>
              <a:rPr lang="en-US" sz="2400" dirty="0" smtClean="0">
                <a:solidFill>
                  <a:schemeClr val="accent1"/>
                </a:solidFill>
              </a:rPr>
              <a:t>Cardiovascular System</a:t>
            </a:r>
            <a:endParaRPr lang="en-US" sz="2400" dirty="0">
              <a:solidFill>
                <a:schemeClr val="accent1"/>
              </a:solidFill>
            </a:endParaRPr>
          </a:p>
        </p:txBody>
      </p:sp>
    </p:spTree>
    <p:extLst>
      <p:ext uri="{BB962C8B-B14F-4D97-AF65-F5344CB8AC3E}">
        <p14:creationId xmlns:p14="http://schemas.microsoft.com/office/powerpoint/2010/main" val="2736442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49" y="491938"/>
            <a:ext cx="7556313" cy="1116106"/>
          </a:xfrm>
        </p:spPr>
        <p:txBody>
          <a:bodyPr/>
          <a:lstStyle/>
          <a:p>
            <a:pPr algn="ctr"/>
            <a:r>
              <a:rPr lang="en-US" dirty="0" smtClean="0"/>
              <a:t>CIRCULATION PATHWAY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3304032"/>
              </p:ext>
            </p:extLst>
          </p:nvPr>
        </p:nvGraphicFramePr>
        <p:xfrm>
          <a:off x="577849" y="1584325"/>
          <a:ext cx="7556313"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6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E313A71-54AB-DA42-9428-D31CE31747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8E6D51C-81E2-1A4C-9FB7-AF87CD4088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B9691BD-6228-D24E-87BC-2D2109386BC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129D449-7489-0C4E-B623-AF030023D0C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B20BACC-71BE-E84B-9C96-69052E28B8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THE HEART</a:t>
            </a:r>
            <a:endParaRPr lang="en-US" sz="4000" dirty="0"/>
          </a:p>
        </p:txBody>
      </p:sp>
      <p:sp>
        <p:nvSpPr>
          <p:cNvPr id="3" name="Content Placeholder 2"/>
          <p:cNvSpPr>
            <a:spLocks noGrp="1"/>
          </p:cNvSpPr>
          <p:nvPr>
            <p:ph idx="1"/>
          </p:nvPr>
        </p:nvSpPr>
        <p:spPr>
          <a:xfrm>
            <a:off x="498475" y="1310409"/>
            <a:ext cx="3629026" cy="4144963"/>
          </a:xfrm>
        </p:spPr>
        <p:txBody>
          <a:bodyPr>
            <a:noAutofit/>
          </a:bodyPr>
          <a:lstStyle/>
          <a:p>
            <a:r>
              <a:rPr lang="en-US" sz="2200" dirty="0" smtClean="0"/>
              <a:t>Pear-shaped organ found in the thoracic cavity</a:t>
            </a:r>
          </a:p>
          <a:p>
            <a:r>
              <a:rPr lang="en-US" sz="2200" dirty="0" smtClean="0"/>
              <a:t>Positioned slightly to the left of the body deep to the sternum, between the lungs</a:t>
            </a:r>
          </a:p>
          <a:p>
            <a:r>
              <a:rPr lang="en-US" sz="2200" dirty="0" smtClean="0"/>
              <a:t>Involuntary muscle with striated muscle </a:t>
            </a:r>
            <a:r>
              <a:rPr lang="en-US" sz="2200" dirty="0" err="1" smtClean="0"/>
              <a:t>fibres</a:t>
            </a:r>
            <a:r>
              <a:rPr lang="en-US" sz="2200" dirty="0" smtClean="0"/>
              <a:t> </a:t>
            </a:r>
          </a:p>
          <a:p>
            <a:r>
              <a:rPr lang="en-US" sz="2200" dirty="0" smtClean="0"/>
              <a:t>Comprised of 4 chambers, 4 valves, and several veins and arteries</a:t>
            </a:r>
          </a:p>
        </p:txBody>
      </p:sp>
      <p:pic>
        <p:nvPicPr>
          <p:cNvPr id="4" name="Picture 3"/>
          <p:cNvPicPr>
            <a:picLocks noChangeAspect="1"/>
          </p:cNvPicPr>
          <p:nvPr/>
        </p:nvPicPr>
        <p:blipFill>
          <a:blip r:embed="rId2"/>
          <a:stretch>
            <a:fillRect/>
          </a:stretch>
        </p:blipFill>
        <p:spPr>
          <a:xfrm>
            <a:off x="4330700" y="1282700"/>
            <a:ext cx="3975100" cy="5080000"/>
          </a:xfrm>
          <a:prstGeom prst="rect">
            <a:avLst/>
          </a:prstGeom>
        </p:spPr>
      </p:pic>
    </p:spTree>
    <p:extLst>
      <p:ext uri="{BB962C8B-B14F-4D97-AF65-F5344CB8AC3E}">
        <p14:creationId xmlns:p14="http://schemas.microsoft.com/office/powerpoint/2010/main" val="8644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HEART CIRCULATION</a:t>
            </a:r>
            <a:endParaRPr lang="en-US" sz="4000" dirty="0"/>
          </a:p>
        </p:txBody>
      </p:sp>
      <p:sp>
        <p:nvSpPr>
          <p:cNvPr id="3" name="Content Placeholder 2"/>
          <p:cNvSpPr>
            <a:spLocks noGrp="1"/>
          </p:cNvSpPr>
          <p:nvPr>
            <p:ph idx="1"/>
          </p:nvPr>
        </p:nvSpPr>
        <p:spPr>
          <a:xfrm>
            <a:off x="498475" y="1981200"/>
            <a:ext cx="4010026" cy="4144963"/>
          </a:xfrm>
        </p:spPr>
        <p:txBody>
          <a:bodyPr>
            <a:normAutofit/>
          </a:bodyPr>
          <a:lstStyle/>
          <a:p>
            <a:r>
              <a:rPr lang="en-US" sz="2200" b="1" u="sng" dirty="0" smtClean="0"/>
              <a:t>PULMONARY CIRCULATION</a:t>
            </a:r>
            <a:r>
              <a:rPr lang="en-US" sz="2200" dirty="0" smtClean="0"/>
              <a:t>: delivers de-oxygenated blood from the right side of the heart to the lungs</a:t>
            </a:r>
          </a:p>
          <a:p>
            <a:r>
              <a:rPr lang="en-US" sz="2200" b="1" u="sng" dirty="0" smtClean="0"/>
              <a:t>SYSTEMIC CIRCULATION: </a:t>
            </a:r>
            <a:r>
              <a:rPr lang="en-US" sz="2200" dirty="0" smtClean="0"/>
              <a:t>delivers the oxygenated blood from the left side of the heart to the body</a:t>
            </a:r>
            <a:endParaRPr lang="en-US" sz="2200" dirty="0"/>
          </a:p>
        </p:txBody>
      </p:sp>
      <p:pic>
        <p:nvPicPr>
          <p:cNvPr id="4" name="Picture 3"/>
          <p:cNvPicPr>
            <a:picLocks noChangeAspect="1"/>
          </p:cNvPicPr>
          <p:nvPr/>
        </p:nvPicPr>
        <p:blipFill>
          <a:blip r:embed="rId2"/>
          <a:stretch>
            <a:fillRect/>
          </a:stretch>
        </p:blipFill>
        <p:spPr>
          <a:xfrm>
            <a:off x="4508501" y="1600200"/>
            <a:ext cx="3824616" cy="4681538"/>
          </a:xfrm>
          <a:prstGeom prst="rect">
            <a:avLst/>
          </a:prstGeom>
        </p:spPr>
      </p:pic>
    </p:spTree>
    <p:extLst>
      <p:ext uri="{BB962C8B-B14F-4D97-AF65-F5344CB8AC3E}">
        <p14:creationId xmlns:p14="http://schemas.microsoft.com/office/powerpoint/2010/main" val="39339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FUNCTIONS OF THE HEART</a:t>
            </a:r>
            <a:endParaRPr lang="en-US" sz="4000" dirty="0"/>
          </a:p>
        </p:txBody>
      </p:sp>
      <p:sp>
        <p:nvSpPr>
          <p:cNvPr id="3" name="Content Placeholder 2"/>
          <p:cNvSpPr>
            <a:spLocks noGrp="1"/>
          </p:cNvSpPr>
          <p:nvPr>
            <p:ph idx="1"/>
          </p:nvPr>
        </p:nvSpPr>
        <p:spPr/>
        <p:txBody>
          <a:bodyPr>
            <a:normAutofit/>
          </a:bodyPr>
          <a:lstStyle/>
          <a:p>
            <a:pPr marL="457200" indent="-457200" algn="ctr">
              <a:lnSpc>
                <a:spcPct val="200000"/>
              </a:lnSpc>
              <a:buAutoNum type="arabicPeriod"/>
            </a:pPr>
            <a:r>
              <a:rPr lang="en-US" sz="2600" dirty="0" smtClean="0"/>
              <a:t>Generates Blood Pressure</a:t>
            </a:r>
          </a:p>
          <a:p>
            <a:pPr marL="457200" indent="-457200" algn="ctr">
              <a:lnSpc>
                <a:spcPct val="200000"/>
              </a:lnSpc>
              <a:buAutoNum type="arabicPeriod"/>
            </a:pPr>
            <a:r>
              <a:rPr lang="en-US" sz="2600" dirty="0" smtClean="0"/>
              <a:t>Routes blood around the body</a:t>
            </a:r>
          </a:p>
          <a:p>
            <a:pPr marL="457200" indent="-457200" algn="ctr">
              <a:lnSpc>
                <a:spcPct val="200000"/>
              </a:lnSpc>
              <a:buAutoNum type="arabicPeriod"/>
            </a:pPr>
            <a:r>
              <a:rPr lang="en-US" sz="2600" dirty="0" smtClean="0"/>
              <a:t>Regulates blood supply</a:t>
            </a:r>
          </a:p>
        </p:txBody>
      </p:sp>
    </p:spTree>
    <p:extLst>
      <p:ext uri="{BB962C8B-B14F-4D97-AF65-F5344CB8AC3E}">
        <p14:creationId xmlns:p14="http://schemas.microsoft.com/office/powerpoint/2010/main" val="286451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ANATOMY OF THE HEART</a:t>
            </a:r>
            <a:endParaRPr lang="en-US" sz="4000" dirty="0"/>
          </a:p>
        </p:txBody>
      </p:sp>
      <p:sp>
        <p:nvSpPr>
          <p:cNvPr id="3" name="Content Placeholder 2"/>
          <p:cNvSpPr>
            <a:spLocks noGrp="1"/>
          </p:cNvSpPr>
          <p:nvPr>
            <p:ph idx="1"/>
          </p:nvPr>
        </p:nvSpPr>
        <p:spPr/>
        <p:txBody>
          <a:bodyPr>
            <a:normAutofit lnSpcReduction="10000"/>
          </a:bodyPr>
          <a:lstStyle/>
          <a:p>
            <a:r>
              <a:rPr lang="en-US" sz="2200" dirty="0" smtClean="0"/>
              <a:t>Heart consists of three layers:</a:t>
            </a:r>
          </a:p>
          <a:p>
            <a:pPr lvl="1">
              <a:buNone/>
            </a:pPr>
            <a:r>
              <a:rPr lang="en-US" sz="2200" b="1" dirty="0" smtClean="0"/>
              <a:t>1. Pericardium</a:t>
            </a:r>
            <a:r>
              <a:rPr lang="en-US" sz="2200" dirty="0"/>
              <a:t>- outer double layer bag or membrane containing fluid. Functions to reduce friction and maintain heart </a:t>
            </a:r>
            <a:r>
              <a:rPr lang="en-US" sz="2200" dirty="0" smtClean="0"/>
              <a:t>shape</a:t>
            </a:r>
          </a:p>
          <a:p>
            <a:pPr lvl="1">
              <a:buNone/>
            </a:pPr>
            <a:endParaRPr lang="en-US" sz="2200" dirty="0"/>
          </a:p>
          <a:p>
            <a:pPr lvl="1">
              <a:buNone/>
            </a:pPr>
            <a:r>
              <a:rPr lang="en-US" sz="2200" b="1" dirty="0" smtClean="0"/>
              <a:t>2</a:t>
            </a:r>
            <a:r>
              <a:rPr lang="en-US" sz="2200" b="1" dirty="0"/>
              <a:t>. Myocardium </a:t>
            </a:r>
            <a:r>
              <a:rPr lang="en-US" sz="2200" dirty="0"/>
              <a:t>(Cardiac Muscle)- contracts the same way as skeletal muscle. Receives stimulus from the CNS to the hearts pacemaker. Works in a all or none </a:t>
            </a:r>
            <a:r>
              <a:rPr lang="en-US" sz="2200" dirty="0" smtClean="0"/>
              <a:t>principle)  </a:t>
            </a:r>
          </a:p>
          <a:p>
            <a:pPr lvl="1">
              <a:buNone/>
            </a:pPr>
            <a:endParaRPr lang="en-US" sz="2200" dirty="0" smtClean="0"/>
          </a:p>
          <a:p>
            <a:pPr lvl="1">
              <a:buNone/>
            </a:pPr>
            <a:r>
              <a:rPr lang="en-US" sz="2200" b="1" dirty="0" smtClean="0"/>
              <a:t>3</a:t>
            </a:r>
            <a:r>
              <a:rPr lang="en-US" sz="2200" b="1" dirty="0"/>
              <a:t>. Endocardium- </a:t>
            </a:r>
            <a:r>
              <a:rPr lang="en-US" sz="2200" dirty="0"/>
              <a:t>smooth inner membrane. Functions to prevent friction between heart muscle and blood </a:t>
            </a:r>
            <a:endParaRPr lang="en-US" sz="2200" b="1" dirty="0"/>
          </a:p>
          <a:p>
            <a:pPr lvl="1"/>
            <a:endParaRPr lang="en-US" dirty="0"/>
          </a:p>
        </p:txBody>
      </p:sp>
    </p:spTree>
    <p:extLst>
      <p:ext uri="{BB962C8B-B14F-4D97-AF65-F5344CB8AC3E}">
        <p14:creationId xmlns:p14="http://schemas.microsoft.com/office/powerpoint/2010/main" val="161108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1749" y="238124"/>
            <a:ext cx="6238875" cy="6238875"/>
          </a:xfrm>
          <a:prstGeom prst="rect">
            <a:avLst/>
          </a:prstGeom>
        </p:spPr>
      </p:pic>
    </p:spTree>
    <p:extLst>
      <p:ext uri="{BB962C8B-B14F-4D97-AF65-F5344CB8AC3E}">
        <p14:creationId xmlns:p14="http://schemas.microsoft.com/office/powerpoint/2010/main" val="2274846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HOW THE HEART WORKS VIDEO</a:t>
            </a:r>
            <a:endParaRPr lang="en-CA"/>
          </a:p>
        </p:txBody>
      </p:sp>
      <p:sp>
        <p:nvSpPr>
          <p:cNvPr id="3" name="Content Placeholder 2"/>
          <p:cNvSpPr>
            <a:spLocks noGrp="1"/>
          </p:cNvSpPr>
          <p:nvPr>
            <p:ph idx="1"/>
          </p:nvPr>
        </p:nvSpPr>
        <p:spPr/>
        <p:txBody>
          <a:bodyPr/>
          <a:lstStyle/>
          <a:p>
            <a:r>
              <a:rPr lang="en-CA" dirty="0"/>
              <a:t>https://www.youtube.com/watch?v=7XaftdE_h60</a:t>
            </a:r>
          </a:p>
        </p:txBody>
      </p:sp>
    </p:spTree>
    <p:extLst>
      <p:ext uri="{BB962C8B-B14F-4D97-AF65-F5344CB8AC3E}">
        <p14:creationId xmlns:p14="http://schemas.microsoft.com/office/powerpoint/2010/main" val="31784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1278031"/>
          </a:xfrm>
        </p:spPr>
        <p:txBody>
          <a:bodyPr/>
          <a:lstStyle/>
          <a:p>
            <a:pPr algn="ctr"/>
            <a:r>
              <a:rPr lang="en-US" sz="4000" dirty="0" smtClean="0"/>
              <a:t>ANATOMY OF THE HEART: Heart Chambers</a:t>
            </a:r>
            <a:endParaRPr lang="en-US" sz="4000" dirty="0"/>
          </a:p>
        </p:txBody>
      </p:sp>
      <p:sp>
        <p:nvSpPr>
          <p:cNvPr id="3" name="Content Placeholder 2"/>
          <p:cNvSpPr>
            <a:spLocks noGrp="1"/>
          </p:cNvSpPr>
          <p:nvPr>
            <p:ph idx="1"/>
          </p:nvPr>
        </p:nvSpPr>
        <p:spPr>
          <a:xfrm>
            <a:off x="498474" y="1981200"/>
            <a:ext cx="3168651" cy="4144963"/>
          </a:xfrm>
        </p:spPr>
        <p:txBody>
          <a:bodyPr>
            <a:normAutofit lnSpcReduction="10000"/>
          </a:bodyPr>
          <a:lstStyle/>
          <a:p>
            <a:pPr marL="0" indent="0">
              <a:buNone/>
            </a:pPr>
            <a:r>
              <a:rPr lang="en-US" sz="2200" b="1" dirty="0" smtClean="0">
                <a:solidFill>
                  <a:schemeClr val="tx1"/>
                </a:solidFill>
              </a:rPr>
              <a:t>1) Left </a:t>
            </a:r>
            <a:r>
              <a:rPr lang="en-US" sz="2200" b="1" dirty="0">
                <a:solidFill>
                  <a:schemeClr val="tx1"/>
                </a:solidFill>
              </a:rPr>
              <a:t>Atrium</a:t>
            </a:r>
            <a:r>
              <a:rPr lang="en-US" sz="2200" dirty="0">
                <a:solidFill>
                  <a:schemeClr val="tx1"/>
                </a:solidFill>
              </a:rPr>
              <a:t>- receives oxygen rich blood from the lungs </a:t>
            </a:r>
            <a:r>
              <a:rPr lang="en-US" sz="2200" dirty="0" smtClean="0">
                <a:solidFill>
                  <a:schemeClr val="tx1"/>
                </a:solidFill>
              </a:rPr>
              <a:t>through </a:t>
            </a:r>
            <a:r>
              <a:rPr lang="en-US" sz="2200" dirty="0">
                <a:solidFill>
                  <a:schemeClr val="tx1"/>
                </a:solidFill>
              </a:rPr>
              <a:t>the pulmonary veins. </a:t>
            </a:r>
          </a:p>
          <a:p>
            <a:pPr marL="0" indent="0">
              <a:buNone/>
            </a:pPr>
            <a:r>
              <a:rPr lang="en-US" sz="2200" b="1" dirty="0" smtClean="0">
                <a:solidFill>
                  <a:schemeClr val="tx1"/>
                </a:solidFill>
              </a:rPr>
              <a:t>2) Left </a:t>
            </a:r>
            <a:r>
              <a:rPr lang="en-US" sz="2200" b="1" dirty="0">
                <a:solidFill>
                  <a:schemeClr val="tx1"/>
                </a:solidFill>
              </a:rPr>
              <a:t>Ventricle</a:t>
            </a:r>
            <a:r>
              <a:rPr lang="en-US" sz="2200" dirty="0">
                <a:solidFill>
                  <a:schemeClr val="tx1"/>
                </a:solidFill>
              </a:rPr>
              <a:t>- receives oxygenated blood from left atrium through the bicuspid valve. Pumps blood to the body through the aortic valve to aorta </a:t>
            </a:r>
          </a:p>
          <a:p>
            <a:endParaRPr lang="en-US" dirty="0" smtClean="0"/>
          </a:p>
        </p:txBody>
      </p:sp>
      <p:sp>
        <p:nvSpPr>
          <p:cNvPr id="6" name="TextBox 5"/>
          <p:cNvSpPr txBox="1"/>
          <p:nvPr/>
        </p:nvSpPr>
        <p:spPr>
          <a:xfrm>
            <a:off x="4435287" y="1981200"/>
            <a:ext cx="3619500" cy="4493538"/>
          </a:xfrm>
          <a:prstGeom prst="rect">
            <a:avLst/>
          </a:prstGeom>
          <a:noFill/>
        </p:spPr>
        <p:txBody>
          <a:bodyPr wrap="square" rtlCol="0">
            <a:spAutoFit/>
          </a:bodyPr>
          <a:lstStyle/>
          <a:p>
            <a:r>
              <a:rPr lang="en-US" sz="2200" b="1" dirty="0" smtClean="0"/>
              <a:t>3) Right </a:t>
            </a:r>
            <a:r>
              <a:rPr lang="en-US" sz="2200" b="1" dirty="0"/>
              <a:t>Atrium</a:t>
            </a:r>
            <a:r>
              <a:rPr lang="en-US" sz="2200" dirty="0"/>
              <a:t>- receives de-oxygenated blood from the body </a:t>
            </a:r>
            <a:r>
              <a:rPr lang="en-US" sz="2200" dirty="0" smtClean="0"/>
              <a:t>through </a:t>
            </a:r>
            <a:r>
              <a:rPr lang="en-US" sz="2200" dirty="0"/>
              <a:t>the superior and inferior vena cava</a:t>
            </a:r>
            <a:r>
              <a:rPr lang="en-US" sz="2200" dirty="0" smtClean="0"/>
              <a:t>.</a:t>
            </a:r>
          </a:p>
          <a:p>
            <a:endParaRPr lang="en-US" sz="2200" dirty="0"/>
          </a:p>
          <a:p>
            <a:r>
              <a:rPr lang="en-US" sz="2200" b="1" dirty="0" smtClean="0"/>
              <a:t>4) Right </a:t>
            </a:r>
            <a:r>
              <a:rPr lang="en-US" sz="2200" b="1" dirty="0"/>
              <a:t>Ventricle</a:t>
            </a:r>
            <a:r>
              <a:rPr lang="en-US" sz="2200" dirty="0"/>
              <a:t>- receives de-oxygenated blood from the right atrium through the tricuspid valve. Send blood to lungs </a:t>
            </a:r>
            <a:r>
              <a:rPr lang="en-US" sz="2200" dirty="0" smtClean="0"/>
              <a:t>through </a:t>
            </a:r>
            <a:r>
              <a:rPr lang="en-US" sz="2200" dirty="0"/>
              <a:t>the pulmonary artery</a:t>
            </a:r>
          </a:p>
        </p:txBody>
      </p:sp>
    </p:spTree>
    <p:extLst>
      <p:ext uri="{BB962C8B-B14F-4D97-AF65-F5344CB8AC3E}">
        <p14:creationId xmlns:p14="http://schemas.microsoft.com/office/powerpoint/2010/main" val="6933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357406"/>
          </a:xfrm>
        </p:spPr>
        <p:txBody>
          <a:bodyPr/>
          <a:lstStyle/>
          <a:p>
            <a:pPr algn="ctr"/>
            <a:r>
              <a:rPr lang="en-US" sz="4000" dirty="0" smtClean="0"/>
              <a:t>ANATOMY OF THE HEART:</a:t>
            </a:r>
            <a:br>
              <a:rPr lang="en-US" sz="4000" dirty="0" smtClean="0"/>
            </a:br>
            <a:r>
              <a:rPr lang="en-US" sz="4000" dirty="0" smtClean="0"/>
              <a:t>Heart Valves</a:t>
            </a:r>
            <a:endParaRPr lang="en-US" sz="4000" dirty="0"/>
          </a:p>
        </p:txBody>
      </p:sp>
      <p:sp>
        <p:nvSpPr>
          <p:cNvPr id="3" name="Content Placeholder 2"/>
          <p:cNvSpPr>
            <a:spLocks noGrp="1"/>
          </p:cNvSpPr>
          <p:nvPr>
            <p:ph idx="1"/>
          </p:nvPr>
        </p:nvSpPr>
        <p:spPr>
          <a:xfrm>
            <a:off x="512039" y="2111375"/>
            <a:ext cx="3422651" cy="3730625"/>
          </a:xfrm>
        </p:spPr>
        <p:txBody>
          <a:bodyPr/>
          <a:lstStyle/>
          <a:p>
            <a:pPr marL="0" indent="0">
              <a:buNone/>
            </a:pPr>
            <a:r>
              <a:rPr lang="en-US" sz="2200" b="1" dirty="0" smtClean="0">
                <a:solidFill>
                  <a:srgbClr val="000000"/>
                </a:solidFill>
              </a:rPr>
              <a:t>1) Bicuspid </a:t>
            </a:r>
            <a:r>
              <a:rPr lang="en-US" sz="2200" b="1" dirty="0">
                <a:solidFill>
                  <a:srgbClr val="000000"/>
                </a:solidFill>
              </a:rPr>
              <a:t>(Mitral) Valve</a:t>
            </a:r>
            <a:r>
              <a:rPr lang="en-US" sz="2200" dirty="0">
                <a:solidFill>
                  <a:srgbClr val="000000"/>
                </a:solidFill>
              </a:rPr>
              <a:t>- One way valve allowing blood flow from the left atrium to the left ventricle</a:t>
            </a:r>
          </a:p>
          <a:p>
            <a:pPr marL="0" indent="0">
              <a:buNone/>
            </a:pPr>
            <a:r>
              <a:rPr lang="en-US" sz="2200" b="1" dirty="0" smtClean="0">
                <a:solidFill>
                  <a:srgbClr val="000000"/>
                </a:solidFill>
              </a:rPr>
              <a:t>2) Aortic </a:t>
            </a:r>
            <a:r>
              <a:rPr lang="en-US" sz="2200" b="1" dirty="0">
                <a:solidFill>
                  <a:srgbClr val="000000"/>
                </a:solidFill>
              </a:rPr>
              <a:t>Valve</a:t>
            </a:r>
            <a:r>
              <a:rPr lang="en-US" sz="2200" dirty="0">
                <a:solidFill>
                  <a:srgbClr val="000000"/>
                </a:solidFill>
              </a:rPr>
              <a:t>- One way valve allowing blood flow from the left ventricle to the aorta</a:t>
            </a:r>
          </a:p>
          <a:p>
            <a:pPr marL="0" indent="0">
              <a:buNone/>
            </a:pPr>
            <a:endParaRPr lang="en-US" dirty="0"/>
          </a:p>
        </p:txBody>
      </p:sp>
      <p:sp>
        <p:nvSpPr>
          <p:cNvPr id="4" name="TextBox 3"/>
          <p:cNvSpPr txBox="1"/>
          <p:nvPr/>
        </p:nvSpPr>
        <p:spPr>
          <a:xfrm>
            <a:off x="4562287" y="2111375"/>
            <a:ext cx="3492500" cy="4154984"/>
          </a:xfrm>
          <a:prstGeom prst="rect">
            <a:avLst/>
          </a:prstGeom>
          <a:noFill/>
        </p:spPr>
        <p:txBody>
          <a:bodyPr wrap="square" rtlCol="0">
            <a:spAutoFit/>
          </a:bodyPr>
          <a:lstStyle/>
          <a:p>
            <a:r>
              <a:rPr lang="en-US" sz="2200" b="1" dirty="0" smtClean="0"/>
              <a:t>3) Tricuspid </a:t>
            </a:r>
            <a:r>
              <a:rPr lang="en-US" sz="2200" b="1" dirty="0"/>
              <a:t>valve</a:t>
            </a:r>
            <a:r>
              <a:rPr lang="en-US" sz="2200" dirty="0"/>
              <a:t>- one way valve allowing de-oxygenated blood to move from the right atrium to the right </a:t>
            </a:r>
            <a:r>
              <a:rPr lang="en-US" sz="2200" dirty="0" smtClean="0"/>
              <a:t>ventricle</a:t>
            </a:r>
          </a:p>
          <a:p>
            <a:endParaRPr lang="en-US" sz="2200" dirty="0"/>
          </a:p>
          <a:p>
            <a:r>
              <a:rPr lang="en-US" sz="2200" b="1" dirty="0" smtClean="0"/>
              <a:t>4) Pulmonary </a:t>
            </a:r>
            <a:r>
              <a:rPr lang="en-US" sz="2200" b="1" dirty="0"/>
              <a:t>Valve</a:t>
            </a:r>
            <a:r>
              <a:rPr lang="en-US" sz="2200" dirty="0"/>
              <a:t>- one way valve allowing de-oxygenated blood to move from the right ventricle to the lungs</a:t>
            </a:r>
          </a:p>
        </p:txBody>
      </p:sp>
    </p:spTree>
    <p:extLst>
      <p:ext uri="{BB962C8B-B14F-4D97-AF65-F5344CB8AC3E}">
        <p14:creationId xmlns:p14="http://schemas.microsoft.com/office/powerpoint/2010/main" val="91593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ANATOMY OF THE HEART:</a:t>
            </a:r>
            <a:br>
              <a:rPr lang="en-US" dirty="0" smtClean="0"/>
            </a:br>
            <a:r>
              <a:rPr lang="en-US" dirty="0" smtClean="0"/>
              <a:t>Veins and Arteries</a:t>
            </a:r>
            <a:endParaRPr lang="en-US" dirty="0"/>
          </a:p>
        </p:txBody>
      </p:sp>
      <p:sp>
        <p:nvSpPr>
          <p:cNvPr id="3" name="Content Placeholder 2"/>
          <p:cNvSpPr>
            <a:spLocks noGrp="1"/>
          </p:cNvSpPr>
          <p:nvPr>
            <p:ph idx="1"/>
          </p:nvPr>
        </p:nvSpPr>
        <p:spPr/>
        <p:txBody>
          <a:bodyPr>
            <a:normAutofit/>
          </a:bodyPr>
          <a:lstStyle/>
          <a:p>
            <a:r>
              <a:rPr lang="en-US" sz="2200" b="1" u="sng" dirty="0" smtClean="0"/>
              <a:t>Vena </a:t>
            </a:r>
            <a:r>
              <a:rPr lang="en-US" sz="2200" b="1" u="sng" dirty="0" err="1" smtClean="0"/>
              <a:t>Cavae</a:t>
            </a:r>
            <a:r>
              <a:rPr lang="en-US" sz="2200" b="1" u="sng" dirty="0" smtClean="0"/>
              <a:t> (Superior and Inferior) </a:t>
            </a:r>
            <a:r>
              <a:rPr lang="en-US" sz="2200" dirty="0" smtClean="0"/>
              <a:t>– deliver de-oxygenated blood from the body into the right atrium</a:t>
            </a:r>
          </a:p>
          <a:p>
            <a:r>
              <a:rPr lang="en-US" sz="2200" b="1" u="sng" dirty="0" smtClean="0"/>
              <a:t>Pulmonary Arteries</a:t>
            </a:r>
            <a:r>
              <a:rPr lang="en-US" sz="2200" dirty="0" smtClean="0"/>
              <a:t>- deliver de-oxygenated blood from the right ventricle to the lungs</a:t>
            </a:r>
          </a:p>
          <a:p>
            <a:r>
              <a:rPr lang="en-US" sz="2200" b="1" u="sng" dirty="0" smtClean="0"/>
              <a:t>Pulmonary Veins </a:t>
            </a:r>
            <a:r>
              <a:rPr lang="en-US" sz="2200" dirty="0" smtClean="0"/>
              <a:t>– deliver oxygenated blood from the lungs into the left atrium</a:t>
            </a:r>
          </a:p>
          <a:p>
            <a:r>
              <a:rPr lang="en-US" sz="2200" b="1" u="sng" dirty="0" smtClean="0"/>
              <a:t>Aorta</a:t>
            </a:r>
            <a:r>
              <a:rPr lang="en-US" sz="2200" dirty="0" smtClean="0"/>
              <a:t> – delivers oxygenated blood from the left ventricle to the body </a:t>
            </a:r>
            <a:endParaRPr lang="en-US" sz="2200" dirty="0"/>
          </a:p>
        </p:txBody>
      </p:sp>
    </p:spTree>
    <p:extLst>
      <p:ext uri="{BB962C8B-B14F-4D97-AF65-F5344CB8AC3E}">
        <p14:creationId xmlns:p14="http://schemas.microsoft.com/office/powerpoint/2010/main" val="244781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CARDIOVASCULAR SYSTEM</a:t>
            </a:r>
            <a:endParaRPr lang="en-US" sz="4000" dirty="0"/>
          </a:p>
        </p:txBody>
      </p:sp>
      <p:sp>
        <p:nvSpPr>
          <p:cNvPr id="3" name="Content Placeholder 2"/>
          <p:cNvSpPr>
            <a:spLocks noGrp="1"/>
          </p:cNvSpPr>
          <p:nvPr>
            <p:ph idx="1"/>
          </p:nvPr>
        </p:nvSpPr>
        <p:spPr>
          <a:xfrm>
            <a:off x="498474" y="1600200"/>
            <a:ext cx="7556313" cy="4144963"/>
          </a:xfrm>
        </p:spPr>
        <p:txBody>
          <a:bodyPr>
            <a:noAutofit/>
          </a:bodyPr>
          <a:lstStyle/>
          <a:p>
            <a:r>
              <a:rPr lang="en-US" sz="2600" dirty="0" smtClean="0"/>
              <a:t>Made up of:</a:t>
            </a:r>
          </a:p>
          <a:p>
            <a:pPr lvl="1"/>
            <a:r>
              <a:rPr lang="en-US" sz="2600" dirty="0"/>
              <a:t>The heart – pumps blood throughout the body</a:t>
            </a:r>
          </a:p>
          <a:p>
            <a:pPr lvl="1"/>
            <a:r>
              <a:rPr lang="en-US" sz="2600" dirty="0"/>
              <a:t>Vascular System – comprised of the blood and circulatory vessels</a:t>
            </a:r>
          </a:p>
          <a:p>
            <a:pPr lvl="1"/>
            <a:r>
              <a:rPr lang="en-US" sz="2600" dirty="0"/>
              <a:t>Lungs – site of gas exchange (alveoli)</a:t>
            </a:r>
          </a:p>
          <a:p>
            <a:pPr lvl="1"/>
            <a:endParaRPr lang="en-US" sz="2600" dirty="0" smtClean="0"/>
          </a:p>
          <a:p>
            <a:r>
              <a:rPr lang="en-US" sz="2600" dirty="0" smtClean="0"/>
              <a:t>Each system works together to ensure adequate amounts of oxygen are delivered to the muscles and tissues of the body</a:t>
            </a:r>
          </a:p>
        </p:txBody>
      </p:sp>
    </p:spTree>
    <p:extLst>
      <p:ext uri="{BB962C8B-B14F-4D97-AF65-F5344CB8AC3E}">
        <p14:creationId xmlns:p14="http://schemas.microsoft.com/office/powerpoint/2010/main" val="65884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238125"/>
            <a:ext cx="6731000" cy="6445250"/>
          </a:xfrm>
          <a:prstGeom prst="rect">
            <a:avLst/>
          </a:prstGeom>
        </p:spPr>
      </p:pic>
    </p:spTree>
    <p:extLst>
      <p:ext uri="{BB962C8B-B14F-4D97-AF65-F5344CB8AC3E}">
        <p14:creationId xmlns:p14="http://schemas.microsoft.com/office/powerpoint/2010/main" val="902614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HEART CONTRACTION</a:t>
            </a:r>
            <a:endParaRPr lang="en-US" sz="4000" dirty="0"/>
          </a:p>
        </p:txBody>
      </p:sp>
      <p:sp>
        <p:nvSpPr>
          <p:cNvPr id="3" name="Content Placeholder 2"/>
          <p:cNvSpPr>
            <a:spLocks noGrp="1"/>
          </p:cNvSpPr>
          <p:nvPr>
            <p:ph idx="1"/>
          </p:nvPr>
        </p:nvSpPr>
        <p:spPr/>
        <p:txBody>
          <a:bodyPr>
            <a:normAutofit/>
          </a:bodyPr>
          <a:lstStyle/>
          <a:p>
            <a:r>
              <a:rPr lang="en-US" sz="2400" dirty="0" smtClean="0"/>
              <a:t>The heart can actually beat on its own, outside the body of an individual for several hours if supplied with proper nutrients and salts… </a:t>
            </a:r>
          </a:p>
          <a:p>
            <a:r>
              <a:rPr lang="en-US" sz="2400" dirty="0" smtClean="0"/>
              <a:t>The reason for this is the heart makes itself contract and this process is called a </a:t>
            </a:r>
            <a:r>
              <a:rPr lang="en-US" sz="2400" u="sng" dirty="0" smtClean="0"/>
              <a:t>MYOGENIC</a:t>
            </a:r>
            <a:r>
              <a:rPr lang="en-US" sz="2400" dirty="0" smtClean="0"/>
              <a:t> contraction</a:t>
            </a:r>
          </a:p>
          <a:p>
            <a:r>
              <a:rPr lang="en-US" sz="2400" dirty="0" smtClean="0"/>
              <a:t>The contractions of the heart chambers contract in a sequence initiated from the pacemaker</a:t>
            </a:r>
            <a:endParaRPr lang="en-US" sz="2400" dirty="0"/>
          </a:p>
        </p:txBody>
      </p:sp>
    </p:spTree>
    <p:extLst>
      <p:ext uri="{BB962C8B-B14F-4D97-AF65-F5344CB8AC3E}">
        <p14:creationId xmlns:p14="http://schemas.microsoft.com/office/powerpoint/2010/main" val="245462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CARDIAC IMPULSES</a:t>
            </a:r>
            <a:endParaRPr lang="en-US" sz="4000" dirty="0"/>
          </a:p>
        </p:txBody>
      </p:sp>
      <p:sp>
        <p:nvSpPr>
          <p:cNvPr id="3" name="Content Placeholder 2"/>
          <p:cNvSpPr>
            <a:spLocks noGrp="1"/>
          </p:cNvSpPr>
          <p:nvPr>
            <p:ph idx="1"/>
          </p:nvPr>
        </p:nvSpPr>
        <p:spPr/>
        <p:txBody>
          <a:bodyPr>
            <a:noAutofit/>
          </a:bodyPr>
          <a:lstStyle/>
          <a:p>
            <a:r>
              <a:rPr lang="en-US" sz="2400" dirty="0" smtClean="0"/>
              <a:t>SINOATRIAL NODE (SA NODE) – found in the wall of the right atrium and acts as the hearts pacemaker because it initiates each heart beat</a:t>
            </a:r>
          </a:p>
          <a:p>
            <a:r>
              <a:rPr lang="en-US" sz="2400" dirty="0" smtClean="0"/>
              <a:t>ATRIOVENTRICAL NODE (AV NODE) – found near the bottom of the right atrium. Receives electrical signal from the SA node and passed onto the Bundle of His and Purkinje </a:t>
            </a:r>
            <a:r>
              <a:rPr lang="en-US" sz="2400" dirty="0" err="1" smtClean="0"/>
              <a:t>Fibres</a:t>
            </a:r>
            <a:endParaRPr lang="en-US" sz="2400" dirty="0" smtClean="0"/>
          </a:p>
          <a:p>
            <a:r>
              <a:rPr lang="en-US" sz="2400" dirty="0" smtClean="0"/>
              <a:t>PURKINJE FIBRES – deliver electrical signal to the cardiac muscles which signals the ventricles to contract </a:t>
            </a:r>
            <a:endParaRPr lang="en-US" sz="2400" dirty="0"/>
          </a:p>
        </p:txBody>
      </p:sp>
    </p:spTree>
    <p:extLst>
      <p:ext uri="{BB962C8B-B14F-4D97-AF65-F5344CB8AC3E}">
        <p14:creationId xmlns:p14="http://schemas.microsoft.com/office/powerpoint/2010/main" val="380484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9144001" cy="6791415"/>
          </a:xfrm>
          <a:prstGeom prst="rect">
            <a:avLst/>
          </a:prstGeom>
        </p:spPr>
      </p:pic>
    </p:spTree>
    <p:extLst>
      <p:ext uri="{BB962C8B-B14F-4D97-AF65-F5344CB8AC3E}">
        <p14:creationId xmlns:p14="http://schemas.microsoft.com/office/powerpoint/2010/main" val="118147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CARDIAC CYCLE</a:t>
            </a:r>
            <a:endParaRPr lang="en-US" sz="4000" dirty="0"/>
          </a:p>
        </p:txBody>
      </p:sp>
      <p:sp>
        <p:nvSpPr>
          <p:cNvPr id="3" name="Content Placeholder 2"/>
          <p:cNvSpPr>
            <a:spLocks noGrp="1"/>
          </p:cNvSpPr>
          <p:nvPr>
            <p:ph idx="1"/>
          </p:nvPr>
        </p:nvSpPr>
        <p:spPr/>
        <p:txBody>
          <a:bodyPr>
            <a:normAutofit/>
          </a:bodyPr>
          <a:lstStyle/>
          <a:p>
            <a:r>
              <a:rPr lang="en-US" sz="2400" dirty="0" smtClean="0"/>
              <a:t>Defined as the order of events that make up one heart beat.</a:t>
            </a:r>
          </a:p>
          <a:p>
            <a:r>
              <a:rPr lang="en-US" sz="2400" dirty="0" smtClean="0"/>
              <a:t>Cycle lasts for ~0.8 seconds and occurs ~72 times a minutes</a:t>
            </a:r>
          </a:p>
          <a:p>
            <a:r>
              <a:rPr lang="en-US" sz="2400" dirty="0" smtClean="0"/>
              <a:t>Consists of a period of relaxation, known as diastole (0.5 sec), followed by a period of contraction, known as systole (0.3 seconds)</a:t>
            </a:r>
            <a:endParaRPr lang="en-US" sz="2400" dirty="0"/>
          </a:p>
        </p:txBody>
      </p:sp>
    </p:spTree>
    <p:extLst>
      <p:ext uri="{BB962C8B-B14F-4D97-AF65-F5344CB8AC3E}">
        <p14:creationId xmlns:p14="http://schemas.microsoft.com/office/powerpoint/2010/main" val="19856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DIASTOLE: RELAXATION</a:t>
            </a:r>
            <a:endParaRPr lang="en-US" dirty="0"/>
          </a:p>
        </p:txBody>
      </p:sp>
      <p:sp>
        <p:nvSpPr>
          <p:cNvPr id="3" name="Content Placeholder 2"/>
          <p:cNvSpPr>
            <a:spLocks noGrp="1"/>
          </p:cNvSpPr>
          <p:nvPr>
            <p:ph idx="1"/>
          </p:nvPr>
        </p:nvSpPr>
        <p:spPr/>
        <p:txBody>
          <a:bodyPr>
            <a:normAutofit/>
          </a:bodyPr>
          <a:lstStyle/>
          <a:p>
            <a:r>
              <a:rPr lang="en-US" sz="2400" dirty="0" smtClean="0"/>
              <a:t>Period of relaxation when the heart, specifically the atria refill with blood </a:t>
            </a:r>
          </a:p>
          <a:p>
            <a:r>
              <a:rPr lang="en-US" sz="2400" dirty="0" smtClean="0"/>
              <a:t>Tricuspid and bicuspid valves are closed at this time</a:t>
            </a:r>
          </a:p>
          <a:p>
            <a:r>
              <a:rPr lang="en-US" sz="2400" dirty="0" smtClean="0"/>
              <a:t>The one way valves are pushed open due to increased atrial pressure</a:t>
            </a:r>
          </a:p>
          <a:p>
            <a:r>
              <a:rPr lang="en-US" sz="2400" dirty="0" smtClean="0"/>
              <a:t>As a result, ventricles begin to fill with blood </a:t>
            </a:r>
            <a:endParaRPr lang="en-US" sz="2400" dirty="0"/>
          </a:p>
        </p:txBody>
      </p:sp>
    </p:spTree>
    <p:extLst>
      <p:ext uri="{BB962C8B-B14F-4D97-AF65-F5344CB8AC3E}">
        <p14:creationId xmlns:p14="http://schemas.microsoft.com/office/powerpoint/2010/main" val="22287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SYSTOLE: CONTRACTION</a:t>
            </a:r>
            <a:endParaRPr lang="en-US" sz="4000" dirty="0"/>
          </a:p>
        </p:txBody>
      </p:sp>
      <p:sp>
        <p:nvSpPr>
          <p:cNvPr id="3" name="Content Placeholder 2"/>
          <p:cNvSpPr>
            <a:spLocks noGrp="1"/>
          </p:cNvSpPr>
          <p:nvPr>
            <p:ph idx="1"/>
          </p:nvPr>
        </p:nvSpPr>
        <p:spPr>
          <a:xfrm>
            <a:off x="498474" y="1614055"/>
            <a:ext cx="7556313" cy="4495800"/>
          </a:xfrm>
        </p:spPr>
        <p:txBody>
          <a:bodyPr>
            <a:normAutofit fontScale="92500" lnSpcReduction="10000"/>
          </a:bodyPr>
          <a:lstStyle/>
          <a:p>
            <a:r>
              <a:rPr lang="en-US" b="1" u="sng" dirty="0" smtClean="0"/>
              <a:t>ATRIAL SYSTOLE: </a:t>
            </a:r>
          </a:p>
          <a:p>
            <a:pPr lvl="1"/>
            <a:r>
              <a:rPr lang="en-US" sz="2000" dirty="0" smtClean="0"/>
              <a:t>SA node sends an electrical impulse to the atrium walls signaling them to contract</a:t>
            </a:r>
          </a:p>
          <a:p>
            <a:pPr lvl="1"/>
            <a:r>
              <a:rPr lang="en-US" sz="2000" dirty="0" smtClean="0"/>
              <a:t>Resulting contraction causes </a:t>
            </a:r>
            <a:r>
              <a:rPr lang="en-US" sz="2000" b="1" dirty="0" err="1" smtClean="0"/>
              <a:t>atrioventricular</a:t>
            </a:r>
            <a:r>
              <a:rPr lang="en-US" sz="2000" b="1" dirty="0" smtClean="0"/>
              <a:t> valves</a:t>
            </a:r>
            <a:r>
              <a:rPr lang="en-US" sz="2000" dirty="0" smtClean="0"/>
              <a:t> (bicuspid</a:t>
            </a:r>
            <a:r>
              <a:rPr lang="en-US" sz="2000" b="1" dirty="0" smtClean="0"/>
              <a:t> </a:t>
            </a:r>
            <a:r>
              <a:rPr lang="en-US" sz="2000" dirty="0" smtClean="0"/>
              <a:t>and tricuspid) close once all blood has been forced into the ventricles</a:t>
            </a:r>
          </a:p>
          <a:p>
            <a:pPr lvl="1"/>
            <a:endParaRPr lang="en-US" sz="2000" b="1" u="sng" dirty="0" smtClean="0"/>
          </a:p>
          <a:p>
            <a:r>
              <a:rPr lang="en-US" b="1" u="sng" dirty="0" smtClean="0"/>
              <a:t>VENTRICULAR SYSTOLE:</a:t>
            </a:r>
          </a:p>
          <a:p>
            <a:pPr lvl="1"/>
            <a:r>
              <a:rPr lang="en-US" sz="2000" dirty="0"/>
              <a:t>Pressure inside the ventricles pushes open the </a:t>
            </a:r>
            <a:r>
              <a:rPr lang="en-US" sz="2000" b="1" dirty="0"/>
              <a:t>semilunar valves </a:t>
            </a:r>
            <a:r>
              <a:rPr lang="en-US" sz="2000" dirty="0"/>
              <a:t>(Pulmonary and aortic) </a:t>
            </a:r>
          </a:p>
          <a:p>
            <a:pPr lvl="1"/>
            <a:r>
              <a:rPr lang="en-US" sz="2000" dirty="0"/>
              <a:t>Electric signal travels down the Purkinje Fibers </a:t>
            </a:r>
            <a:r>
              <a:rPr lang="en-US" sz="2000" dirty="0" smtClean="0"/>
              <a:t>stimulates </a:t>
            </a:r>
            <a:r>
              <a:rPr lang="en-US" sz="2000" dirty="0"/>
              <a:t>contraction of the ventricular myocardium</a:t>
            </a:r>
          </a:p>
          <a:p>
            <a:pPr lvl="1"/>
            <a:r>
              <a:rPr lang="en-US" sz="2000" dirty="0"/>
              <a:t>Blood flows into the pulmonary (lungs) and systemic (around the body) systems. </a:t>
            </a:r>
          </a:p>
          <a:p>
            <a:pPr lvl="1"/>
            <a:endParaRPr lang="en-US" dirty="0"/>
          </a:p>
        </p:txBody>
      </p:sp>
    </p:spTree>
    <p:extLst>
      <p:ext uri="{BB962C8B-B14F-4D97-AF65-F5344CB8AC3E}">
        <p14:creationId xmlns:p14="http://schemas.microsoft.com/office/powerpoint/2010/main" val="38034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158751"/>
            <a:ext cx="8763000" cy="6400800"/>
          </a:xfrm>
          <a:prstGeom prst="rect">
            <a:avLst/>
          </a:prstGeom>
        </p:spPr>
      </p:pic>
    </p:spTree>
    <p:extLst>
      <p:ext uri="{BB962C8B-B14F-4D97-AF65-F5344CB8AC3E}">
        <p14:creationId xmlns:p14="http://schemas.microsoft.com/office/powerpoint/2010/main" val="237843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CARDIAC CYCLE VIDEO </a:t>
            </a:r>
            <a:endParaRPr lang="en-US" sz="4000" dirty="0"/>
          </a:p>
        </p:txBody>
      </p:sp>
      <p:sp>
        <p:nvSpPr>
          <p:cNvPr id="3" name="Content Placeholder 2"/>
          <p:cNvSpPr>
            <a:spLocks noGrp="1"/>
          </p:cNvSpPr>
          <p:nvPr>
            <p:ph idx="1"/>
          </p:nvPr>
        </p:nvSpPr>
        <p:spPr/>
        <p:txBody>
          <a:bodyPr/>
          <a:lstStyle/>
          <a:p>
            <a:r>
              <a:rPr lang="en-US" dirty="0" smtClean="0">
                <a:hlinkClick r:id="rId2"/>
              </a:rPr>
              <a:t>https://www.youtube.com/watch?v=fZT9vlb2ua</a:t>
            </a:r>
            <a:r>
              <a:rPr lang="en-US" dirty="0" smtClean="0"/>
              <a:t> </a:t>
            </a:r>
            <a:endParaRPr lang="en-US" dirty="0"/>
          </a:p>
        </p:txBody>
      </p:sp>
    </p:spTree>
    <p:extLst>
      <p:ext uri="{BB962C8B-B14F-4D97-AF65-F5344CB8AC3E}">
        <p14:creationId xmlns:p14="http://schemas.microsoft.com/office/powerpoint/2010/main" val="406089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FACTORS AFFECTING HEART RATE</a:t>
            </a:r>
            <a:endParaRPr lang="en-US" sz="4000" dirty="0"/>
          </a:p>
        </p:txBody>
      </p:sp>
      <p:sp>
        <p:nvSpPr>
          <p:cNvPr id="3" name="Content Placeholder 2"/>
          <p:cNvSpPr>
            <a:spLocks noGrp="1"/>
          </p:cNvSpPr>
          <p:nvPr>
            <p:ph idx="1"/>
          </p:nvPr>
        </p:nvSpPr>
        <p:spPr>
          <a:xfrm>
            <a:off x="498474" y="1814945"/>
            <a:ext cx="7556313" cy="4144963"/>
          </a:xfrm>
        </p:spPr>
        <p:txBody>
          <a:bodyPr>
            <a:noAutofit/>
          </a:bodyPr>
          <a:lstStyle/>
          <a:p>
            <a:r>
              <a:rPr lang="en-US" sz="2200" dirty="0" smtClean="0"/>
              <a:t>Heart contraction rate is affected by hormones and the nervous system </a:t>
            </a:r>
          </a:p>
          <a:p>
            <a:r>
              <a:rPr lang="en-US" sz="2200" b="1" u="sng" dirty="0" smtClean="0"/>
              <a:t>PARASYMPATHETIC (PNS):</a:t>
            </a:r>
            <a:r>
              <a:rPr lang="en-US" sz="2200" dirty="0"/>
              <a:t> </a:t>
            </a:r>
            <a:r>
              <a:rPr lang="en-US" sz="2200" dirty="0" smtClean="0"/>
              <a:t>PNS is part of the Autonomic Nervous System (ANS) that functions to bring the body systems to rest. (REST and DIGEST). It helps to bring the heart rate down during recovery by acting on the SA node. </a:t>
            </a:r>
          </a:p>
          <a:p>
            <a:r>
              <a:rPr lang="en-US" sz="2200" b="1" u="sng" dirty="0" smtClean="0"/>
              <a:t>SYMPATHETIC NERVOUS SYSTEM (SNS):</a:t>
            </a:r>
            <a:r>
              <a:rPr lang="en-US" sz="2200" dirty="0" smtClean="0"/>
              <a:t> SNS prepares your body for action (FIGHT or FLIGHT). SNS functions by sending a signal from the cardiac </a:t>
            </a:r>
            <a:r>
              <a:rPr lang="en-US" sz="2200" dirty="0" err="1" smtClean="0"/>
              <a:t>centre</a:t>
            </a:r>
            <a:r>
              <a:rPr lang="en-US" sz="2200" dirty="0" smtClean="0"/>
              <a:t> to the hearts pace maker in response to increased demand of oxygen. </a:t>
            </a:r>
            <a:endParaRPr lang="en-US" sz="2200" b="1" u="sng" dirty="0"/>
          </a:p>
        </p:txBody>
      </p:sp>
    </p:spTree>
    <p:extLst>
      <p:ext uri="{BB962C8B-B14F-4D97-AF65-F5344CB8AC3E}">
        <p14:creationId xmlns:p14="http://schemas.microsoft.com/office/powerpoint/2010/main" val="97621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81156"/>
          </a:xfrm>
        </p:spPr>
        <p:txBody>
          <a:bodyPr/>
          <a:lstStyle/>
          <a:p>
            <a:pPr algn="ctr"/>
            <a:r>
              <a:rPr lang="en-US" sz="4000" dirty="0" smtClean="0"/>
              <a:t>BLOOD</a:t>
            </a:r>
            <a:endParaRPr lang="en-US" sz="4000" dirty="0"/>
          </a:p>
        </p:txBody>
      </p:sp>
      <p:sp>
        <p:nvSpPr>
          <p:cNvPr id="3" name="Content Placeholder 2"/>
          <p:cNvSpPr>
            <a:spLocks noGrp="1"/>
          </p:cNvSpPr>
          <p:nvPr>
            <p:ph idx="1"/>
          </p:nvPr>
        </p:nvSpPr>
        <p:spPr>
          <a:xfrm>
            <a:off x="498474" y="1663700"/>
            <a:ext cx="7556313" cy="4144963"/>
          </a:xfrm>
        </p:spPr>
        <p:txBody>
          <a:bodyPr>
            <a:normAutofit/>
          </a:bodyPr>
          <a:lstStyle/>
          <a:p>
            <a:r>
              <a:rPr lang="en-US" sz="2400" dirty="0" smtClean="0"/>
              <a:t>PLATELETS - &lt;1% : used to assist in repair after injury </a:t>
            </a:r>
          </a:p>
          <a:p>
            <a:r>
              <a:rPr lang="en-US" sz="2400" dirty="0" smtClean="0"/>
              <a:t>WHITE BLOOD CELLS (WBC’s) – &lt;1% known as leucocytes : immune function, protects the body from infection</a:t>
            </a:r>
          </a:p>
          <a:p>
            <a:r>
              <a:rPr lang="en-US" sz="2400" dirty="0" smtClean="0"/>
              <a:t>RED BLOOD CELLS (RBC’s) – known as erythrocytes, make up 40-45% of blood volume</a:t>
            </a:r>
          </a:p>
          <a:p>
            <a:pPr lvl="1"/>
            <a:r>
              <a:rPr lang="en-US" sz="2400" dirty="0" smtClean="0"/>
              <a:t>Amount of RBC’s in the body is dependent on fitness and gender</a:t>
            </a:r>
            <a:endParaRPr lang="en-US" sz="2400" dirty="0"/>
          </a:p>
        </p:txBody>
      </p:sp>
    </p:spTree>
    <p:extLst>
      <p:ext uri="{BB962C8B-B14F-4D97-AF65-F5344CB8AC3E}">
        <p14:creationId xmlns:p14="http://schemas.microsoft.com/office/powerpoint/2010/main" val="35579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FACTORS AFFECTING HEART RATE</a:t>
            </a:r>
            <a:endParaRPr lang="en-US" sz="4000" dirty="0"/>
          </a:p>
        </p:txBody>
      </p:sp>
      <p:sp>
        <p:nvSpPr>
          <p:cNvPr id="3" name="Content Placeholder 2"/>
          <p:cNvSpPr>
            <a:spLocks noGrp="1"/>
          </p:cNvSpPr>
          <p:nvPr>
            <p:ph idx="1"/>
          </p:nvPr>
        </p:nvSpPr>
        <p:spPr/>
        <p:txBody>
          <a:bodyPr>
            <a:normAutofit/>
          </a:bodyPr>
          <a:lstStyle/>
          <a:p>
            <a:r>
              <a:rPr lang="en-US" sz="2400" dirty="0" smtClean="0"/>
              <a:t>Cardiac </a:t>
            </a:r>
            <a:r>
              <a:rPr lang="en-US" sz="2400" dirty="0" err="1" smtClean="0"/>
              <a:t>centre</a:t>
            </a:r>
            <a:r>
              <a:rPr lang="en-US" sz="2400" dirty="0" smtClean="0"/>
              <a:t> is found in the MEDULLA OBLONGATA</a:t>
            </a:r>
          </a:p>
          <a:p>
            <a:r>
              <a:rPr lang="en-US" sz="2400" dirty="0" smtClean="0"/>
              <a:t>SNS: during exercise, sympathetic nerves release noradrenalin, a neurotransmitter onto the SA node which increases heart rate</a:t>
            </a:r>
          </a:p>
          <a:p>
            <a:r>
              <a:rPr lang="en-US" sz="2400" dirty="0" smtClean="0"/>
              <a:t>PNS: during recovery the PNS sends impulses down the </a:t>
            </a:r>
            <a:r>
              <a:rPr lang="en-US" sz="2400" b="1" dirty="0" err="1" smtClean="0"/>
              <a:t>vagus</a:t>
            </a:r>
            <a:r>
              <a:rPr lang="en-US" sz="2400" b="1" dirty="0" smtClean="0"/>
              <a:t> nerve</a:t>
            </a:r>
            <a:r>
              <a:rPr lang="en-US" sz="2400" dirty="0" smtClean="0"/>
              <a:t>, which slows the heart rate and helps to bring the body back to rest levels and homeostasis </a:t>
            </a:r>
            <a:endParaRPr lang="en-US" sz="2400" dirty="0"/>
          </a:p>
        </p:txBody>
      </p:sp>
    </p:spTree>
    <p:extLst>
      <p:ext uri="{BB962C8B-B14F-4D97-AF65-F5344CB8AC3E}">
        <p14:creationId xmlns:p14="http://schemas.microsoft.com/office/powerpoint/2010/main" val="2092514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400" dirty="0" smtClean="0"/>
              <a:t>Nervous System Control of the Heart</a:t>
            </a:r>
            <a:endParaRPr lang="en-US" sz="3400" dirty="0"/>
          </a:p>
        </p:txBody>
      </p:sp>
      <p:pic>
        <p:nvPicPr>
          <p:cNvPr id="4" name="Picture 3"/>
          <p:cNvPicPr>
            <a:picLocks noChangeAspect="1"/>
          </p:cNvPicPr>
          <p:nvPr/>
        </p:nvPicPr>
        <p:blipFill>
          <a:blip r:embed="rId2"/>
          <a:stretch>
            <a:fillRect/>
          </a:stretch>
        </p:blipFill>
        <p:spPr>
          <a:xfrm>
            <a:off x="0" y="1155700"/>
            <a:ext cx="9144000" cy="5664200"/>
          </a:xfrm>
          <a:prstGeom prst="rect">
            <a:avLst/>
          </a:prstGeom>
        </p:spPr>
      </p:pic>
    </p:spTree>
    <p:extLst>
      <p:ext uri="{BB962C8B-B14F-4D97-AF65-F5344CB8AC3E}">
        <p14:creationId xmlns:p14="http://schemas.microsoft.com/office/powerpoint/2010/main" val="2061163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FACTORS AFFECTING HEART RATE</a:t>
            </a:r>
            <a:endParaRPr lang="en-US" sz="4000" dirty="0"/>
          </a:p>
        </p:txBody>
      </p:sp>
      <p:sp>
        <p:nvSpPr>
          <p:cNvPr id="3" name="Content Placeholder 2"/>
          <p:cNvSpPr>
            <a:spLocks noGrp="1"/>
          </p:cNvSpPr>
          <p:nvPr>
            <p:ph idx="1"/>
          </p:nvPr>
        </p:nvSpPr>
        <p:spPr/>
        <p:txBody>
          <a:bodyPr>
            <a:normAutofit/>
          </a:bodyPr>
          <a:lstStyle/>
          <a:p>
            <a:r>
              <a:rPr lang="en-US" sz="2200" dirty="0" smtClean="0"/>
              <a:t>During intense exercise, adrenaline affects the heart rate in the body</a:t>
            </a:r>
          </a:p>
          <a:p>
            <a:r>
              <a:rPr lang="en-US" sz="2200" dirty="0" smtClean="0"/>
              <a:t>When the body is preparing for action, adrenaline is released</a:t>
            </a:r>
          </a:p>
          <a:p>
            <a:r>
              <a:rPr lang="en-US" sz="2200" dirty="0" smtClean="0"/>
              <a:t>This release reduces blood flow to the organs that are not needed or important for the activity and increases the blood flow necessary to skeletal muscle, cardiac muscle and lungs</a:t>
            </a:r>
            <a:endParaRPr lang="en-US" sz="2200" dirty="0"/>
          </a:p>
        </p:txBody>
      </p:sp>
    </p:spTree>
    <p:extLst>
      <p:ext uri="{BB962C8B-B14F-4D97-AF65-F5344CB8AC3E}">
        <p14:creationId xmlns:p14="http://schemas.microsoft.com/office/powerpoint/2010/main" val="31800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BE SURE TO KNOW!</a:t>
            </a:r>
            <a:endParaRPr lang="en-US" sz="4000" dirty="0"/>
          </a:p>
        </p:txBody>
      </p:sp>
      <p:sp>
        <p:nvSpPr>
          <p:cNvPr id="3" name="Content Placeholder 2"/>
          <p:cNvSpPr>
            <a:spLocks noGrp="1"/>
          </p:cNvSpPr>
          <p:nvPr>
            <p:ph idx="1"/>
          </p:nvPr>
        </p:nvSpPr>
        <p:spPr>
          <a:xfrm>
            <a:off x="498474" y="1600200"/>
            <a:ext cx="7556313" cy="4144963"/>
          </a:xfrm>
        </p:spPr>
        <p:txBody>
          <a:bodyPr>
            <a:noAutofit/>
          </a:bodyPr>
          <a:lstStyle/>
          <a:p>
            <a:r>
              <a:rPr lang="en-US" sz="2200" dirty="0" smtClean="0"/>
              <a:t>Name the function of the following:</a:t>
            </a:r>
          </a:p>
          <a:p>
            <a:pPr lvl="1"/>
            <a:r>
              <a:rPr lang="en-US" sz="2200" dirty="0" err="1" smtClean="0"/>
              <a:t>Sinoatrial</a:t>
            </a:r>
            <a:r>
              <a:rPr lang="en-US" sz="2200" dirty="0" smtClean="0"/>
              <a:t> Node</a:t>
            </a:r>
          </a:p>
          <a:p>
            <a:pPr lvl="1"/>
            <a:r>
              <a:rPr lang="en-US" sz="2200" dirty="0" err="1" smtClean="0"/>
              <a:t>Atrioventricular</a:t>
            </a:r>
            <a:r>
              <a:rPr lang="en-US" sz="2200" dirty="0" smtClean="0"/>
              <a:t> Node</a:t>
            </a:r>
          </a:p>
          <a:p>
            <a:pPr lvl="1"/>
            <a:r>
              <a:rPr lang="en-US" sz="2200" dirty="0" smtClean="0"/>
              <a:t>Purkinje </a:t>
            </a:r>
            <a:r>
              <a:rPr lang="en-US" sz="2200" dirty="0" err="1" smtClean="0"/>
              <a:t>Fibres</a:t>
            </a:r>
            <a:endParaRPr lang="en-US" sz="2200" dirty="0" smtClean="0"/>
          </a:p>
          <a:p>
            <a:r>
              <a:rPr lang="en-US" sz="2200" dirty="0" smtClean="0"/>
              <a:t>Describe what takes place during different stages of the cardiac cycle</a:t>
            </a:r>
          </a:p>
          <a:p>
            <a:pPr lvl="1"/>
            <a:r>
              <a:rPr lang="en-US" sz="2200" dirty="0" smtClean="0"/>
              <a:t>Diastole</a:t>
            </a:r>
          </a:p>
          <a:p>
            <a:pPr lvl="1"/>
            <a:r>
              <a:rPr lang="en-US" sz="2200" dirty="0" smtClean="0"/>
              <a:t>Atrial and Ventricular Systole</a:t>
            </a:r>
          </a:p>
          <a:p>
            <a:r>
              <a:rPr lang="en-US" sz="2200" dirty="0" smtClean="0"/>
              <a:t>Understand and be able to distinguish between the sympathetic and parasympathetic nervous systems, and the affect they have on heart rate </a:t>
            </a:r>
          </a:p>
        </p:txBody>
      </p:sp>
    </p:spTree>
    <p:extLst>
      <p:ext uri="{BB962C8B-B14F-4D97-AF65-F5344CB8AC3E}">
        <p14:creationId xmlns:p14="http://schemas.microsoft.com/office/powerpoint/2010/main" val="655875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 SURE TO KNOW!</a:t>
            </a:r>
            <a:endParaRPr lang="en-US" dirty="0"/>
          </a:p>
        </p:txBody>
      </p:sp>
      <p:sp>
        <p:nvSpPr>
          <p:cNvPr id="3" name="Content Placeholder 2"/>
          <p:cNvSpPr>
            <a:spLocks noGrp="1"/>
          </p:cNvSpPr>
          <p:nvPr>
            <p:ph idx="1"/>
          </p:nvPr>
        </p:nvSpPr>
        <p:spPr/>
        <p:txBody>
          <a:bodyPr>
            <a:normAutofit/>
          </a:bodyPr>
          <a:lstStyle/>
          <a:p>
            <a:r>
              <a:rPr lang="en-US" sz="2200" dirty="0" smtClean="0"/>
              <a:t>Describe the make up of our blood</a:t>
            </a:r>
          </a:p>
          <a:p>
            <a:r>
              <a:rPr lang="en-US" sz="2200" dirty="0" smtClean="0"/>
              <a:t>Describe the function of the following:</a:t>
            </a:r>
          </a:p>
          <a:p>
            <a:pPr lvl="1"/>
            <a:r>
              <a:rPr lang="en-US" sz="2200" dirty="0" smtClean="0"/>
              <a:t>Erythrocytes (RBC’s)</a:t>
            </a:r>
          </a:p>
          <a:p>
            <a:pPr lvl="1"/>
            <a:r>
              <a:rPr lang="en-US" sz="2200" dirty="0" smtClean="0"/>
              <a:t>Leukocytes (WBC’s)</a:t>
            </a:r>
          </a:p>
          <a:p>
            <a:pPr lvl="1"/>
            <a:r>
              <a:rPr lang="en-US" sz="2200" dirty="0" smtClean="0"/>
              <a:t>Platelets</a:t>
            </a:r>
            <a:endParaRPr lang="en-US" sz="2200" dirty="0"/>
          </a:p>
        </p:txBody>
      </p:sp>
      <p:pic>
        <p:nvPicPr>
          <p:cNvPr id="4" name="Picture 3"/>
          <p:cNvPicPr>
            <a:picLocks noChangeAspect="1"/>
          </p:cNvPicPr>
          <p:nvPr/>
        </p:nvPicPr>
        <p:blipFill>
          <a:blip r:embed="rId2"/>
          <a:stretch>
            <a:fillRect/>
          </a:stretch>
        </p:blipFill>
        <p:spPr>
          <a:xfrm>
            <a:off x="4889500" y="4196186"/>
            <a:ext cx="2984500" cy="1929977"/>
          </a:xfrm>
          <a:prstGeom prst="rect">
            <a:avLst/>
          </a:prstGeom>
        </p:spPr>
      </p:pic>
    </p:spTree>
    <p:extLst>
      <p:ext uri="{BB962C8B-B14F-4D97-AF65-F5344CB8AC3E}">
        <p14:creationId xmlns:p14="http://schemas.microsoft.com/office/powerpoint/2010/main" val="3184188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SOUNDS OF THE HEART</a:t>
            </a:r>
            <a:endParaRPr lang="en-US" dirty="0"/>
          </a:p>
        </p:txBody>
      </p:sp>
      <p:sp>
        <p:nvSpPr>
          <p:cNvPr id="3" name="Content Placeholder 2"/>
          <p:cNvSpPr>
            <a:spLocks noGrp="1"/>
          </p:cNvSpPr>
          <p:nvPr>
            <p:ph idx="1"/>
          </p:nvPr>
        </p:nvSpPr>
        <p:spPr/>
        <p:txBody>
          <a:bodyPr>
            <a:normAutofit/>
          </a:bodyPr>
          <a:lstStyle/>
          <a:p>
            <a:r>
              <a:rPr lang="en-US" sz="2200" dirty="0" smtClean="0"/>
              <a:t>Through a stethoscope, the heart sounds are generally described as “</a:t>
            </a:r>
            <a:r>
              <a:rPr lang="en-US" sz="2200" dirty="0" err="1" smtClean="0"/>
              <a:t>lub</a:t>
            </a:r>
            <a:r>
              <a:rPr lang="en-US" sz="2200" dirty="0" smtClean="0"/>
              <a:t>-dub”</a:t>
            </a:r>
          </a:p>
          <a:p>
            <a:r>
              <a:rPr lang="en-US" sz="2200" dirty="0" smtClean="0"/>
              <a:t>The “</a:t>
            </a:r>
            <a:r>
              <a:rPr lang="en-US" sz="2200" dirty="0" err="1" smtClean="0"/>
              <a:t>lub</a:t>
            </a:r>
            <a:r>
              <a:rPr lang="en-US" sz="2200" dirty="0" smtClean="0"/>
              <a:t>” sound comes from the closing of the tricuspid and bicuspid valves</a:t>
            </a:r>
          </a:p>
          <a:p>
            <a:r>
              <a:rPr lang="en-US" sz="2200" dirty="0" smtClean="0"/>
              <a:t>The “dub” sound is caused by the closing of the pulmonary and aortic valves (semilunar)</a:t>
            </a:r>
          </a:p>
          <a:p>
            <a:r>
              <a:rPr lang="en-US" sz="2200" dirty="0" smtClean="0"/>
              <a:t>TO DO: Page 40</a:t>
            </a:r>
          </a:p>
          <a:p>
            <a:r>
              <a:rPr lang="en-US" sz="2200" dirty="0" smtClean="0"/>
              <a:t>Heart Rate according to stethoscope: _______________ </a:t>
            </a:r>
            <a:r>
              <a:rPr lang="en-US" sz="2200" dirty="0" err="1" smtClean="0"/>
              <a:t>bpm</a:t>
            </a:r>
            <a:endParaRPr lang="en-US" sz="2200" dirty="0" smtClean="0"/>
          </a:p>
        </p:txBody>
      </p:sp>
    </p:spTree>
    <p:extLst>
      <p:ext uri="{BB962C8B-B14F-4D97-AF65-F5344CB8AC3E}">
        <p14:creationId xmlns:p14="http://schemas.microsoft.com/office/powerpoint/2010/main" val="2130132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BLOOD DISTRIBUTION</a:t>
            </a:r>
            <a:endParaRPr lang="en-US" sz="4000" dirty="0"/>
          </a:p>
        </p:txBody>
      </p:sp>
      <p:sp>
        <p:nvSpPr>
          <p:cNvPr id="3" name="Content Placeholder 2"/>
          <p:cNvSpPr>
            <a:spLocks noGrp="1"/>
          </p:cNvSpPr>
          <p:nvPr>
            <p:ph idx="1"/>
          </p:nvPr>
        </p:nvSpPr>
        <p:spPr>
          <a:xfrm>
            <a:off x="498474" y="1600200"/>
            <a:ext cx="4787901" cy="4144963"/>
          </a:xfrm>
        </p:spPr>
        <p:txBody>
          <a:bodyPr>
            <a:noAutofit/>
          </a:bodyPr>
          <a:lstStyle/>
          <a:p>
            <a:r>
              <a:rPr lang="en-US" sz="2200" dirty="0" smtClean="0"/>
              <a:t>Blood flow distribution is based on which tissues are in greatest need </a:t>
            </a:r>
          </a:p>
          <a:p>
            <a:r>
              <a:rPr lang="en-US" sz="2200" dirty="0" smtClean="0"/>
              <a:t>During exercise, blood flow to working muscles increases up to 80% of all blood circulating through the body (Cardiac Output)</a:t>
            </a:r>
          </a:p>
          <a:p>
            <a:pPr lvl="2"/>
            <a:r>
              <a:rPr lang="en-US" sz="2200" dirty="0" smtClean="0"/>
              <a:t>At rest, kidney and liver receive ~ half of cardiac output while skeletal muscles only receive 15-20% of cardiac output</a:t>
            </a:r>
          </a:p>
        </p:txBody>
      </p:sp>
      <p:pic>
        <p:nvPicPr>
          <p:cNvPr id="4" name="Picture 3"/>
          <p:cNvPicPr>
            <a:picLocks noChangeAspect="1"/>
          </p:cNvPicPr>
          <p:nvPr/>
        </p:nvPicPr>
        <p:blipFill>
          <a:blip r:embed="rId2"/>
          <a:stretch>
            <a:fillRect/>
          </a:stretch>
        </p:blipFill>
        <p:spPr>
          <a:xfrm>
            <a:off x="6013318" y="682624"/>
            <a:ext cx="3130681" cy="6175375"/>
          </a:xfrm>
          <a:prstGeom prst="rect">
            <a:avLst/>
          </a:prstGeom>
        </p:spPr>
      </p:pic>
    </p:spTree>
    <p:extLst>
      <p:ext uri="{BB962C8B-B14F-4D97-AF65-F5344CB8AC3E}">
        <p14:creationId xmlns:p14="http://schemas.microsoft.com/office/powerpoint/2010/main" val="796791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BLOOD FLOW AT REST vs. EXERCISE</a:t>
            </a:r>
            <a:endParaRPr lang="en-US" dirty="0"/>
          </a:p>
        </p:txBody>
      </p:sp>
      <p:pic>
        <p:nvPicPr>
          <p:cNvPr id="4" name="Picture 3"/>
          <p:cNvPicPr>
            <a:picLocks noChangeAspect="1"/>
          </p:cNvPicPr>
          <p:nvPr/>
        </p:nvPicPr>
        <p:blipFill>
          <a:blip r:embed="rId2"/>
          <a:stretch>
            <a:fillRect/>
          </a:stretch>
        </p:blipFill>
        <p:spPr>
          <a:xfrm>
            <a:off x="282575" y="2000249"/>
            <a:ext cx="4038600" cy="4094163"/>
          </a:xfrm>
          <a:prstGeom prst="rect">
            <a:avLst/>
          </a:prstGeom>
        </p:spPr>
      </p:pic>
      <p:pic>
        <p:nvPicPr>
          <p:cNvPr id="6" name="Picture 5"/>
          <p:cNvPicPr>
            <a:picLocks noChangeAspect="1"/>
          </p:cNvPicPr>
          <p:nvPr/>
        </p:nvPicPr>
        <p:blipFill>
          <a:blip r:embed="rId3"/>
          <a:stretch>
            <a:fillRect/>
          </a:stretch>
        </p:blipFill>
        <p:spPr>
          <a:xfrm>
            <a:off x="4473575" y="2111375"/>
            <a:ext cx="4038600" cy="3983037"/>
          </a:xfrm>
          <a:prstGeom prst="rect">
            <a:avLst/>
          </a:prstGeom>
        </p:spPr>
      </p:pic>
    </p:spTree>
    <p:extLst>
      <p:ext uri="{BB962C8B-B14F-4D97-AF65-F5344CB8AC3E}">
        <p14:creationId xmlns:p14="http://schemas.microsoft.com/office/powerpoint/2010/main" val="3633003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BLOOD PRESSURE</a:t>
            </a:r>
            <a:endParaRPr lang="en-US" sz="4000" dirty="0"/>
          </a:p>
        </p:txBody>
      </p:sp>
      <p:sp>
        <p:nvSpPr>
          <p:cNvPr id="3" name="Content Placeholder 2"/>
          <p:cNvSpPr>
            <a:spLocks noGrp="1"/>
          </p:cNvSpPr>
          <p:nvPr>
            <p:ph idx="1"/>
          </p:nvPr>
        </p:nvSpPr>
        <p:spPr/>
        <p:txBody>
          <a:bodyPr>
            <a:normAutofit/>
          </a:bodyPr>
          <a:lstStyle/>
          <a:p>
            <a:r>
              <a:rPr lang="en-US" sz="2200" dirty="0" smtClean="0"/>
              <a:t>BP is defined as the amount of pressure exerted by blood on the vessel walls</a:t>
            </a:r>
          </a:p>
          <a:p>
            <a:r>
              <a:rPr lang="en-US" sz="2200" dirty="0" smtClean="0"/>
              <a:t>Expressed by 2 numbers:</a:t>
            </a:r>
          </a:p>
          <a:p>
            <a:pPr lvl="1"/>
            <a:r>
              <a:rPr lang="en-US" sz="2200" dirty="0" smtClean="0"/>
              <a:t>Systolic Blood Pressure</a:t>
            </a:r>
          </a:p>
          <a:p>
            <a:pPr lvl="1"/>
            <a:r>
              <a:rPr lang="en-US" sz="2200" dirty="0" smtClean="0"/>
              <a:t>Diastolic Blood Pressure</a:t>
            </a:r>
          </a:p>
          <a:p>
            <a:r>
              <a:rPr lang="en-US" sz="2200" dirty="0" smtClean="0"/>
              <a:t>Also referred to as </a:t>
            </a:r>
            <a:r>
              <a:rPr lang="en-US" sz="2200" b="1" dirty="0" smtClean="0"/>
              <a:t>ARTERIAL BLOOD PRESSURE</a:t>
            </a:r>
            <a:endParaRPr lang="en-US" sz="2200" dirty="0" smtClean="0"/>
          </a:p>
        </p:txBody>
      </p:sp>
    </p:spTree>
    <p:extLst>
      <p:ext uri="{BB962C8B-B14F-4D97-AF65-F5344CB8AC3E}">
        <p14:creationId xmlns:p14="http://schemas.microsoft.com/office/powerpoint/2010/main" val="3934352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BLOOD PRESSURE</a:t>
            </a:r>
            <a:endParaRPr lang="en-US" sz="4000" dirty="0"/>
          </a:p>
        </p:txBody>
      </p:sp>
      <p:sp>
        <p:nvSpPr>
          <p:cNvPr id="3" name="Content Placeholder 2"/>
          <p:cNvSpPr>
            <a:spLocks noGrp="1"/>
          </p:cNvSpPr>
          <p:nvPr>
            <p:ph idx="1"/>
          </p:nvPr>
        </p:nvSpPr>
        <p:spPr/>
        <p:txBody>
          <a:bodyPr/>
          <a:lstStyle/>
          <a:p>
            <a:r>
              <a:rPr lang="en-US" dirty="0" smtClean="0"/>
              <a:t>Resting, healthy adult range for blood pressure is generally 120 mmHg(systolic) to 80 mmHg(diastolic), and is read as “120 over 80 mmHg”</a:t>
            </a:r>
          </a:p>
          <a:p>
            <a:r>
              <a:rPr lang="en-US" dirty="0" smtClean="0"/>
              <a:t>Blood pressure within this range is considered to allow efficient emptying and filling of the heart, but still maintaining enough pressure to send blood to the working tissues in the body. </a:t>
            </a:r>
          </a:p>
          <a:p>
            <a:r>
              <a:rPr lang="en-US" dirty="0" smtClean="0"/>
              <a:t>Low blood pressure: 90-100/50-60 mmHg</a:t>
            </a:r>
          </a:p>
          <a:p>
            <a:r>
              <a:rPr lang="en-US" dirty="0" smtClean="0"/>
              <a:t>High blood </a:t>
            </a:r>
            <a:r>
              <a:rPr lang="en-US" dirty="0" err="1" smtClean="0"/>
              <a:t>presure</a:t>
            </a:r>
            <a:r>
              <a:rPr lang="en-US" dirty="0" smtClean="0"/>
              <a:t>: 140/100 mmHg</a:t>
            </a:r>
            <a:endParaRPr lang="en-US" dirty="0"/>
          </a:p>
        </p:txBody>
      </p:sp>
    </p:spTree>
    <p:extLst>
      <p:ext uri="{BB962C8B-B14F-4D97-AF65-F5344CB8AC3E}">
        <p14:creationId xmlns:p14="http://schemas.microsoft.com/office/powerpoint/2010/main" val="386147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BLOOD FUNCTIONS</a:t>
            </a:r>
            <a:endParaRPr lang="en-US" sz="4000" dirty="0"/>
          </a:p>
        </p:txBody>
      </p:sp>
      <p:sp>
        <p:nvSpPr>
          <p:cNvPr id="3" name="Content Placeholder 2"/>
          <p:cNvSpPr>
            <a:spLocks noGrp="1"/>
          </p:cNvSpPr>
          <p:nvPr>
            <p:ph idx="1"/>
          </p:nvPr>
        </p:nvSpPr>
        <p:spPr>
          <a:xfrm>
            <a:off x="498474" y="1600200"/>
            <a:ext cx="3803651" cy="4365624"/>
          </a:xfrm>
        </p:spPr>
        <p:txBody>
          <a:bodyPr>
            <a:noAutofit/>
          </a:bodyPr>
          <a:lstStyle/>
          <a:p>
            <a:r>
              <a:rPr lang="en-US" sz="2400" dirty="0" smtClean="0"/>
              <a:t>Transports gases, nutrients, waste products, hormones, heat</a:t>
            </a:r>
          </a:p>
          <a:p>
            <a:r>
              <a:rPr lang="en-US" sz="2400" dirty="0" smtClean="0"/>
              <a:t>Average blood volume:</a:t>
            </a:r>
          </a:p>
          <a:p>
            <a:pPr lvl="2"/>
            <a:r>
              <a:rPr lang="en-US" sz="2400" dirty="0" smtClean="0"/>
              <a:t>~5-6 L in men</a:t>
            </a:r>
          </a:p>
          <a:p>
            <a:pPr lvl="2"/>
            <a:r>
              <a:rPr lang="en-US" sz="2400" dirty="0" smtClean="0"/>
              <a:t>~4-5L in women</a:t>
            </a:r>
          </a:p>
          <a:p>
            <a:r>
              <a:rPr lang="en-US" sz="2400" dirty="0" smtClean="0"/>
              <a:t>55% of blood fluid is plasma, 45% is blood cells and platelets</a:t>
            </a:r>
            <a:endParaRPr lang="en-US" sz="2400" dirty="0"/>
          </a:p>
        </p:txBody>
      </p:sp>
      <p:pic>
        <p:nvPicPr>
          <p:cNvPr id="4" name="Picture 3"/>
          <p:cNvPicPr>
            <a:picLocks noChangeAspect="1"/>
          </p:cNvPicPr>
          <p:nvPr/>
        </p:nvPicPr>
        <p:blipFill>
          <a:blip r:embed="rId2"/>
          <a:stretch>
            <a:fillRect/>
          </a:stretch>
        </p:blipFill>
        <p:spPr>
          <a:xfrm>
            <a:off x="5270499" y="2657474"/>
            <a:ext cx="2968625" cy="2374900"/>
          </a:xfrm>
          <a:prstGeom prst="rect">
            <a:avLst/>
          </a:prstGeom>
        </p:spPr>
      </p:pic>
    </p:spTree>
    <p:extLst>
      <p:ext uri="{BB962C8B-B14F-4D97-AF65-F5344CB8AC3E}">
        <p14:creationId xmlns:p14="http://schemas.microsoft.com/office/powerpoint/2010/main" val="41155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497106"/>
          </a:xfrm>
        </p:spPr>
        <p:txBody>
          <a:bodyPr/>
          <a:lstStyle/>
          <a:p>
            <a:pPr algn="ctr"/>
            <a:r>
              <a:rPr lang="en-US" sz="4000" dirty="0" smtClean="0"/>
              <a:t>BLOOD PRESSURE: </a:t>
            </a:r>
            <a:br>
              <a:rPr lang="en-US" sz="4000" dirty="0" smtClean="0"/>
            </a:br>
            <a:r>
              <a:rPr lang="en-US" sz="4000" dirty="0" smtClean="0"/>
              <a:t>Systolic vs. Diastolic</a:t>
            </a:r>
            <a:endParaRPr lang="en-US" sz="4000" dirty="0"/>
          </a:p>
        </p:txBody>
      </p:sp>
      <p:sp>
        <p:nvSpPr>
          <p:cNvPr id="3" name="Content Placeholder 2"/>
          <p:cNvSpPr>
            <a:spLocks noGrp="1"/>
          </p:cNvSpPr>
          <p:nvPr>
            <p:ph idx="1"/>
          </p:nvPr>
        </p:nvSpPr>
        <p:spPr>
          <a:xfrm>
            <a:off x="498474" y="1981200"/>
            <a:ext cx="7556313" cy="4019549"/>
          </a:xfrm>
        </p:spPr>
        <p:txBody>
          <a:bodyPr>
            <a:normAutofit/>
          </a:bodyPr>
          <a:lstStyle/>
          <a:p>
            <a:r>
              <a:rPr lang="en-US" b="1" u="sng" dirty="0" smtClean="0"/>
              <a:t>SYSTOLIC PRESSURE:</a:t>
            </a:r>
            <a:r>
              <a:rPr lang="en-US" dirty="0" smtClean="0"/>
              <a:t> process of ventricle contracting and forcing blood into the aorta </a:t>
            </a:r>
          </a:p>
          <a:p>
            <a:pPr lvl="2"/>
            <a:r>
              <a:rPr lang="en-US" sz="2000" dirty="0" smtClean="0"/>
              <a:t>Systolic pressure represents highest pressure </a:t>
            </a:r>
            <a:endParaRPr lang="en-US" sz="2000" dirty="0"/>
          </a:p>
          <a:p>
            <a:pPr marL="457200" lvl="2" indent="0">
              <a:buNone/>
            </a:pPr>
            <a:endParaRPr lang="en-US" sz="2000" dirty="0" smtClean="0"/>
          </a:p>
          <a:p>
            <a:r>
              <a:rPr lang="en-US" b="1" u="sng" dirty="0" smtClean="0"/>
              <a:t>DIASTOLIC PRESSURE:</a:t>
            </a:r>
            <a:r>
              <a:rPr lang="en-US" dirty="0" smtClean="0"/>
              <a:t> ventricle relaxes allowing for chambers to fill up with blood </a:t>
            </a:r>
            <a:endParaRPr lang="en-US" dirty="0"/>
          </a:p>
          <a:p>
            <a:pPr lvl="2"/>
            <a:r>
              <a:rPr lang="en-US" sz="2000" dirty="0"/>
              <a:t>Diastolic pressure represents lowest pressure </a:t>
            </a:r>
            <a:endParaRPr lang="en-US" sz="2000" dirty="0" smtClean="0"/>
          </a:p>
          <a:p>
            <a:r>
              <a:rPr lang="en-US" dirty="0"/>
              <a:t>Important to note that systolic blood pressure will increase with exercise and training, while diastolic stays consistent</a:t>
            </a:r>
          </a:p>
          <a:p>
            <a:pPr marL="457200" lvl="2" indent="0">
              <a:buNone/>
            </a:pPr>
            <a:endParaRPr lang="en-US" dirty="0" smtClean="0"/>
          </a:p>
          <a:p>
            <a:pPr marL="457200" lvl="2" indent="0">
              <a:buNone/>
            </a:pPr>
            <a:endParaRPr lang="en-US" dirty="0" smtClean="0"/>
          </a:p>
          <a:p>
            <a:endParaRPr lang="en-US" sz="2200" b="1" u="sng" dirty="0"/>
          </a:p>
        </p:txBody>
      </p:sp>
    </p:spTree>
    <p:extLst>
      <p:ext uri="{BB962C8B-B14F-4D97-AF65-F5344CB8AC3E}">
        <p14:creationId xmlns:p14="http://schemas.microsoft.com/office/powerpoint/2010/main" val="1275442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BLOOD PRESSURE</a:t>
            </a:r>
            <a:endParaRPr lang="en-US" sz="4000" dirty="0"/>
          </a:p>
        </p:txBody>
      </p:sp>
      <p:sp>
        <p:nvSpPr>
          <p:cNvPr id="3" name="Content Placeholder 2"/>
          <p:cNvSpPr>
            <a:spLocks noGrp="1"/>
          </p:cNvSpPr>
          <p:nvPr>
            <p:ph idx="1"/>
          </p:nvPr>
        </p:nvSpPr>
        <p:spPr/>
        <p:txBody>
          <a:bodyPr/>
          <a:lstStyle/>
          <a:p>
            <a:r>
              <a:rPr lang="en-US" sz="2200" dirty="0" smtClean="0"/>
              <a:t>Q &amp; A </a:t>
            </a:r>
          </a:p>
          <a:p>
            <a:r>
              <a:rPr lang="en-US" sz="2200" dirty="0" smtClean="0"/>
              <a:t>TO DO: Green box, 41</a:t>
            </a:r>
          </a:p>
          <a:p>
            <a:pPr lvl="1"/>
            <a:r>
              <a:rPr lang="en-US" sz="2200" dirty="0" smtClean="0"/>
              <a:t>What is your blood pressure?</a:t>
            </a:r>
          </a:p>
          <a:p>
            <a:pPr lvl="1"/>
            <a:r>
              <a:rPr lang="en-US" sz="2200" dirty="0" smtClean="0"/>
              <a:t>Explain what happens to blood flow distribution during exercise?</a:t>
            </a:r>
          </a:p>
          <a:p>
            <a:pPr lvl="1"/>
            <a:r>
              <a:rPr lang="en-US" sz="2200" dirty="0" smtClean="0"/>
              <a:t>Answer questions #1-5 in green box on 41</a:t>
            </a:r>
            <a:r>
              <a:rPr lang="en-US" dirty="0" smtClean="0"/>
              <a:t>.</a:t>
            </a:r>
            <a:endParaRPr lang="en-US" dirty="0"/>
          </a:p>
        </p:txBody>
      </p:sp>
    </p:spTree>
    <p:extLst>
      <p:ext uri="{BB962C8B-B14F-4D97-AF65-F5344CB8AC3E}">
        <p14:creationId xmlns:p14="http://schemas.microsoft.com/office/powerpoint/2010/main" val="3503884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CARDIAC OUTPUT</a:t>
            </a:r>
            <a:endParaRPr lang="en-US" dirty="0"/>
          </a:p>
        </p:txBody>
      </p:sp>
      <p:sp>
        <p:nvSpPr>
          <p:cNvPr id="3" name="Content Placeholder 2"/>
          <p:cNvSpPr>
            <a:spLocks noGrp="1"/>
          </p:cNvSpPr>
          <p:nvPr>
            <p:ph idx="1"/>
          </p:nvPr>
        </p:nvSpPr>
        <p:spPr/>
        <p:txBody>
          <a:bodyPr>
            <a:normAutofit/>
          </a:bodyPr>
          <a:lstStyle/>
          <a:p>
            <a:r>
              <a:rPr lang="en-US" sz="2200" dirty="0"/>
              <a:t>Cardiac Output </a:t>
            </a:r>
            <a:r>
              <a:rPr lang="en-US" sz="2200" dirty="0" smtClean="0"/>
              <a:t>(</a:t>
            </a:r>
            <a:r>
              <a:rPr lang="en-US" sz="2200" dirty="0"/>
              <a:t>Q</a:t>
            </a:r>
            <a:r>
              <a:rPr lang="en-US" sz="2200" dirty="0" smtClean="0"/>
              <a:t>)</a:t>
            </a:r>
            <a:r>
              <a:rPr lang="en-US" sz="2200" dirty="0"/>
              <a:t>: the amount of blood pumped from the heart in one minute. </a:t>
            </a:r>
            <a:r>
              <a:rPr lang="en-US" sz="2200" dirty="0" smtClean="0"/>
              <a:t>Cardiac output </a:t>
            </a:r>
            <a:r>
              <a:rPr lang="en-US" sz="2200" dirty="0"/>
              <a:t>is measured in </a:t>
            </a:r>
            <a:r>
              <a:rPr lang="en-US" sz="2200" dirty="0" smtClean="0"/>
              <a:t>liters</a:t>
            </a:r>
            <a:r>
              <a:rPr lang="en-US" sz="2200" dirty="0"/>
              <a:t> </a:t>
            </a:r>
            <a:r>
              <a:rPr lang="en-US" sz="2200" dirty="0" smtClean="0"/>
              <a:t>and considers all blood except that which goes to the lungs </a:t>
            </a:r>
          </a:p>
          <a:p>
            <a:pPr marL="0" indent="0" algn="ctr">
              <a:buNone/>
            </a:pPr>
            <a:r>
              <a:rPr lang="en-US" sz="2200" b="1" dirty="0"/>
              <a:t>Cardiac </a:t>
            </a:r>
            <a:r>
              <a:rPr lang="en-US" sz="2200" b="1" dirty="0" smtClean="0"/>
              <a:t>Output (Q) </a:t>
            </a:r>
            <a:r>
              <a:rPr lang="en-US" sz="2200" dirty="0"/>
              <a:t>= (Stroke Volume x Heart Rate) / </a:t>
            </a:r>
            <a:r>
              <a:rPr lang="en-US" sz="2200" dirty="0" smtClean="0"/>
              <a:t>1000</a:t>
            </a:r>
          </a:p>
          <a:p>
            <a:r>
              <a:rPr lang="en-US" sz="2200" dirty="0"/>
              <a:t>Stroke Volume (SV): the amount of blood being pumped by each ventricle with each contraction</a:t>
            </a:r>
          </a:p>
          <a:p>
            <a:r>
              <a:rPr lang="en-US" sz="2200" dirty="0" smtClean="0"/>
              <a:t>Heart Rate = 1 Cardiac Cycle</a:t>
            </a:r>
          </a:p>
          <a:p>
            <a:pPr marL="0" indent="0" algn="ctr">
              <a:buNone/>
            </a:pPr>
            <a:endParaRPr lang="en-US" dirty="0"/>
          </a:p>
          <a:p>
            <a:pPr marL="0" indent="0">
              <a:buNone/>
            </a:pPr>
            <a:endParaRPr lang="en-US" dirty="0" smtClean="0"/>
          </a:p>
        </p:txBody>
      </p:sp>
    </p:spTree>
    <p:extLst>
      <p:ext uri="{BB962C8B-B14F-4D97-AF65-F5344CB8AC3E}">
        <p14:creationId xmlns:p14="http://schemas.microsoft.com/office/powerpoint/2010/main" val="3678701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CARDIAC OUTPUT DURING EXERCISE</a:t>
            </a:r>
            <a:endParaRPr lang="en-US" dirty="0"/>
          </a:p>
        </p:txBody>
      </p:sp>
      <p:sp>
        <p:nvSpPr>
          <p:cNvPr id="3" name="Content Placeholder 2"/>
          <p:cNvSpPr>
            <a:spLocks noGrp="1"/>
          </p:cNvSpPr>
          <p:nvPr>
            <p:ph idx="1"/>
          </p:nvPr>
        </p:nvSpPr>
        <p:spPr/>
        <p:txBody>
          <a:bodyPr>
            <a:normAutofit/>
          </a:bodyPr>
          <a:lstStyle/>
          <a:p>
            <a:r>
              <a:rPr lang="en-US" sz="2200" dirty="0" smtClean="0"/>
              <a:t>On average, cardiac output is ~5L per min at rest and can increase to 30L per min during strenuous exercise</a:t>
            </a:r>
          </a:p>
          <a:p>
            <a:r>
              <a:rPr lang="en-US" sz="2200" dirty="0" smtClean="0"/>
              <a:t>Why does cardiac output increase during exercise??</a:t>
            </a:r>
          </a:p>
          <a:p>
            <a:r>
              <a:rPr lang="en-US" sz="2200" dirty="0" smtClean="0"/>
              <a:t>As heart rate increases, so does stroke volume, therefore resulting in an increase in cardiac output. </a:t>
            </a:r>
          </a:p>
          <a:p>
            <a:r>
              <a:rPr lang="en-US" sz="2200" dirty="0" smtClean="0"/>
              <a:t>However, during endurance activities where the intensity and demand remains the same over time, cardiac output does not increase further.</a:t>
            </a:r>
          </a:p>
        </p:txBody>
      </p:sp>
    </p:spTree>
    <p:extLst>
      <p:ext uri="{BB962C8B-B14F-4D97-AF65-F5344CB8AC3E}">
        <p14:creationId xmlns:p14="http://schemas.microsoft.com/office/powerpoint/2010/main" val="1293303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CARDIAC DRIFT</a:t>
            </a:r>
            <a:endParaRPr lang="en-US" dirty="0"/>
          </a:p>
        </p:txBody>
      </p:sp>
      <p:sp>
        <p:nvSpPr>
          <p:cNvPr id="3" name="Content Placeholder 2"/>
          <p:cNvSpPr>
            <a:spLocks noGrp="1"/>
          </p:cNvSpPr>
          <p:nvPr>
            <p:ph idx="1"/>
          </p:nvPr>
        </p:nvSpPr>
        <p:spPr/>
        <p:txBody>
          <a:bodyPr>
            <a:normAutofit/>
          </a:bodyPr>
          <a:lstStyle/>
          <a:p>
            <a:r>
              <a:rPr lang="en-US" sz="2200" dirty="0" smtClean="0"/>
              <a:t>During endurance activities where cardiac output stays constant, heart rate will eventually increase slightly and progressively</a:t>
            </a:r>
          </a:p>
          <a:p>
            <a:r>
              <a:rPr lang="en-US" sz="2200" dirty="0" smtClean="0"/>
              <a:t>As the heart rate begins to ‘drift’ upward, the stroke volume decreases, which allows for cardiac output to remain the same</a:t>
            </a:r>
          </a:p>
          <a:p>
            <a:r>
              <a:rPr lang="en-US" sz="2200" dirty="0" smtClean="0"/>
              <a:t>Sweating </a:t>
            </a:r>
            <a:r>
              <a:rPr lang="en-US" sz="2200" dirty="0" smtClean="0">
                <a:sym typeface="Wingdings"/>
              </a:rPr>
              <a:t> Thermoregulation  Heart rate increase</a:t>
            </a:r>
          </a:p>
          <a:p>
            <a:r>
              <a:rPr lang="en-US" sz="2200" dirty="0" smtClean="0">
                <a:sym typeface="Wingdings"/>
              </a:rPr>
              <a:t>Complete P.43 TO DO green box in text </a:t>
            </a:r>
          </a:p>
        </p:txBody>
      </p:sp>
    </p:spTree>
    <p:extLst>
      <p:ext uri="{BB962C8B-B14F-4D97-AF65-F5344CB8AC3E}">
        <p14:creationId xmlns:p14="http://schemas.microsoft.com/office/powerpoint/2010/main" val="63201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BLOOD FUNCTIONS</a:t>
            </a:r>
            <a:endParaRPr lang="en-US" sz="4000" dirty="0"/>
          </a:p>
        </p:txBody>
      </p:sp>
      <p:sp>
        <p:nvSpPr>
          <p:cNvPr id="3" name="Content Placeholder 2"/>
          <p:cNvSpPr>
            <a:spLocks noGrp="1"/>
          </p:cNvSpPr>
          <p:nvPr>
            <p:ph idx="1"/>
          </p:nvPr>
        </p:nvSpPr>
        <p:spPr/>
        <p:txBody>
          <a:bodyPr>
            <a:normAutofit/>
          </a:bodyPr>
          <a:lstStyle/>
          <a:p>
            <a:r>
              <a:rPr lang="en-US" sz="2400" dirty="0" smtClean="0"/>
              <a:t>Carbon Dioxide (CO2) is transported in the blood in the form of bicarbonate, a buffer that keeps blood from becoming too acidic</a:t>
            </a:r>
          </a:p>
          <a:p>
            <a:r>
              <a:rPr lang="en-US" sz="2400" dirty="0" smtClean="0"/>
              <a:t>O2 is less soluble in plasma, but easily attaches to hemoglobin – an iron-rich pigment </a:t>
            </a:r>
          </a:p>
          <a:p>
            <a:r>
              <a:rPr lang="en-US" sz="2400" dirty="0" smtClean="0"/>
              <a:t>Protects us from bleeding to death, via clotting, and from disease, by destroying invasive microorganisms </a:t>
            </a:r>
          </a:p>
          <a:p>
            <a:endParaRPr lang="en-US" sz="2400" dirty="0"/>
          </a:p>
        </p:txBody>
      </p:sp>
    </p:spTree>
    <p:extLst>
      <p:ext uri="{BB962C8B-B14F-4D97-AF65-F5344CB8AC3E}">
        <p14:creationId xmlns:p14="http://schemas.microsoft.com/office/powerpoint/2010/main" val="15903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BLOOD PLASMA</a:t>
            </a:r>
            <a:endParaRPr lang="en-US" sz="4000" dirty="0"/>
          </a:p>
        </p:txBody>
      </p:sp>
      <p:sp>
        <p:nvSpPr>
          <p:cNvPr id="3" name="Content Placeholder 2"/>
          <p:cNvSpPr>
            <a:spLocks noGrp="1"/>
          </p:cNvSpPr>
          <p:nvPr>
            <p:ph idx="1"/>
          </p:nvPr>
        </p:nvSpPr>
        <p:spPr/>
        <p:txBody>
          <a:bodyPr>
            <a:normAutofit/>
          </a:bodyPr>
          <a:lstStyle/>
          <a:p>
            <a:r>
              <a:rPr lang="en-US" sz="2400" dirty="0" smtClean="0"/>
              <a:t>Contains 90% water along with blood proteins, salt, food substances, waste products, gases (carbon dioxide, oxygen), enzymes and antibodies </a:t>
            </a:r>
          </a:p>
          <a:p>
            <a:r>
              <a:rPr lang="en-US" sz="2400" dirty="0" smtClean="0"/>
              <a:t>Main Function of plasma is to transport blood cells through the body</a:t>
            </a:r>
            <a:endParaRPr lang="en-US" sz="2400" dirty="0"/>
          </a:p>
        </p:txBody>
      </p:sp>
    </p:spTree>
    <p:extLst>
      <p:ext uri="{BB962C8B-B14F-4D97-AF65-F5344CB8AC3E}">
        <p14:creationId xmlns:p14="http://schemas.microsoft.com/office/powerpoint/2010/main" val="21021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HEMATOCRIT</a:t>
            </a:r>
            <a:endParaRPr lang="en-US" sz="4000" dirty="0"/>
          </a:p>
        </p:txBody>
      </p:sp>
      <p:sp>
        <p:nvSpPr>
          <p:cNvPr id="3" name="Content Placeholder 2"/>
          <p:cNvSpPr>
            <a:spLocks noGrp="1"/>
          </p:cNvSpPr>
          <p:nvPr>
            <p:ph idx="1"/>
          </p:nvPr>
        </p:nvSpPr>
        <p:spPr>
          <a:xfrm>
            <a:off x="498475" y="1600200"/>
            <a:ext cx="3057526" cy="4144963"/>
          </a:xfrm>
        </p:spPr>
        <p:txBody>
          <a:bodyPr>
            <a:noAutofit/>
          </a:bodyPr>
          <a:lstStyle/>
          <a:p>
            <a:r>
              <a:rPr lang="en-US" sz="2400" dirty="0" smtClean="0"/>
              <a:t>Hematocrit: percentage of total blood volume composed of platelets, red, and white cells. </a:t>
            </a:r>
          </a:p>
          <a:p>
            <a:endParaRPr lang="en-US" sz="2400" dirty="0"/>
          </a:p>
          <a:p>
            <a:r>
              <a:rPr lang="en-US" sz="2400" dirty="0" smtClean="0"/>
              <a:t>Normal range is 41-50% in men and 36-44% in women</a:t>
            </a:r>
          </a:p>
        </p:txBody>
      </p:sp>
      <p:pic>
        <p:nvPicPr>
          <p:cNvPr id="4" name="Picture 3"/>
          <p:cNvPicPr>
            <a:picLocks noChangeAspect="1"/>
          </p:cNvPicPr>
          <p:nvPr/>
        </p:nvPicPr>
        <p:blipFill>
          <a:blip r:embed="rId2"/>
          <a:stretch>
            <a:fillRect/>
          </a:stretch>
        </p:blipFill>
        <p:spPr>
          <a:xfrm>
            <a:off x="4422775" y="1600200"/>
            <a:ext cx="3451225" cy="4279900"/>
          </a:xfrm>
          <a:prstGeom prst="rect">
            <a:avLst/>
          </a:prstGeom>
        </p:spPr>
      </p:pic>
    </p:spTree>
    <p:extLst>
      <p:ext uri="{BB962C8B-B14F-4D97-AF65-F5344CB8AC3E}">
        <p14:creationId xmlns:p14="http://schemas.microsoft.com/office/powerpoint/2010/main" val="7986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BLOOD</a:t>
            </a:r>
            <a:endParaRPr lang="en-US" dirty="0"/>
          </a:p>
        </p:txBody>
      </p:sp>
      <p:sp>
        <p:nvSpPr>
          <p:cNvPr id="3" name="Content Placeholder 2"/>
          <p:cNvSpPr>
            <a:spLocks noGrp="1"/>
          </p:cNvSpPr>
          <p:nvPr>
            <p:ph idx="1"/>
          </p:nvPr>
        </p:nvSpPr>
        <p:spPr/>
        <p:txBody>
          <a:bodyPr>
            <a:noAutofit/>
          </a:bodyPr>
          <a:lstStyle/>
          <a:p>
            <a:r>
              <a:rPr lang="en-US" sz="2400" dirty="0" smtClean="0"/>
              <a:t>Q &amp; A:</a:t>
            </a:r>
          </a:p>
          <a:p>
            <a:pPr lvl="1"/>
            <a:r>
              <a:rPr lang="en-US" sz="2400" dirty="0" smtClean="0"/>
              <a:t>What is EPO? And what does it do?</a:t>
            </a:r>
          </a:p>
          <a:p>
            <a:pPr lvl="1"/>
            <a:r>
              <a:rPr lang="en-US" sz="2400" dirty="0" smtClean="0"/>
              <a:t>Why is it advantageous for an endurance athlete to have a higher concentration of RBC’s?</a:t>
            </a:r>
          </a:p>
          <a:p>
            <a:pPr lvl="1"/>
            <a:r>
              <a:rPr lang="en-US" sz="2400" dirty="0" smtClean="0"/>
              <a:t>How can an athlete naturally increase their RBC stores?</a:t>
            </a:r>
          </a:p>
          <a:p>
            <a:pPr lvl="1"/>
            <a:r>
              <a:rPr lang="en-US" sz="2400" dirty="0" smtClean="0"/>
              <a:t>What are some ways athletes are illegally increasing their RBC count?</a:t>
            </a:r>
          </a:p>
          <a:p>
            <a:pPr lvl="1"/>
            <a:r>
              <a:rPr lang="en-US" sz="2400" dirty="0">
                <a:hlinkClick r:id="rId3"/>
              </a:rPr>
              <a:t>https://www.youtube.com/watch?v=G7KZxIR1t-</a:t>
            </a:r>
            <a:r>
              <a:rPr lang="en-US" sz="2400" dirty="0" smtClean="0">
                <a:hlinkClick r:id="rId3"/>
              </a:rPr>
              <a:t>o</a:t>
            </a:r>
            <a:r>
              <a:rPr lang="en-US" sz="2400" dirty="0" smtClean="0"/>
              <a:t> </a:t>
            </a:r>
            <a:endParaRPr lang="en-US" sz="2400" dirty="0"/>
          </a:p>
        </p:txBody>
      </p:sp>
    </p:spTree>
    <p:extLst>
      <p:ext uri="{BB962C8B-B14F-4D97-AF65-F5344CB8AC3E}">
        <p14:creationId xmlns:p14="http://schemas.microsoft.com/office/powerpoint/2010/main" val="2948868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CIRCULATION</a:t>
            </a:r>
            <a:endParaRPr lang="en-US" dirty="0"/>
          </a:p>
        </p:txBody>
      </p:sp>
      <p:sp>
        <p:nvSpPr>
          <p:cNvPr id="3" name="Content Placeholder 2"/>
          <p:cNvSpPr>
            <a:spLocks noGrp="1"/>
          </p:cNvSpPr>
          <p:nvPr>
            <p:ph idx="1"/>
          </p:nvPr>
        </p:nvSpPr>
        <p:spPr/>
        <p:txBody>
          <a:bodyPr>
            <a:normAutofit lnSpcReduction="10000"/>
          </a:bodyPr>
          <a:lstStyle/>
          <a:p>
            <a:r>
              <a:rPr lang="en-US" sz="2400" u="sng" dirty="0" smtClean="0"/>
              <a:t>ARTERIES</a:t>
            </a:r>
            <a:r>
              <a:rPr lang="en-US" sz="2400" dirty="0" smtClean="0"/>
              <a:t>: thick muscular vessels that transport blood away from the heart</a:t>
            </a:r>
          </a:p>
          <a:p>
            <a:pPr lvl="1"/>
            <a:r>
              <a:rPr lang="en-US" sz="2400" dirty="0" smtClean="0"/>
              <a:t>Arteries pass blood to smaller vessels called </a:t>
            </a:r>
            <a:r>
              <a:rPr lang="en-US" sz="2400" b="1" dirty="0" smtClean="0"/>
              <a:t>arterioles</a:t>
            </a:r>
            <a:r>
              <a:rPr lang="en-US" sz="2400" dirty="0" smtClean="0"/>
              <a:t>, and then to </a:t>
            </a:r>
            <a:r>
              <a:rPr lang="en-US" sz="2400" b="1" dirty="0" smtClean="0"/>
              <a:t>capillaries </a:t>
            </a:r>
            <a:r>
              <a:rPr lang="en-US" sz="2400" dirty="0" smtClean="0"/>
              <a:t>where gas exchange occurs</a:t>
            </a:r>
          </a:p>
          <a:p>
            <a:r>
              <a:rPr lang="en-US" sz="2400" u="sng" dirty="0" smtClean="0"/>
              <a:t>CAPILLARIES:</a:t>
            </a:r>
            <a:r>
              <a:rPr lang="en-US" sz="2400" dirty="0" smtClean="0"/>
              <a:t> narrow vessels with thin walls; site of exchange between blood and tissue </a:t>
            </a:r>
          </a:p>
          <a:p>
            <a:r>
              <a:rPr lang="en-US" sz="2400" u="sng" dirty="0" smtClean="0"/>
              <a:t>VEINS:</a:t>
            </a:r>
            <a:r>
              <a:rPr lang="en-US" sz="2400" dirty="0" smtClean="0"/>
              <a:t> carry deoxygenated blood toward the heart, less muscular, flexible and have valves to prevent back flow</a:t>
            </a:r>
            <a:endParaRPr lang="en-US" sz="2400" u="sng" dirty="0" smtClean="0"/>
          </a:p>
          <a:p>
            <a:pPr marL="0" indent="0">
              <a:buNone/>
            </a:pPr>
            <a:endParaRPr lang="en-US" dirty="0" smtClean="0"/>
          </a:p>
        </p:txBody>
      </p:sp>
    </p:spTree>
    <p:extLst>
      <p:ext uri="{BB962C8B-B14F-4D97-AF65-F5344CB8AC3E}">
        <p14:creationId xmlns:p14="http://schemas.microsoft.com/office/powerpoint/2010/main" val="12203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vantag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4589</TotalTime>
  <Words>2037</Words>
  <Application>Microsoft Office PowerPoint</Application>
  <PresentationFormat>On-screen Show (4:3)</PresentationFormat>
  <Paragraphs>196</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Rockwell</vt:lpstr>
      <vt:lpstr>Wingdings</vt:lpstr>
      <vt:lpstr>Advantage</vt:lpstr>
      <vt:lpstr>Cardio-Respiratory Exercise Physiology – Chapter 2</vt:lpstr>
      <vt:lpstr>CARDIOVASCULAR SYSTEM</vt:lpstr>
      <vt:lpstr>BLOOD</vt:lpstr>
      <vt:lpstr>BLOOD FUNCTIONS</vt:lpstr>
      <vt:lpstr>BLOOD FUNCTIONS</vt:lpstr>
      <vt:lpstr>BLOOD PLASMA</vt:lpstr>
      <vt:lpstr>HEMATOCRIT</vt:lpstr>
      <vt:lpstr>BLOOD</vt:lpstr>
      <vt:lpstr>CIRCULATION</vt:lpstr>
      <vt:lpstr>CIRCULATION PATHWAY</vt:lpstr>
      <vt:lpstr>THE HEART</vt:lpstr>
      <vt:lpstr>HEART CIRCULATION</vt:lpstr>
      <vt:lpstr>FUNCTIONS OF THE HEART</vt:lpstr>
      <vt:lpstr>ANATOMY OF THE HEART</vt:lpstr>
      <vt:lpstr>PowerPoint Presentation</vt:lpstr>
      <vt:lpstr>HOW THE HEART WORKS VIDEO</vt:lpstr>
      <vt:lpstr>ANATOMY OF THE HEART: Heart Chambers</vt:lpstr>
      <vt:lpstr>ANATOMY OF THE HEART: Heart Valves</vt:lpstr>
      <vt:lpstr>ANATOMY OF THE HEART: Veins and Arteries</vt:lpstr>
      <vt:lpstr>PowerPoint Presentation</vt:lpstr>
      <vt:lpstr>HEART CONTRACTION</vt:lpstr>
      <vt:lpstr>CARDIAC IMPULSES</vt:lpstr>
      <vt:lpstr>PowerPoint Presentation</vt:lpstr>
      <vt:lpstr>CARDIAC CYCLE</vt:lpstr>
      <vt:lpstr>DIASTOLE: RELAXATION</vt:lpstr>
      <vt:lpstr>SYSTOLE: CONTRACTION</vt:lpstr>
      <vt:lpstr>PowerPoint Presentation</vt:lpstr>
      <vt:lpstr>CARDIAC CYCLE VIDEO </vt:lpstr>
      <vt:lpstr>FACTORS AFFECTING HEART RATE</vt:lpstr>
      <vt:lpstr>FACTORS AFFECTING HEART RATE</vt:lpstr>
      <vt:lpstr>Nervous System Control of the Heart</vt:lpstr>
      <vt:lpstr>FACTORS AFFECTING HEART RATE</vt:lpstr>
      <vt:lpstr>BE SURE TO KNOW!</vt:lpstr>
      <vt:lpstr>BE SURE TO KNOW!</vt:lpstr>
      <vt:lpstr>SOUNDS OF THE HEART</vt:lpstr>
      <vt:lpstr>BLOOD DISTRIBUTION</vt:lpstr>
      <vt:lpstr>BLOOD FLOW AT REST vs. EXERCISE</vt:lpstr>
      <vt:lpstr>BLOOD PRESSURE</vt:lpstr>
      <vt:lpstr>BLOOD PRESSURE</vt:lpstr>
      <vt:lpstr>BLOOD PRESSURE:  Systolic vs. Diastolic</vt:lpstr>
      <vt:lpstr>BLOOD PRESSURE</vt:lpstr>
      <vt:lpstr>CARDIAC OUTPUT</vt:lpstr>
      <vt:lpstr>CARDIAC OUTPUT DURING EXERCISE</vt:lpstr>
      <vt:lpstr>CARDIAC DRIFT</vt:lpstr>
    </vt:vector>
  </TitlesOfParts>
  <Company>University of Winnipeg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Cardio-Respiratory Exercise Physiology – Chapter 2</dc:title>
  <dc:creator>Julie Devries</dc:creator>
  <cp:lastModifiedBy>Einarson Woods Deborah</cp:lastModifiedBy>
  <cp:revision>53</cp:revision>
  <cp:lastPrinted>2014-04-16T18:30:55Z</cp:lastPrinted>
  <dcterms:created xsi:type="dcterms:W3CDTF">2014-04-11T16:46:02Z</dcterms:created>
  <dcterms:modified xsi:type="dcterms:W3CDTF">2016-01-22T15:12:19Z</dcterms:modified>
</cp:coreProperties>
</file>