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262" r:id="rId4"/>
    <p:sldId id="261" r:id="rId5"/>
    <p:sldId id="260" r:id="rId6"/>
    <p:sldId id="263" r:id="rId7"/>
    <p:sldId id="258" r:id="rId8"/>
    <p:sldId id="259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60" r:id="rId18"/>
    <p:sldId id="361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282" r:id="rId27"/>
    <p:sldId id="283" r:id="rId28"/>
    <p:sldId id="287" r:id="rId29"/>
    <p:sldId id="288" r:id="rId30"/>
    <p:sldId id="310" r:id="rId31"/>
    <p:sldId id="268" r:id="rId32"/>
    <p:sldId id="291" r:id="rId33"/>
    <p:sldId id="264" r:id="rId34"/>
    <p:sldId id="292" r:id="rId35"/>
    <p:sldId id="311" r:id="rId36"/>
    <p:sldId id="312" r:id="rId37"/>
    <p:sldId id="313" r:id="rId38"/>
    <p:sldId id="314" r:id="rId39"/>
    <p:sldId id="296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01" r:id="rId50"/>
    <p:sldId id="274" r:id="rId51"/>
    <p:sldId id="325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24" r:id="rId60"/>
    <p:sldId id="334" r:id="rId61"/>
    <p:sldId id="302" r:id="rId62"/>
    <p:sldId id="335" r:id="rId63"/>
    <p:sldId id="336" r:id="rId64"/>
    <p:sldId id="337" r:id="rId65"/>
    <p:sldId id="338" r:id="rId66"/>
    <p:sldId id="339" r:id="rId67"/>
    <p:sldId id="306" r:id="rId68"/>
    <p:sldId id="303" r:id="rId69"/>
    <p:sldId id="342" r:id="rId70"/>
    <p:sldId id="343" r:id="rId71"/>
    <p:sldId id="344" r:id="rId72"/>
    <p:sldId id="340" r:id="rId73"/>
    <p:sldId id="341" r:id="rId74"/>
    <p:sldId id="305" r:id="rId75"/>
    <p:sldId id="307" r:id="rId76"/>
    <p:sldId id="308" r:id="rId77"/>
    <p:sldId id="309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4" autoAdjust="0"/>
    <p:restoredTop sz="94660"/>
  </p:normalViewPr>
  <p:slideViewPr>
    <p:cSldViewPr>
      <p:cViewPr varScale="1">
        <p:scale>
          <a:sx n="66" d="100"/>
          <a:sy n="66" d="100"/>
        </p:scale>
        <p:origin x="66" y="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2248F-DE9C-4673-BC68-385F945315D1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B8DA8-4DD8-4EA0-A948-00F168EB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4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118849-CFB8-4C28-9FE3-BDF24C7A0ABF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4242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59598B-176B-4675-8895-0449C70A610C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2208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E744B3-7384-4E20-A071-B5E17F7AECB7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3002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644371-6D58-4CB1-9181-383223810714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9919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1C0A7F-B16B-4CF8-9EA2-7A7E5A7E3993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856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945E55-1798-4498-A53D-6CBF435161AD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1648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24ACB-F2CC-4DFD-9618-0E61EC97323A}" type="slidenum">
              <a:rPr lang="en-GB"/>
              <a:pPr/>
              <a:t>30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Encourage students to learn both the common name and scientific name of each bone.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24ACB-F2CC-4DFD-9618-0E61EC97323A}" type="slidenum">
              <a:rPr lang="en-GB"/>
              <a:pPr/>
              <a:t>31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Encourage students to learn both the common name and scientific name of each bone.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EFD29F-EA75-4AF6-A855-DCA562B2D6C9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3765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896B38-D4BC-4057-9FD0-E966326FDC81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6175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4F5436-3927-4A2E-9B77-C1E43802B2DF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569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B7B48F-8D99-4B89-98C6-4339BBC3A2EA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7987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428CB7-38AC-4D1C-9352-5C09494101E7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4952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BAAC74-EBD6-411C-AA25-FC36641FF156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0908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B8B420-BDF2-4384-9879-2FF29A4C9066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7036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2BDCA4-72C5-4DA7-89AD-D3C4320ADAEB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449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A9130D-BD83-4C6F-A6D1-011FB991BB2A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4683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EB44F3-59CA-4647-8C96-437A6B94BA0F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2384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DC70E2-2C92-42F6-A0F7-2403FF676BF4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5928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36B738-8602-46A5-B60B-2ED7F4D95F30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2647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84B270-AE87-44BE-B31E-AFE22A5D9E4D}" type="slidenum">
              <a:rPr lang="en-US" altLang="en-US" smtClean="0"/>
              <a:pPr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3723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61A779-4B95-43C0-A1CD-BC9899CC61E2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875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93D21A-0A34-488D-A6D4-9BA981F11C2F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1201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867623-FDE0-459E-8931-9842097534D5}" type="slidenum">
              <a:rPr lang="en-US" altLang="en-US" smtClean="0"/>
              <a:pPr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2017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3C657F-2C9F-48FC-9CBB-AE11B172DA2B}" type="slidenum">
              <a:rPr lang="en-US" altLang="en-US" smtClean="0"/>
              <a:pPr>
                <a:spcBef>
                  <a:spcPct val="0"/>
                </a:spcBef>
              </a:pPr>
              <a:t>53</a:t>
            </a:fld>
            <a:endParaRPr lang="en-US" alt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87856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D86D71-EB5F-42FC-808C-F4926A31B2AA}" type="slidenum">
              <a:rPr lang="en-US" altLang="en-US" smtClean="0"/>
              <a:pPr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2211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E31789-7D7E-4B7D-8A30-684C08505DEC}" type="slidenum">
              <a:rPr lang="en-US" altLang="en-US" smtClean="0"/>
              <a:pPr>
                <a:spcBef>
                  <a:spcPct val="0"/>
                </a:spcBef>
              </a:pPr>
              <a:t>55</a:t>
            </a:fld>
            <a:endParaRPr lang="en-US" alt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22788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9BE003-5CEA-41F4-B5F6-3BD1A638D423}" type="slidenum">
              <a:rPr lang="en-US" altLang="en-US" smtClean="0"/>
              <a:pPr>
                <a:spcBef>
                  <a:spcPct val="0"/>
                </a:spcBef>
              </a:pPr>
              <a:t>56</a:t>
            </a:fld>
            <a:endParaRPr lang="en-US" alt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54532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747611-4AF6-4B32-B2D1-5CBD44114380}" type="slidenum">
              <a:rPr lang="en-US" altLang="en-US" smtClean="0"/>
              <a:pPr>
                <a:spcBef>
                  <a:spcPct val="0"/>
                </a:spcBef>
              </a:pPr>
              <a:t>57</a:t>
            </a:fld>
            <a:endParaRPr lang="en-US" alt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41099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43752E-22FE-41F8-9CDA-FAD58A93F73F}" type="slidenum">
              <a:rPr lang="en-US" altLang="en-US" smtClean="0"/>
              <a:pPr>
                <a:spcBef>
                  <a:spcPct val="0"/>
                </a:spcBef>
              </a:pPr>
              <a:t>58</a:t>
            </a:fld>
            <a:endParaRPr lang="en-US" alt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6150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E8847A-3AAC-422B-BEFB-65AE93EB5A20}" type="slidenum">
              <a:rPr lang="en-US" altLang="en-US" smtClean="0"/>
              <a:pPr>
                <a:spcBef>
                  <a:spcPct val="0"/>
                </a:spcBef>
              </a:pPr>
              <a:t>60</a:t>
            </a:fld>
            <a:endParaRPr lang="en-US" alt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58887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09555F-E81A-4D1A-A1DD-920ABF11106F}" type="slidenum">
              <a:rPr lang="en-US" altLang="en-US" smtClean="0"/>
              <a:pPr>
                <a:spcBef>
                  <a:spcPct val="0"/>
                </a:spcBef>
              </a:pPr>
              <a:t>62</a:t>
            </a:fld>
            <a:endParaRPr lang="en-US" alt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24067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0D05DA-04E3-4FB5-A0BD-B161AC24647F}" type="slidenum">
              <a:rPr lang="en-US" altLang="en-US" smtClean="0"/>
              <a:pPr>
                <a:spcBef>
                  <a:spcPct val="0"/>
                </a:spcBef>
              </a:pPr>
              <a:t>63</a:t>
            </a:fld>
            <a:endParaRPr lang="en-US" alt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6518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4DDB31-DA09-42FF-A1FC-0286EDF43E7A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00017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D66E44-DEEA-4A52-87F6-1E908A44D482}" type="slidenum">
              <a:rPr lang="en-US" altLang="en-US" smtClean="0"/>
              <a:pPr>
                <a:spcBef>
                  <a:spcPct val="0"/>
                </a:spcBef>
              </a:pPr>
              <a:t>64</a:t>
            </a:fld>
            <a:endParaRPr lang="en-US" alt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8181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3CF822-50D1-4E33-9FEF-F995F3720389}" type="slidenum">
              <a:rPr lang="en-US" altLang="en-US" smtClean="0"/>
              <a:pPr>
                <a:spcBef>
                  <a:spcPct val="0"/>
                </a:spcBef>
              </a:pPr>
              <a:t>65</a:t>
            </a:fld>
            <a:endParaRPr lang="en-US" alt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53745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8FE6DA-DCBE-451A-A8EA-CB8E114F6F2C}" type="slidenum">
              <a:rPr lang="en-US" altLang="en-US" smtClean="0"/>
              <a:pPr>
                <a:spcBef>
                  <a:spcPct val="0"/>
                </a:spcBef>
              </a:pPr>
              <a:t>66</a:t>
            </a:fld>
            <a:endParaRPr lang="en-US" alt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633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AAE460-433B-4CC5-B388-C6D386C50BA2}" type="slidenum">
              <a:rPr lang="en-US" altLang="en-US" smtClean="0"/>
              <a:pPr>
                <a:spcBef>
                  <a:spcPct val="0"/>
                </a:spcBef>
              </a:pPr>
              <a:t>69</a:t>
            </a:fld>
            <a:endParaRPr lang="en-US" alt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77817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0EAC09-5B61-45CE-A99B-AA7A8455B0D6}" type="slidenum">
              <a:rPr lang="en-US" altLang="en-US" smtClean="0"/>
              <a:pPr>
                <a:spcBef>
                  <a:spcPct val="0"/>
                </a:spcBef>
              </a:pPr>
              <a:t>70</a:t>
            </a:fld>
            <a:endParaRPr lang="en-US" alt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90008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AD5E8F-9477-4DD2-9130-269F39745D53}" type="slidenum">
              <a:rPr lang="en-US" altLang="en-US" smtClean="0"/>
              <a:pPr>
                <a:spcBef>
                  <a:spcPct val="0"/>
                </a:spcBef>
              </a:pPr>
              <a:t>71</a:t>
            </a:fld>
            <a:endParaRPr lang="en-US" alt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71130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6F1135-9149-4CDB-877F-F1EA09DFCC60}" type="slidenum">
              <a:rPr lang="en-US" altLang="en-US" smtClean="0"/>
              <a:pPr>
                <a:spcBef>
                  <a:spcPct val="0"/>
                </a:spcBef>
              </a:pPr>
              <a:t>72</a:t>
            </a:fld>
            <a:endParaRPr lang="en-US" alt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90372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BC9947-F062-46F4-A7FE-D15776ADDADC}" type="slidenum">
              <a:rPr lang="en-US" altLang="en-US" smtClean="0"/>
              <a:pPr>
                <a:spcBef>
                  <a:spcPct val="0"/>
                </a:spcBef>
              </a:pPr>
              <a:t>73</a:t>
            </a:fld>
            <a:endParaRPr lang="en-US" alt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211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7F926C-96F2-4489-B641-69EDF30D328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8534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FBD8F0-64A7-46C3-8361-2A89155B77FB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32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CD0AFC-45E7-4990-B968-64F0E46DFE0C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0828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B91492-1808-49BA-AE35-26C14B1E2E14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100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8D314F-610B-4D01-A930-9D0B5E132BFF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361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645B-8710-4324-9ED9-22C68EFFBA9E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8F63-F120-4303-9962-BA35AF0DF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1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645B-8710-4324-9ED9-22C68EFFBA9E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8F63-F120-4303-9962-BA35AF0DF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2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645B-8710-4324-9ED9-22C68EFFBA9E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8F63-F120-4303-9962-BA35AF0DF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34D138-6C8C-451F-A407-F4B0431584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60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Sport Books Publisher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82CC-A557-416B-B2C6-C208812BB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4940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Sport Books Publisher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D23B4-9CC7-4F60-91D2-1823301D0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6288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645B-8710-4324-9ED9-22C68EFFBA9E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8F63-F120-4303-9962-BA35AF0DF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2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645B-8710-4324-9ED9-22C68EFFBA9E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8F63-F120-4303-9962-BA35AF0DF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0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645B-8710-4324-9ED9-22C68EFFBA9E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8F63-F120-4303-9962-BA35AF0DF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645B-8710-4324-9ED9-22C68EFFBA9E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8F63-F120-4303-9962-BA35AF0DF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645B-8710-4324-9ED9-22C68EFFBA9E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8F63-F120-4303-9962-BA35AF0DF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1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645B-8710-4324-9ED9-22C68EFFBA9E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8F63-F120-4303-9962-BA35AF0DF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3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645B-8710-4324-9ED9-22C68EFFBA9E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8F63-F120-4303-9962-BA35AF0DF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2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645B-8710-4324-9ED9-22C68EFFBA9E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8F63-F120-4303-9962-BA35AF0DF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5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645B-8710-4324-9ED9-22C68EFFBA9E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38F63-F120-4303-9962-BA35AF0DF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Musculoskeletal Anatomy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IB SEHS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6CE48EC7-A2F6-440D-8EB7-E19A6859CFD4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7724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GB" altLang="en-US" smtClean="0">
                <a:cs typeface="Times New Roman" panose="02020603050405020304" pitchFamily="18" charset="0"/>
              </a:rPr>
              <a:t>Imaginary flat surfaces that divide the human body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mtClean="0"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GB" altLang="en-US" smtClean="0">
                <a:cs typeface="Times New Roman" panose="02020603050405020304" pitchFamily="18" charset="0"/>
              </a:rPr>
              <a:t>They are used to: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GB" altLang="en-US" smtClean="0">
                <a:cs typeface="Times New Roman" panose="02020603050405020304" pitchFamily="18" charset="0"/>
              </a:rPr>
              <a:t>divide the body for further identification of particular areas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GB" altLang="en-US" smtClean="0">
                <a:cs typeface="Times New Roman" panose="02020603050405020304" pitchFamily="18" charset="0"/>
              </a:rPr>
              <a:t>describe different movements or actions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en-US" altLang="en-US" smtClean="0"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GB" altLang="en-US" smtClean="0">
                <a:cs typeface="Times New Roman" panose="02020603050405020304" pitchFamily="18" charset="0"/>
              </a:rPr>
              <a:t>Always refer to the body in the anatomical position</a:t>
            </a:r>
            <a:endParaRPr lang="en-US" altLang="en-US" smtClean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mtClean="0"/>
              <a:t>Planes</a:t>
            </a:r>
          </a:p>
        </p:txBody>
      </p:sp>
    </p:spTree>
    <p:extLst>
      <p:ext uri="{BB962C8B-B14F-4D97-AF65-F5344CB8AC3E}">
        <p14:creationId xmlns:p14="http://schemas.microsoft.com/office/powerpoint/2010/main" val="156179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3" autoUpdateAnimBg="0"/>
      <p:bldP spid="6656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E700B70D-2A5C-43D1-A39C-86B7DECAA10A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563" y="884238"/>
            <a:ext cx="3627437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smtClean="0">
                <a:solidFill>
                  <a:srgbClr val="990099"/>
                </a:solidFill>
                <a:cs typeface="Times New Roman" panose="02020603050405020304" pitchFamily="18" charset="0"/>
              </a:rPr>
              <a:t>Median plane or midsagittal plane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smtClean="0">
              <a:solidFill>
                <a:srgbClr val="6600FF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smtClean="0">
                <a:cs typeface="Times New Roman" panose="02020603050405020304" pitchFamily="18" charset="0"/>
              </a:rPr>
              <a:t>A vertical plane that bisects the body into equal right and left halves</a:t>
            </a:r>
            <a:endParaRPr lang="en-US" altLang="en-US" sz="2400" smtClean="0">
              <a:cs typeface="Times New Roman" panose="02020603050405020304" pitchFamily="18" charset="0"/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1782763" y="3856038"/>
            <a:ext cx="317023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0" i="0">
                <a:cs typeface="Times New Roman" panose="02020603050405020304" pitchFamily="18" charset="0"/>
              </a:rPr>
              <a:t>–</a:t>
            </a:r>
            <a:r>
              <a:rPr lang="en-GB" altLang="en-US" sz="2400" b="0" i="0">
                <a:solidFill>
                  <a:srgbClr val="FF4949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b="0" i="0">
                <a:solidFill>
                  <a:srgbClr val="990099"/>
                </a:solidFill>
                <a:cs typeface="Times New Roman" panose="02020603050405020304" pitchFamily="18" charset="0"/>
              </a:rPr>
              <a:t>Sagittal plane </a:t>
            </a:r>
            <a:r>
              <a:rPr lang="en-GB" altLang="en-US" sz="2400" b="0" i="0">
                <a:cs typeface="Times New Roman" panose="02020603050405020304" pitchFamily="18" charset="0"/>
              </a:rPr>
              <a:t>is any plane parallel to the median plane</a:t>
            </a:r>
            <a:endParaRPr lang="en-US" altLang="en-US" sz="2400" b="0" i="0">
              <a:cs typeface="Times New Roman" panose="02020603050405020304" pitchFamily="18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800600" y="395288"/>
            <a:ext cx="4114800" cy="6157912"/>
            <a:chOff x="2880" y="249"/>
            <a:chExt cx="2592" cy="3879"/>
          </a:xfrm>
        </p:grpSpPr>
        <p:pic>
          <p:nvPicPr>
            <p:cNvPr id="49158" name="Picture 32" descr="pla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8"/>
            <a:stretch>
              <a:fillRect/>
            </a:stretch>
          </p:blipFill>
          <p:spPr bwMode="auto">
            <a:xfrm>
              <a:off x="2880" y="249"/>
              <a:ext cx="2592" cy="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9" name="Text Box 27"/>
            <p:cNvSpPr txBox="1">
              <a:spLocks noChangeArrowheads="1"/>
            </p:cNvSpPr>
            <p:nvPr/>
          </p:nvSpPr>
          <p:spPr bwMode="auto">
            <a:xfrm>
              <a:off x="4992" y="288"/>
              <a:ext cx="3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i="0">
                  <a:solidFill>
                    <a:srgbClr val="DF4592"/>
                  </a:solidFill>
                </a:rPr>
                <a:t>Median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i="0">
                  <a:solidFill>
                    <a:srgbClr val="DF4592"/>
                  </a:solidFill>
                </a:rPr>
                <a:t>Plane</a:t>
              </a:r>
            </a:p>
          </p:txBody>
        </p:sp>
        <p:sp>
          <p:nvSpPr>
            <p:cNvPr id="49160" name="Line 34"/>
            <p:cNvSpPr>
              <a:spLocks noChangeShapeType="1"/>
            </p:cNvSpPr>
            <p:nvPr/>
          </p:nvSpPr>
          <p:spPr bwMode="auto">
            <a:xfrm flipH="1">
              <a:off x="4560" y="384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82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 autoUpdateAnimBg="0"/>
      <p:bldP spid="105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559BD10-2325-45C4-A807-67F134CD78F7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 smtClean="0"/>
          </a:p>
        </p:txBody>
      </p:sp>
      <p:sp>
        <p:nvSpPr>
          <p:cNvPr id="2088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325563" y="930275"/>
            <a:ext cx="3703637" cy="28194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rgbClr val="7662CC"/>
                </a:solidFill>
                <a:cs typeface="Times New Roman" panose="02020603050405020304" pitchFamily="18" charset="0"/>
              </a:rPr>
              <a:t>Frontal plane</a:t>
            </a:r>
            <a:r>
              <a:rPr lang="en-GB" altLang="en-US" smtClean="0">
                <a:solidFill>
                  <a:srgbClr val="7662CC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GB" altLang="en-US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z="2400" smtClean="0">
                <a:cs typeface="Times New Roman" panose="02020603050405020304" pitchFamily="18" charset="0"/>
              </a:rPr>
              <a:t>A vertical plane that bisects the body into front and back</a:t>
            </a:r>
            <a:endParaRPr lang="en-US" altLang="en-US" smtClean="0"/>
          </a:p>
        </p:txBody>
      </p:sp>
      <p:sp>
        <p:nvSpPr>
          <p:cNvPr id="208912" name="Text Box 1040"/>
          <p:cNvSpPr txBox="1">
            <a:spLocks noChangeArrowheads="1"/>
          </p:cNvSpPr>
          <p:nvPr/>
        </p:nvSpPr>
        <p:spPr bwMode="auto">
          <a:xfrm>
            <a:off x="1781175" y="3978275"/>
            <a:ext cx="2990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0" i="0">
                <a:cs typeface="Times New Roman" panose="02020603050405020304" pitchFamily="18" charset="0"/>
              </a:rPr>
              <a:t>– It is at right angles 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0" i="0">
                <a:cs typeface="Times New Roman" panose="02020603050405020304" pitchFamily="18" charset="0"/>
              </a:rPr>
              <a:t>   the median plane</a:t>
            </a:r>
            <a:endParaRPr lang="en-US" altLang="en-US" sz="2400" b="0" i="0">
              <a:cs typeface="Times New Roman" panose="02020603050405020304" pitchFamily="18" charset="0"/>
            </a:endParaRPr>
          </a:p>
        </p:txBody>
      </p:sp>
      <p:grpSp>
        <p:nvGrpSpPr>
          <p:cNvPr id="2" name="Group 1044"/>
          <p:cNvGrpSpPr>
            <a:grpSpLocks/>
          </p:cNvGrpSpPr>
          <p:nvPr/>
        </p:nvGrpSpPr>
        <p:grpSpPr bwMode="auto">
          <a:xfrm>
            <a:off x="4800600" y="395288"/>
            <a:ext cx="4343400" cy="6157912"/>
            <a:chOff x="2880" y="249"/>
            <a:chExt cx="2736" cy="3879"/>
          </a:xfrm>
        </p:grpSpPr>
        <p:pic>
          <p:nvPicPr>
            <p:cNvPr id="51206" name="Picture 1042" descr="pla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8"/>
            <a:stretch>
              <a:fillRect/>
            </a:stretch>
          </p:blipFill>
          <p:spPr bwMode="auto">
            <a:xfrm>
              <a:off x="2880" y="249"/>
              <a:ext cx="2592" cy="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7" name="Text Box 1038"/>
            <p:cNvSpPr txBox="1">
              <a:spLocks noChangeArrowheads="1"/>
            </p:cNvSpPr>
            <p:nvPr/>
          </p:nvSpPr>
          <p:spPr bwMode="auto">
            <a:xfrm>
              <a:off x="5136" y="1200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000" i="0">
                  <a:solidFill>
                    <a:srgbClr val="7662CC"/>
                  </a:solidFill>
                </a:rPr>
                <a:t>Coronal Plane</a:t>
              </a:r>
            </a:p>
          </p:txBody>
        </p:sp>
        <p:sp>
          <p:nvSpPr>
            <p:cNvPr id="51208" name="Line 1043"/>
            <p:cNvSpPr>
              <a:spLocks noChangeShapeType="1"/>
            </p:cNvSpPr>
            <p:nvPr/>
          </p:nvSpPr>
          <p:spPr bwMode="auto">
            <a:xfrm flipH="1">
              <a:off x="4800" y="12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465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bldLvl="3" autoUpdateAnimBg="0"/>
      <p:bldP spid="2089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D827E022-63EE-4769-BF78-1F60F417E0E0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smtClean="0"/>
          </a:p>
        </p:txBody>
      </p:sp>
      <p:sp>
        <p:nvSpPr>
          <p:cNvPr id="20992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1295400" y="990600"/>
            <a:ext cx="3657600" cy="45720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rgbClr val="FF9933"/>
                </a:solidFill>
                <a:cs typeface="Times New Roman" panose="02020603050405020304" pitchFamily="18" charset="0"/>
              </a:rPr>
              <a:t>Transverse plane or horizontal plane </a:t>
            </a:r>
          </a:p>
          <a:p>
            <a:pPr eaLnBrk="1" hangingPunct="1"/>
            <a:endParaRPr lang="en-GB" altLang="en-US" sz="2800" smtClean="0">
              <a:solidFill>
                <a:srgbClr val="660066"/>
              </a:solidFill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z="2400" smtClean="0">
                <a:cs typeface="Times New Roman" panose="02020603050405020304" pitchFamily="18" charset="0"/>
              </a:rPr>
              <a:t>A horizontal plane that bisects the body into top and bottom</a:t>
            </a:r>
          </a:p>
          <a:p>
            <a:pPr lvl="1" eaLnBrk="1" hangingPunct="1"/>
            <a:endParaRPr lang="en-US" altLang="en-US" sz="2400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z="2400" smtClean="0">
                <a:cs typeface="Times New Roman" panose="02020603050405020304" pitchFamily="18" charset="0"/>
              </a:rPr>
              <a:t>It is at right angles to both the median and coronal planes</a:t>
            </a:r>
            <a:endParaRPr lang="en-US" altLang="en-US" smtClean="0"/>
          </a:p>
        </p:txBody>
      </p:sp>
      <p:grpSp>
        <p:nvGrpSpPr>
          <p:cNvPr id="2" name="Group 1042"/>
          <p:cNvGrpSpPr>
            <a:grpSpLocks/>
          </p:cNvGrpSpPr>
          <p:nvPr/>
        </p:nvGrpSpPr>
        <p:grpSpPr bwMode="auto">
          <a:xfrm>
            <a:off x="4800600" y="395288"/>
            <a:ext cx="4267200" cy="6157912"/>
            <a:chOff x="2880" y="249"/>
            <a:chExt cx="2688" cy="3879"/>
          </a:xfrm>
        </p:grpSpPr>
        <p:grpSp>
          <p:nvGrpSpPr>
            <p:cNvPr id="53253" name="Group 1041"/>
            <p:cNvGrpSpPr>
              <a:grpSpLocks/>
            </p:cNvGrpSpPr>
            <p:nvPr/>
          </p:nvGrpSpPr>
          <p:grpSpPr bwMode="auto">
            <a:xfrm>
              <a:off x="2880" y="249"/>
              <a:ext cx="2592" cy="3879"/>
              <a:chOff x="2880" y="249"/>
              <a:chExt cx="2592" cy="3879"/>
            </a:xfrm>
          </p:grpSpPr>
          <p:pic>
            <p:nvPicPr>
              <p:cNvPr id="53255" name="Picture 1039" descr="plane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08"/>
              <a:stretch>
                <a:fillRect/>
              </a:stretch>
            </p:blipFill>
            <p:spPr bwMode="auto">
              <a:xfrm>
                <a:off x="2880" y="249"/>
                <a:ext cx="2592" cy="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56" name="Line 1040"/>
              <p:cNvSpPr>
                <a:spLocks noChangeShapeType="1"/>
              </p:cNvSpPr>
              <p:nvPr/>
            </p:nvSpPr>
            <p:spPr bwMode="auto">
              <a:xfrm flipH="1" flipV="1">
                <a:off x="5040" y="2160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3254" name="Text Box 1036"/>
            <p:cNvSpPr txBox="1">
              <a:spLocks noChangeArrowheads="1"/>
            </p:cNvSpPr>
            <p:nvPr/>
          </p:nvSpPr>
          <p:spPr bwMode="auto">
            <a:xfrm>
              <a:off x="5040" y="2352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000" i="0">
                  <a:solidFill>
                    <a:srgbClr val="FF9933"/>
                  </a:solidFill>
                </a:rPr>
                <a:t>Transverse Plane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87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500FA5E-AA16-4343-8BD3-95E23DDD9007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smtClean="0"/>
          </a:p>
        </p:txBody>
      </p:sp>
      <p:pic>
        <p:nvPicPr>
          <p:cNvPr id="210970" name="Picture 26" descr="pla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8"/>
          <a:stretch>
            <a:fillRect/>
          </a:stretch>
        </p:blipFill>
        <p:spPr bwMode="auto">
          <a:xfrm>
            <a:off x="4876800" y="395288"/>
            <a:ext cx="4114800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2247900"/>
            <a:ext cx="3551238" cy="2362200"/>
          </a:xfrm>
        </p:spPr>
        <p:txBody>
          <a:bodyPr/>
          <a:lstStyle/>
          <a:p>
            <a:pPr eaLnBrk="1" hangingPunct="1"/>
            <a:r>
              <a:rPr lang="en-GB" altLang="en-US" sz="2800" b="1" smtClean="0">
                <a:cs typeface="Times New Roman" panose="02020603050405020304" pitchFamily="18" charset="0"/>
              </a:rPr>
              <a:t>Centre of gravity</a:t>
            </a:r>
          </a:p>
          <a:p>
            <a:pPr lvl="1" eaLnBrk="1" hangingPunct="1"/>
            <a:r>
              <a:rPr lang="en-GB" altLang="en-US" sz="2400" smtClean="0">
                <a:cs typeface="Times New Roman" panose="02020603050405020304" pitchFamily="18" charset="0"/>
              </a:rPr>
              <a:t>The point at which the median, frontal, and transverse planes intersect</a:t>
            </a:r>
            <a:endParaRPr lang="en-US" altLang="en-US" sz="2400" smtClean="0">
              <a:cs typeface="Times New Roman" panose="02020603050405020304" pitchFamily="18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781800" y="3200400"/>
            <a:ext cx="914400" cy="533400"/>
            <a:chOff x="3984" y="1968"/>
            <a:chExt cx="576" cy="336"/>
          </a:xfrm>
        </p:grpSpPr>
        <p:sp>
          <p:nvSpPr>
            <p:cNvPr id="55302" name="Line 9"/>
            <p:cNvSpPr>
              <a:spLocks noChangeShapeType="1"/>
            </p:cNvSpPr>
            <p:nvPr/>
          </p:nvSpPr>
          <p:spPr bwMode="auto">
            <a:xfrm>
              <a:off x="4251" y="1968"/>
              <a:ext cx="0" cy="336"/>
            </a:xfrm>
            <a:prstGeom prst="line">
              <a:avLst/>
            </a:prstGeom>
            <a:noFill/>
            <a:ln w="22225">
              <a:solidFill>
                <a:srgbClr val="5100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03" name="AutoShape 10"/>
            <p:cNvSpPr>
              <a:spLocks noChangeArrowheads="1"/>
            </p:cNvSpPr>
            <p:nvPr/>
          </p:nvSpPr>
          <p:spPr bwMode="auto">
            <a:xfrm>
              <a:off x="4224" y="2112"/>
              <a:ext cx="48" cy="4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55304" name="Line 20"/>
            <p:cNvSpPr>
              <a:spLocks noChangeShapeType="1"/>
            </p:cNvSpPr>
            <p:nvPr/>
          </p:nvSpPr>
          <p:spPr bwMode="auto">
            <a:xfrm flipV="1">
              <a:off x="3984" y="2064"/>
              <a:ext cx="480" cy="144"/>
            </a:xfrm>
            <a:prstGeom prst="line">
              <a:avLst/>
            </a:prstGeom>
            <a:noFill/>
            <a:ln w="9525">
              <a:solidFill>
                <a:srgbClr val="0D8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05" name="Line 21"/>
            <p:cNvSpPr>
              <a:spLocks noChangeShapeType="1"/>
            </p:cNvSpPr>
            <p:nvPr/>
          </p:nvSpPr>
          <p:spPr bwMode="auto">
            <a:xfrm>
              <a:off x="3984" y="2112"/>
              <a:ext cx="576" cy="4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06" name="Rectangle 24"/>
            <p:cNvSpPr>
              <a:spLocks noChangeArrowheads="1"/>
            </p:cNvSpPr>
            <p:nvPr/>
          </p:nvSpPr>
          <p:spPr bwMode="auto">
            <a:xfrm>
              <a:off x="4224" y="2112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40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82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50C83525-98F3-4DFB-B384-AD2A8EAC91FC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438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Movements</a:t>
            </a:r>
          </a:p>
        </p:txBody>
      </p:sp>
    </p:spTree>
    <p:extLst>
      <p:ext uri="{BB962C8B-B14F-4D97-AF65-F5344CB8AC3E}">
        <p14:creationId xmlns:p14="http://schemas.microsoft.com/office/powerpoint/2010/main" val="208545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B55110FA-9FC7-4ED7-ADC3-79B3A40C04A3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smtClean="0"/>
          </a:p>
        </p:txBody>
      </p:sp>
      <p:pic>
        <p:nvPicPr>
          <p:cNvPr id="82965" name="Picture 1045" descr="balar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1" b="38914"/>
          <a:stretch>
            <a:fillRect/>
          </a:stretch>
        </p:blipFill>
        <p:spPr bwMode="auto">
          <a:xfrm>
            <a:off x="2667000" y="1752600"/>
            <a:ext cx="3525838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533400"/>
            <a:ext cx="68580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cs typeface="Times New Roman" panose="02020603050405020304" pitchFamily="18" charset="0"/>
              </a:rPr>
              <a:t>Movement around a joint may be around any one (or more) of three axes</a:t>
            </a:r>
          </a:p>
        </p:txBody>
      </p:sp>
      <p:sp>
        <p:nvSpPr>
          <p:cNvPr id="82952" name="Rectangle 1032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4648200"/>
            <a:ext cx="7162800" cy="1524000"/>
          </a:xfrm>
        </p:spPr>
        <p:txBody>
          <a:bodyPr/>
          <a:lstStyle/>
          <a:p>
            <a:pPr eaLnBrk="1" hangingPunct="1"/>
            <a:r>
              <a:rPr lang="en-GB" altLang="en-US" smtClean="0">
                <a:cs typeface="Times New Roman" panose="02020603050405020304" pitchFamily="18" charset="0"/>
              </a:rPr>
              <a:t>Most movements are found in pairs – for every movement, there is generally a movement that is opposite to it</a:t>
            </a:r>
            <a:endParaRPr lang="en-US" altLang="en-US" smtClean="0"/>
          </a:p>
        </p:txBody>
      </p:sp>
      <p:grpSp>
        <p:nvGrpSpPr>
          <p:cNvPr id="2" name="Group 1041"/>
          <p:cNvGrpSpPr>
            <a:grpSpLocks/>
          </p:cNvGrpSpPr>
          <p:nvPr/>
        </p:nvGrpSpPr>
        <p:grpSpPr bwMode="auto">
          <a:xfrm>
            <a:off x="4030663" y="1524000"/>
            <a:ext cx="2293937" cy="1981200"/>
            <a:chOff x="2304" y="1632"/>
            <a:chExt cx="1445" cy="1248"/>
          </a:xfrm>
        </p:grpSpPr>
        <p:sp>
          <p:nvSpPr>
            <p:cNvPr id="59399" name="Text Box 1037"/>
            <p:cNvSpPr txBox="1">
              <a:spLocks noChangeArrowheads="1"/>
            </p:cNvSpPr>
            <p:nvPr/>
          </p:nvSpPr>
          <p:spPr bwMode="auto">
            <a:xfrm>
              <a:off x="3552" y="2448"/>
              <a:ext cx="1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0" i="0"/>
                <a:t>X</a:t>
              </a:r>
            </a:p>
          </p:txBody>
        </p:sp>
        <p:grpSp>
          <p:nvGrpSpPr>
            <p:cNvPr id="59400" name="Group 1040"/>
            <p:cNvGrpSpPr>
              <a:grpSpLocks/>
            </p:cNvGrpSpPr>
            <p:nvPr/>
          </p:nvGrpSpPr>
          <p:grpSpPr bwMode="auto">
            <a:xfrm>
              <a:off x="2304" y="1632"/>
              <a:ext cx="1248" cy="1248"/>
              <a:chOff x="2304" y="1632"/>
              <a:chExt cx="1248" cy="1248"/>
            </a:xfrm>
          </p:grpSpPr>
          <p:sp>
            <p:nvSpPr>
              <p:cNvPr id="59401" name="Line 1033"/>
              <p:cNvSpPr>
                <a:spLocks noChangeShapeType="1"/>
              </p:cNvSpPr>
              <p:nvPr/>
            </p:nvSpPr>
            <p:spPr bwMode="auto">
              <a:xfrm flipV="1">
                <a:off x="2832" y="1776"/>
                <a:ext cx="0" cy="768"/>
              </a:xfrm>
              <a:prstGeom prst="line">
                <a:avLst/>
              </a:prstGeom>
              <a:noFill/>
              <a:ln w="28575">
                <a:solidFill>
                  <a:srgbClr val="FF4949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02" name="Line 1034"/>
              <p:cNvSpPr>
                <a:spLocks noChangeShapeType="1"/>
              </p:cNvSpPr>
              <p:nvPr/>
            </p:nvSpPr>
            <p:spPr bwMode="auto">
              <a:xfrm flipH="1">
                <a:off x="2448" y="2544"/>
                <a:ext cx="384" cy="240"/>
              </a:xfrm>
              <a:prstGeom prst="line">
                <a:avLst/>
              </a:prstGeom>
              <a:noFill/>
              <a:ln w="28575">
                <a:solidFill>
                  <a:srgbClr val="0066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03" name="Line 1035"/>
              <p:cNvSpPr>
                <a:spLocks noChangeShapeType="1"/>
              </p:cNvSpPr>
              <p:nvPr/>
            </p:nvSpPr>
            <p:spPr bwMode="auto">
              <a:xfrm>
                <a:off x="2832" y="2544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04" name="Text Box 1036"/>
              <p:cNvSpPr txBox="1">
                <a:spLocks noChangeArrowheads="1"/>
              </p:cNvSpPr>
              <p:nvPr/>
            </p:nvSpPr>
            <p:spPr bwMode="auto">
              <a:xfrm>
                <a:off x="2736" y="1632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0" i="0"/>
                  <a:t>Y</a:t>
                </a:r>
              </a:p>
            </p:txBody>
          </p:sp>
          <p:sp>
            <p:nvSpPr>
              <p:cNvPr id="59405" name="Text Box 1038"/>
              <p:cNvSpPr txBox="1">
                <a:spLocks noChangeArrowheads="1"/>
              </p:cNvSpPr>
              <p:nvPr/>
            </p:nvSpPr>
            <p:spPr bwMode="auto">
              <a:xfrm>
                <a:off x="2304" y="2688"/>
                <a:ext cx="1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0" i="0"/>
                  <a:t>Z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450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  <p:bldP spid="8295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Planes and Axis of the Body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087014"/>
              </p:ext>
            </p:extLst>
          </p:nvPr>
        </p:nvGraphicFramePr>
        <p:xfrm>
          <a:off x="457200" y="1600200"/>
          <a:ext cx="8229600" cy="458011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89477164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317757365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467741915"/>
                    </a:ext>
                  </a:extLst>
                </a:gridCol>
              </a:tblGrid>
              <a:tr h="588236">
                <a:tc>
                  <a:txBody>
                    <a:bodyPr/>
                    <a:lstStyle/>
                    <a:p>
                      <a:r>
                        <a:rPr lang="en-US" dirty="0" smtClean="0"/>
                        <a:t>Plane</a:t>
                      </a:r>
                      <a:endParaRPr lang="en-US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Axis</a:t>
                      </a:r>
                      <a:endParaRPr lang="en-US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79779"/>
                  </a:ext>
                </a:extLst>
              </a:tr>
              <a:tr h="130252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Sagital</a:t>
                      </a:r>
                      <a:r>
                        <a:rPr lang="en-US" dirty="0" smtClean="0"/>
                        <a:t> (anteroposterior)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Bisects the body from front to back, dividing it into left and right halves.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Flexion/extension</a:t>
                      </a:r>
                      <a:r>
                        <a:rPr lang="en-US" sz="1600" baseline="0" dirty="0" smtClean="0"/>
                        <a:t> movements occur here.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283935"/>
                  </a:ext>
                </a:extLst>
              </a:tr>
              <a:tr h="1302521">
                <a:tc>
                  <a:txBody>
                    <a:bodyPr/>
                    <a:lstStyle/>
                    <a:p>
                      <a:r>
                        <a:rPr lang="en-US" dirty="0" smtClean="0"/>
                        <a:t>Frontal</a:t>
                      </a:r>
                      <a:r>
                        <a:rPr lang="en-US" baseline="0" dirty="0" smtClean="0"/>
                        <a:t> / Coronal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Sagittal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Bisects the body laterally from side to side, dividing it into</a:t>
                      </a:r>
                      <a:r>
                        <a:rPr lang="en-US" sz="1600" baseline="0" dirty="0" smtClean="0"/>
                        <a:t> front and back halves.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Abduction/adduction movements occur here.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044710"/>
                  </a:ext>
                </a:extLst>
              </a:tr>
              <a:tr h="1302521">
                <a:tc>
                  <a:txBody>
                    <a:bodyPr/>
                    <a:lstStyle/>
                    <a:p>
                      <a:r>
                        <a:rPr lang="en-US" dirty="0" smtClean="0"/>
                        <a:t>Transverse / Horizontal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Longitudinal (vertical)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Divides the body horizontally into superior and inferior halves.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Rotational</a:t>
                      </a:r>
                      <a:r>
                        <a:rPr lang="en-US" sz="1600" baseline="0" dirty="0" smtClean="0"/>
                        <a:t> movements occur here.</a:t>
                      </a:r>
                      <a:endParaRPr lang="en-US" sz="160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05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364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Give an example of movements in sport/fitness that occur in each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93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B75C3DFE-6761-4169-AB9F-EBACA92E3F03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 smtClean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altLang="en-US" dirty="0" smtClean="0"/>
              <a:t>Flexion-Extension</a:t>
            </a:r>
            <a:endParaRPr lang="en-US" altLang="en-US" dirty="0" smtClean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1413" y="3505200"/>
            <a:ext cx="4572000" cy="2743200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Usually a sagittal plane movement</a:t>
            </a:r>
            <a:endParaRPr lang="en-US" altLang="en-US" sz="2400" smtClean="0"/>
          </a:p>
          <a:p>
            <a:pPr eaLnBrk="1" hangingPunct="1"/>
            <a:r>
              <a:rPr lang="en-GB" altLang="en-US" sz="2400" smtClean="0"/>
              <a:t>E.g., Biceps curl</a:t>
            </a:r>
            <a:r>
              <a:rPr lang="en-GB" altLang="en-US" sz="2800" smtClean="0"/>
              <a:t> </a:t>
            </a:r>
            <a:endParaRPr lang="en-US" altLang="en-US" sz="2800" smtClean="0"/>
          </a:p>
          <a:p>
            <a:pPr lvl="1" eaLnBrk="1" hangingPunct="1"/>
            <a:r>
              <a:rPr lang="en-GB" altLang="en-US" sz="2000" smtClean="0"/>
              <a:t>Lifting the weight reduces the angle at the joint = flexion</a:t>
            </a:r>
            <a:endParaRPr lang="en-US" altLang="en-US" sz="2000" smtClean="0"/>
          </a:p>
          <a:p>
            <a:pPr lvl="1" eaLnBrk="1" hangingPunct="1"/>
            <a:r>
              <a:rPr lang="en-GB" altLang="en-US" sz="2000" smtClean="0"/>
              <a:t>Lowering the weight increases the angle at the join = extension</a:t>
            </a:r>
            <a:endParaRPr lang="en-US" altLang="en-US" sz="2400" smtClean="0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141413" y="1371600"/>
            <a:ext cx="45704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400" i="0"/>
              <a:t>Flexion</a:t>
            </a:r>
            <a:r>
              <a:rPr lang="en-GB" altLang="en-US" sz="2400" b="0" i="0"/>
              <a:t> </a:t>
            </a:r>
            <a:r>
              <a:rPr lang="en-GB" altLang="en-US" sz="1400" b="0" i="0"/>
              <a:t>–</a:t>
            </a:r>
            <a:r>
              <a:rPr lang="en-GB" altLang="en-US" sz="2400" b="0" i="0"/>
              <a:t> reduces the angle between two bones at a joint</a:t>
            </a:r>
            <a:endParaRPr lang="en-US" altLang="en-US" sz="2400" b="0" i="0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141413" y="2209800"/>
            <a:ext cx="457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400" i="0"/>
              <a:t>Extension</a:t>
            </a:r>
            <a:r>
              <a:rPr lang="en-GB" altLang="en-US" sz="2400" b="0" i="0"/>
              <a:t> </a:t>
            </a:r>
            <a:r>
              <a:rPr lang="en-GB" altLang="en-US" sz="1400" b="0" i="0"/>
              <a:t>–</a:t>
            </a:r>
            <a:r>
              <a:rPr lang="en-GB" altLang="en-US" sz="2400" b="0" i="0"/>
              <a:t> increases the angle between two bones at a joint</a:t>
            </a:r>
            <a:endParaRPr lang="en-US" altLang="en-US" sz="2400" b="0" i="0"/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6781800" y="3124200"/>
            <a:ext cx="958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i="0"/>
              <a:t>Flexion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6781800" y="5943600"/>
            <a:ext cx="1198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i="0"/>
              <a:t>Extension</a:t>
            </a:r>
          </a:p>
        </p:txBody>
      </p:sp>
      <p:pic>
        <p:nvPicPr>
          <p:cNvPr id="83980" name="Picture 12" descr="movement_flex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990600"/>
            <a:ext cx="2130425" cy="213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3981" name="Picture 13" descr="movement_extens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810000"/>
            <a:ext cx="2130425" cy="213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65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  <p:bldP spid="83973" grpId="0" build="p" bldLvl="3" autoUpdateAnimBg="0"/>
      <p:bldP spid="83976" grpId="0" autoUpdateAnimBg="0"/>
      <p:bldP spid="83977" grpId="0" autoUpdateAnimBg="0"/>
      <p:bldP spid="83978" grpId="0" autoUpdateAnimBg="0"/>
      <p:bldP spid="8397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1"/>
          <a:stretch/>
        </p:blipFill>
        <p:spPr bwMode="auto">
          <a:xfrm>
            <a:off x="3733800" y="1219200"/>
            <a:ext cx="110351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Starter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 smtClean="0"/>
              <a:t>The anatomical starting position: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1.    Draw the outline of a person (see above). </a:t>
            </a:r>
          </a:p>
          <a:p>
            <a:pPr marL="514350" indent="-514350">
              <a:buAutoNum type="arabicPeriod" startAt="2"/>
            </a:pPr>
            <a:endParaRPr lang="en-US" sz="2500" dirty="0"/>
          </a:p>
          <a:p>
            <a:pPr marL="514350" indent="-514350">
              <a:buAutoNum type="arabicPeriod" startAt="2"/>
            </a:pPr>
            <a:r>
              <a:rPr lang="en-US" sz="2500" dirty="0" smtClean="0"/>
              <a:t>Label the outline with following terms:</a:t>
            </a:r>
          </a:p>
          <a:p>
            <a:pPr marL="800100" lvl="2" indent="0">
              <a:buNone/>
            </a:pPr>
            <a:r>
              <a:rPr lang="en-US" sz="2000" dirty="0" smtClean="0"/>
              <a:t>-head		-trunk		-ar</a:t>
            </a:r>
            <a:r>
              <a:rPr lang="en-US" sz="2000" dirty="0"/>
              <a:t>m</a:t>
            </a:r>
            <a:endParaRPr lang="en-US" sz="2000" dirty="0" smtClean="0"/>
          </a:p>
          <a:p>
            <a:pPr marL="800100" lvl="2" indent="0">
              <a:buNone/>
            </a:pPr>
            <a:r>
              <a:rPr lang="en-US" sz="2000" dirty="0" smtClean="0"/>
              <a:t>-neck		-forearm		-hand</a:t>
            </a:r>
          </a:p>
          <a:p>
            <a:pPr marL="800100" lvl="2" indent="0">
              <a:buNone/>
            </a:pPr>
            <a:r>
              <a:rPr lang="en-US" sz="2000" dirty="0" smtClean="0"/>
              <a:t>-trunk		-thigh		-leg</a:t>
            </a:r>
          </a:p>
          <a:p>
            <a:pPr marL="800100" lvl="2" indent="0">
              <a:buNone/>
            </a:pPr>
            <a:r>
              <a:rPr lang="en-US" sz="2000" dirty="0" smtClean="0"/>
              <a:t>-foot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96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D7775967-9379-4CAF-BEB6-77ACCCF7D494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 smtClean="0"/>
          </a:p>
        </p:txBody>
      </p:sp>
      <p:pic>
        <p:nvPicPr>
          <p:cNvPr id="85003" name="Picture 11" descr="movement_dorsiflex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2975" y="1447800"/>
            <a:ext cx="2130425" cy="213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377825" y="247650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altLang="en-US" dirty="0" smtClean="0"/>
              <a:t>Dorsiflexion-Plantar flexion</a:t>
            </a:r>
            <a:endParaRPr lang="en-US" altLang="en-US" dirty="0" smtClean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4343400" cy="312420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Modified flexion with respect to the ankle joint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GB" altLang="en-US" sz="2800" b="1" smtClean="0"/>
              <a:t>Dorsiflexion</a:t>
            </a:r>
            <a:r>
              <a:rPr lang="en-GB" altLang="en-US" sz="2800" smtClean="0"/>
              <a:t> – bringing the top of the foot toward the lower leg or shin</a:t>
            </a:r>
            <a:endParaRPr lang="en-US" altLang="en-US" sz="2800" smtClean="0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265238" y="4800600"/>
            <a:ext cx="42211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SzPct val="90000"/>
            </a:pPr>
            <a:r>
              <a:rPr lang="en-GB" altLang="en-US" sz="2800" i="0"/>
              <a:t>Plantar flexion</a:t>
            </a:r>
            <a:r>
              <a:rPr lang="en-GB" altLang="en-US" sz="2800" b="0" i="0"/>
              <a:t> – “planting” the foot</a:t>
            </a:r>
            <a:endParaRPr lang="en-US" altLang="en-US" sz="2800" b="0" i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0" i="0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6340475" y="3124200"/>
            <a:ext cx="150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0"/>
              <a:t>Dorsiflexion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6172200" y="6003925"/>
            <a:ext cx="1868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0"/>
              <a:t>Plantar Flexion</a:t>
            </a:r>
          </a:p>
        </p:txBody>
      </p:sp>
      <p:pic>
        <p:nvPicPr>
          <p:cNvPr id="85004" name="Picture 12" descr="movement_plantar_flex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886200"/>
            <a:ext cx="2130425" cy="213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68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utoUpdateAnimBg="0"/>
      <p:bldP spid="84997" grpId="0" build="p" bldLvl="3" autoUpdateAnimBg="0"/>
      <p:bldP spid="84998" grpId="0" autoUpdateAnimBg="0"/>
      <p:bldP spid="85001" grpId="0" autoUpdateAnimBg="0"/>
      <p:bldP spid="8500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97BE1CB-3C05-4E12-B0C8-8F0E6E1646CD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 smtClean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48331"/>
            <a:ext cx="7543800" cy="914400"/>
          </a:xfrm>
        </p:spPr>
        <p:txBody>
          <a:bodyPr/>
          <a:lstStyle/>
          <a:p>
            <a:pPr algn="l" eaLnBrk="1" hangingPunct="1"/>
            <a:r>
              <a:rPr lang="en-GB" altLang="en-US" dirty="0" smtClean="0">
                <a:cs typeface="Times New Roman" panose="02020603050405020304" pitchFamily="18" charset="0"/>
              </a:rPr>
              <a:t>Abduction-Adduction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95400" y="3429000"/>
            <a:ext cx="5105400" cy="2895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Frontal plane movement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E.g., The motions of the arms and legs during a jumping jack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Hint: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Abduct = “take away” from the midline</a:t>
            </a:r>
            <a:endParaRPr lang="en-US" altLang="en-US" sz="2000" smtClean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Adduct = “add” toward the midline</a:t>
            </a:r>
            <a:r>
              <a:rPr lang="en-US" altLang="en-US" sz="2000" smtClean="0"/>
              <a:t> 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7010400" y="3108325"/>
            <a:ext cx="132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0"/>
              <a:t>Abduction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7086600" y="5927725"/>
            <a:ext cx="132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0"/>
              <a:t>Adduction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1295400" y="1219200"/>
            <a:ext cx="510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GB" altLang="en-US" sz="2400" i="0"/>
              <a:t>Abduction</a:t>
            </a:r>
            <a:r>
              <a:rPr lang="en-GB" altLang="en-US" sz="2400" b="0" i="0"/>
              <a:t> – moving a segment away from the midline of the body</a:t>
            </a:r>
            <a:endParaRPr lang="en-US" altLang="en-US" sz="2400" b="0" i="0"/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1295400" y="2362200"/>
            <a:ext cx="472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GB" altLang="en-US" sz="2400" i="0"/>
              <a:t>Adduction</a:t>
            </a:r>
            <a:r>
              <a:rPr lang="en-GB" altLang="en-US" sz="2400" b="0" i="0"/>
              <a:t> – moving segment toward the midline of the body</a:t>
            </a:r>
            <a:endParaRPr lang="en-US" altLang="en-US" sz="2400" b="0" i="0"/>
          </a:p>
        </p:txBody>
      </p:sp>
      <p:pic>
        <p:nvPicPr>
          <p:cNvPr id="86028" name="Picture 12" descr="movement_abdu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993775"/>
            <a:ext cx="2130425" cy="213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6029" name="Picture 13" descr="movement_addu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810000"/>
            <a:ext cx="2130425" cy="213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550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86021" grpId="0" build="p" bldLvl="3" autoUpdateAnimBg="0"/>
      <p:bldP spid="86024" grpId="0" autoUpdateAnimBg="0"/>
      <p:bldP spid="86025" grpId="0" autoUpdateAnimBg="0"/>
      <p:bldP spid="86026" grpId="0" autoUpdateAnimBg="0"/>
      <p:bldP spid="8602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EA6460E-6AA4-43AD-9062-1D8C845E6183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 smtClean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81000" y="392793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altLang="en-US" dirty="0" smtClean="0">
                <a:cs typeface="Times New Roman" panose="02020603050405020304" pitchFamily="18" charset="0"/>
              </a:rPr>
              <a:t>Circumduction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8704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62063" y="1676400"/>
            <a:ext cx="45720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A cone of movement that does not include any rotation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Occurs when flexion-extension movements are combined with abduction-adduction movements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E.g., Tracing an imaginary circle in the air with your index finger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The tip of your finger represents the base of the cone, while your knuckle forms the apex of this conical motion</a:t>
            </a:r>
            <a:endParaRPr lang="en-US" altLang="en-US" sz="2400" smtClean="0"/>
          </a:p>
        </p:txBody>
      </p:sp>
      <p:pic>
        <p:nvPicPr>
          <p:cNvPr id="87047" name="Picture 1031" descr="movement_circumdu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362200"/>
            <a:ext cx="27432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04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utoUpdateAnimBg="0"/>
      <p:bldP spid="87045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F09779E4-C459-46E1-A336-3840682F063E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 smtClean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666037" cy="1143000"/>
          </a:xfrm>
        </p:spPr>
        <p:txBody>
          <a:bodyPr/>
          <a:lstStyle/>
          <a:p>
            <a:pPr algn="l" eaLnBrk="1" hangingPunct="1"/>
            <a:r>
              <a:rPr lang="en-GB" altLang="en-US" dirty="0" smtClean="0">
                <a:cs typeface="Times New Roman" panose="02020603050405020304" pitchFamily="18" charset="0"/>
              </a:rPr>
              <a:t>Rotation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81200"/>
            <a:ext cx="4495800" cy="3505200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Turning a bone along its longitudinal axis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GB" altLang="en-US" sz="2400" b="1" smtClean="0"/>
              <a:t>Medial rotation</a:t>
            </a:r>
            <a:r>
              <a:rPr lang="en-GB" altLang="en-US" sz="2400" smtClean="0"/>
              <a:t> – rotation toward the midline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GB" altLang="en-US" sz="2400" b="1" smtClean="0"/>
              <a:t>Lateral rotation</a:t>
            </a:r>
            <a:r>
              <a:rPr lang="en-GB" altLang="en-US" sz="2400" smtClean="0"/>
              <a:t> – rotation away from the midline</a:t>
            </a:r>
            <a:endParaRPr lang="en-US" altLang="en-US" sz="2400" smtClean="0"/>
          </a:p>
        </p:txBody>
      </p:sp>
      <p:pic>
        <p:nvPicPr>
          <p:cNvPr id="88073" name="Picture 9" descr="movement_ro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09800"/>
            <a:ext cx="31242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673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utoUpdateAnimBg="0"/>
      <p:bldP spid="88070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6EB7B0DE-453E-45AB-881D-B2703AEC401E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 smtClean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36550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altLang="en-US" dirty="0" smtClean="0">
                <a:cs typeface="Times New Roman" panose="02020603050405020304" pitchFamily="18" charset="0"/>
              </a:rPr>
              <a:t>Pronation-supination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676400"/>
            <a:ext cx="4953000" cy="480060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Movements related to the forearm and hand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GB" altLang="en-US" sz="2800" b="1" smtClean="0"/>
              <a:t>Pronation</a:t>
            </a:r>
            <a:r>
              <a:rPr lang="en-GB" altLang="en-US" sz="2800" smtClean="0"/>
              <a:t> – when the palm is moved to face posteriorly</a:t>
            </a:r>
          </a:p>
          <a:p>
            <a:pPr eaLnBrk="1" hangingPunct="1"/>
            <a:endParaRPr lang="en-GB" altLang="en-US" sz="2800" smtClean="0"/>
          </a:p>
          <a:p>
            <a:pPr eaLnBrk="1" hangingPunct="1"/>
            <a:r>
              <a:rPr lang="en-GB" altLang="en-US" sz="2800" b="1" smtClean="0"/>
              <a:t>Supination</a:t>
            </a:r>
            <a:r>
              <a:rPr lang="en-GB" altLang="en-US" sz="2800" smtClean="0"/>
              <a:t> – when the palm is moved to face anteriorly (Hint: you can hold a bowl of soup)</a:t>
            </a: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7035800" y="3276600"/>
            <a:ext cx="127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0"/>
              <a:t>Pronation</a:t>
            </a: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7013575" y="6019800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0"/>
              <a:t>Supination</a:t>
            </a:r>
          </a:p>
        </p:txBody>
      </p:sp>
      <p:pic>
        <p:nvPicPr>
          <p:cNvPr id="89103" name="Picture 15" descr="movement_pron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2575" y="1143000"/>
            <a:ext cx="2130425" cy="213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9104" name="Picture 16" descr="movement_supin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870325"/>
            <a:ext cx="2133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677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utoUpdateAnimBg="0"/>
      <p:bldP spid="89093" grpId="0" build="p" bldLvl="3" autoUpdateAnimBg="0"/>
      <p:bldP spid="89100" grpId="0" autoUpdateAnimBg="0"/>
      <p:bldP spid="8910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60339993-70D4-45B1-9903-5A57EA2A1C24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 smtClean="0"/>
          </a:p>
        </p:txBody>
      </p:sp>
      <p:pic>
        <p:nvPicPr>
          <p:cNvPr id="101386" name="Picture 10" descr="movement_ever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191000"/>
            <a:ext cx="2133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1385" name="Picture 9" descr="movement_invers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524000"/>
            <a:ext cx="2130425" cy="213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783" y="271463"/>
            <a:ext cx="7543800" cy="1143000"/>
          </a:xfrm>
        </p:spPr>
        <p:txBody>
          <a:bodyPr/>
          <a:lstStyle/>
          <a:p>
            <a:pPr algn="l" eaLnBrk="1" hangingPunct="1"/>
            <a:r>
              <a:rPr lang="en-GB" altLang="en-US" dirty="0" smtClean="0">
                <a:cs typeface="Times New Roman" panose="02020603050405020304" pitchFamily="18" charset="0"/>
              </a:rPr>
              <a:t>Inversion-Eversion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438" y="1676400"/>
            <a:ext cx="4906962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cs typeface="Times New Roman" panose="02020603050405020304" pitchFamily="18" charset="0"/>
              </a:rPr>
              <a:t>Movements related to the sole of the foot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b="1" dirty="0" smtClean="0">
                <a:cs typeface="Times New Roman" panose="02020603050405020304" pitchFamily="18" charset="0"/>
              </a:rPr>
              <a:t>Inversion</a:t>
            </a:r>
            <a:r>
              <a:rPr lang="en-GB" altLang="en-US" sz="2800" dirty="0" smtClean="0">
                <a:cs typeface="Times New Roman" panose="02020603050405020304" pitchFamily="18" charset="0"/>
              </a:rPr>
              <a:t> </a:t>
            </a:r>
            <a:r>
              <a:rPr lang="en-GB" altLang="en-US" sz="2800" dirty="0" smtClean="0"/>
              <a:t>–</a:t>
            </a:r>
            <a:r>
              <a:rPr lang="en-GB" altLang="en-US" sz="2800" dirty="0" smtClean="0">
                <a:cs typeface="Times New Roman" panose="02020603050405020304" pitchFamily="18" charset="0"/>
              </a:rPr>
              <a:t> When the sole is turned inward (as when you "go over" on your ankle)</a:t>
            </a:r>
            <a:endParaRPr lang="en-US" altLang="en-US" sz="2800" dirty="0" smtClean="0">
              <a:cs typeface="Times New Roman" panose="02020603050405020304" pitchFamily="18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162800" y="59436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0"/>
              <a:t>Eversion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7086600" y="3336925"/>
            <a:ext cx="121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0"/>
              <a:t>Inversion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1311275" y="4722813"/>
            <a:ext cx="50133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GB" altLang="en-US" sz="2800" i="0" dirty="0">
                <a:cs typeface="Times New Roman" panose="02020603050405020304" pitchFamily="18" charset="0"/>
              </a:rPr>
              <a:t>Eversion</a:t>
            </a:r>
            <a:r>
              <a:rPr lang="en-GB" altLang="en-US" sz="2800" b="0" i="0" dirty="0">
                <a:cs typeface="Times New Roman" panose="02020603050405020304" pitchFamily="18" charset="0"/>
              </a:rPr>
              <a:t> </a:t>
            </a:r>
            <a:r>
              <a:rPr lang="en-GB" altLang="en-US" sz="2800" b="0" i="0" dirty="0"/>
              <a:t>–</a:t>
            </a:r>
            <a:r>
              <a:rPr lang="en-GB" altLang="en-US" sz="2800" b="0" i="0" dirty="0">
                <a:cs typeface="Times New Roman" panose="02020603050405020304" pitchFamily="18" charset="0"/>
              </a:rPr>
              <a:t> When the sole is turned outward or away from the median plane of the body</a:t>
            </a:r>
            <a:endParaRPr lang="en-US" altLang="en-US" sz="2800" b="0" i="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3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  <p:bldP spid="101379" grpId="0" build="p" bldLvl="3" autoUpdateAnimBg="0"/>
      <p:bldP spid="101381" grpId="0" autoUpdateAnimBg="0"/>
      <p:bldP spid="101383" grpId="0" autoUpdateAnimBg="0"/>
      <p:bldP spid="10138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755650" y="2708275"/>
            <a:ext cx="7778750" cy="369888"/>
          </a:xfrm>
          <a:prstGeom prst="rect">
            <a:avLst/>
          </a:prstGeom>
          <a:solidFill>
            <a:srgbClr val="E1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92D050"/>
                </a:solidFill>
              </a:rPr>
              <a:t>Shape / Support</a:t>
            </a:r>
            <a:endParaRPr lang="en-GB" b="0">
              <a:solidFill>
                <a:srgbClr val="92D050"/>
              </a:solidFill>
            </a:endParaRP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755650" y="6021388"/>
            <a:ext cx="7626350" cy="369887"/>
          </a:xfrm>
          <a:prstGeom prst="rect">
            <a:avLst/>
          </a:prstGeom>
          <a:solidFill>
            <a:srgbClr val="FFE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92D050"/>
                </a:solidFill>
              </a:rPr>
              <a:t>Blood cell production</a:t>
            </a:r>
            <a:endParaRPr lang="en-GB" b="0">
              <a:solidFill>
                <a:srgbClr val="92D050"/>
              </a:solidFill>
            </a:endParaRP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755650" y="5157788"/>
            <a:ext cx="7632700" cy="368300"/>
          </a:xfrm>
          <a:prstGeom prst="rect">
            <a:avLst/>
          </a:prstGeom>
          <a:solidFill>
            <a:srgbClr val="FFDD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Movement</a:t>
            </a:r>
            <a:endParaRPr lang="en-GB" b="0">
              <a:solidFill>
                <a:schemeClr val="accent2"/>
              </a:solidFill>
            </a:endParaRP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755650" y="4365625"/>
            <a:ext cx="7626350" cy="368300"/>
          </a:xfrm>
          <a:prstGeom prst="rect">
            <a:avLst/>
          </a:prstGeom>
          <a:solidFill>
            <a:srgbClr val="E8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00B050"/>
                </a:solidFill>
              </a:rPr>
              <a:t>Protection</a:t>
            </a:r>
            <a:endParaRPr lang="en-GB" b="0">
              <a:solidFill>
                <a:srgbClr val="00B050"/>
              </a:solidFill>
            </a:endParaRP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755650" y="3500438"/>
            <a:ext cx="7702550" cy="369887"/>
          </a:xfrm>
          <a:prstGeom prst="rect">
            <a:avLst/>
          </a:prstGeom>
          <a:solidFill>
            <a:srgbClr val="DEE7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 smtClean="0">
                <a:solidFill>
                  <a:schemeClr val="accent2"/>
                </a:solidFill>
              </a:rPr>
              <a:t>Storage</a:t>
            </a:r>
            <a:endParaRPr lang="en-GB" b="0" dirty="0">
              <a:solidFill>
                <a:schemeClr val="accent2"/>
              </a:solidFill>
            </a:endParaRPr>
          </a:p>
        </p:txBody>
      </p:sp>
      <p:grpSp>
        <p:nvGrpSpPr>
          <p:cNvPr id="11271" name="Group 15"/>
          <p:cNvGrpSpPr>
            <a:grpSpLocks/>
          </p:cNvGrpSpPr>
          <p:nvPr/>
        </p:nvGrpSpPr>
        <p:grpSpPr bwMode="auto">
          <a:xfrm>
            <a:off x="250825" y="2636838"/>
            <a:ext cx="576263" cy="457200"/>
            <a:chOff x="4218" y="1117"/>
            <a:chExt cx="363" cy="288"/>
          </a:xfrm>
        </p:grpSpPr>
        <p:sp>
          <p:nvSpPr>
            <p:cNvPr id="11286" name="Oval 13"/>
            <p:cNvSpPr>
              <a:spLocks noChangeArrowheads="1"/>
            </p:cNvSpPr>
            <p:nvPr/>
          </p:nvSpPr>
          <p:spPr bwMode="auto">
            <a:xfrm>
              <a:off x="4263" y="1124"/>
              <a:ext cx="273" cy="273"/>
            </a:xfrm>
            <a:prstGeom prst="ellipse">
              <a:avLst/>
            </a:prstGeom>
            <a:solidFill>
              <a:srgbClr val="3236C6"/>
            </a:solidFill>
            <a:ln w="38100">
              <a:solidFill>
                <a:srgbClr val="798CE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Text Box 14"/>
            <p:cNvSpPr txBox="1">
              <a:spLocks noChangeArrowheads="1"/>
            </p:cNvSpPr>
            <p:nvPr/>
          </p:nvSpPr>
          <p:spPr bwMode="auto">
            <a:xfrm>
              <a:off x="4218" y="1117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272" name="Group 16"/>
          <p:cNvGrpSpPr>
            <a:grpSpLocks/>
          </p:cNvGrpSpPr>
          <p:nvPr/>
        </p:nvGrpSpPr>
        <p:grpSpPr bwMode="auto">
          <a:xfrm>
            <a:off x="250825" y="3429000"/>
            <a:ext cx="576263" cy="457200"/>
            <a:chOff x="4218" y="1117"/>
            <a:chExt cx="363" cy="288"/>
          </a:xfrm>
        </p:grpSpPr>
        <p:sp>
          <p:nvSpPr>
            <p:cNvPr id="11284" name="Oval 17"/>
            <p:cNvSpPr>
              <a:spLocks noChangeArrowheads="1"/>
            </p:cNvSpPr>
            <p:nvPr/>
          </p:nvSpPr>
          <p:spPr bwMode="auto">
            <a:xfrm>
              <a:off x="4263" y="1124"/>
              <a:ext cx="273" cy="273"/>
            </a:xfrm>
            <a:prstGeom prst="ellipse">
              <a:avLst/>
            </a:prstGeom>
            <a:solidFill>
              <a:srgbClr val="3236C6"/>
            </a:solidFill>
            <a:ln w="38100">
              <a:solidFill>
                <a:srgbClr val="798CE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Text Box 18"/>
            <p:cNvSpPr txBox="1">
              <a:spLocks noChangeArrowheads="1"/>
            </p:cNvSpPr>
            <p:nvPr/>
          </p:nvSpPr>
          <p:spPr bwMode="auto">
            <a:xfrm>
              <a:off x="4218" y="1117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1273" name="Group 19"/>
          <p:cNvGrpSpPr>
            <a:grpSpLocks/>
          </p:cNvGrpSpPr>
          <p:nvPr/>
        </p:nvGrpSpPr>
        <p:grpSpPr bwMode="auto">
          <a:xfrm>
            <a:off x="250825" y="4292600"/>
            <a:ext cx="576263" cy="457200"/>
            <a:chOff x="4218" y="1117"/>
            <a:chExt cx="363" cy="288"/>
          </a:xfrm>
        </p:grpSpPr>
        <p:sp>
          <p:nvSpPr>
            <p:cNvPr id="11282" name="Oval 20"/>
            <p:cNvSpPr>
              <a:spLocks noChangeArrowheads="1"/>
            </p:cNvSpPr>
            <p:nvPr/>
          </p:nvSpPr>
          <p:spPr bwMode="auto">
            <a:xfrm>
              <a:off x="4263" y="1124"/>
              <a:ext cx="273" cy="273"/>
            </a:xfrm>
            <a:prstGeom prst="ellipse">
              <a:avLst/>
            </a:prstGeom>
            <a:solidFill>
              <a:srgbClr val="3236C6"/>
            </a:solidFill>
            <a:ln w="38100">
              <a:solidFill>
                <a:srgbClr val="798CE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Text Box 21"/>
            <p:cNvSpPr txBox="1">
              <a:spLocks noChangeArrowheads="1"/>
            </p:cNvSpPr>
            <p:nvPr/>
          </p:nvSpPr>
          <p:spPr bwMode="auto">
            <a:xfrm>
              <a:off x="4218" y="1117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1274" name="Group 22"/>
          <p:cNvGrpSpPr>
            <a:grpSpLocks/>
          </p:cNvGrpSpPr>
          <p:nvPr/>
        </p:nvGrpSpPr>
        <p:grpSpPr bwMode="auto">
          <a:xfrm>
            <a:off x="250825" y="5084763"/>
            <a:ext cx="576263" cy="457200"/>
            <a:chOff x="4218" y="1117"/>
            <a:chExt cx="363" cy="288"/>
          </a:xfrm>
        </p:grpSpPr>
        <p:sp>
          <p:nvSpPr>
            <p:cNvPr id="11280" name="Oval 23"/>
            <p:cNvSpPr>
              <a:spLocks noChangeArrowheads="1"/>
            </p:cNvSpPr>
            <p:nvPr/>
          </p:nvSpPr>
          <p:spPr bwMode="auto">
            <a:xfrm>
              <a:off x="4263" y="1124"/>
              <a:ext cx="273" cy="273"/>
            </a:xfrm>
            <a:prstGeom prst="ellipse">
              <a:avLst/>
            </a:prstGeom>
            <a:solidFill>
              <a:srgbClr val="3236C6"/>
            </a:solidFill>
            <a:ln w="38100">
              <a:solidFill>
                <a:srgbClr val="798CE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Text Box 24"/>
            <p:cNvSpPr txBox="1">
              <a:spLocks noChangeArrowheads="1"/>
            </p:cNvSpPr>
            <p:nvPr/>
          </p:nvSpPr>
          <p:spPr bwMode="auto">
            <a:xfrm>
              <a:off x="4218" y="1117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275" name="Group 25"/>
          <p:cNvGrpSpPr>
            <a:grpSpLocks/>
          </p:cNvGrpSpPr>
          <p:nvPr/>
        </p:nvGrpSpPr>
        <p:grpSpPr bwMode="auto">
          <a:xfrm>
            <a:off x="250825" y="5949950"/>
            <a:ext cx="576263" cy="457200"/>
            <a:chOff x="4218" y="1117"/>
            <a:chExt cx="363" cy="288"/>
          </a:xfrm>
        </p:grpSpPr>
        <p:sp>
          <p:nvSpPr>
            <p:cNvPr id="11278" name="Oval 26"/>
            <p:cNvSpPr>
              <a:spLocks noChangeArrowheads="1"/>
            </p:cNvSpPr>
            <p:nvPr/>
          </p:nvSpPr>
          <p:spPr bwMode="auto">
            <a:xfrm>
              <a:off x="4263" y="1124"/>
              <a:ext cx="273" cy="273"/>
            </a:xfrm>
            <a:prstGeom prst="ellipse">
              <a:avLst/>
            </a:prstGeom>
            <a:solidFill>
              <a:srgbClr val="3236C6"/>
            </a:solidFill>
            <a:ln w="38100">
              <a:solidFill>
                <a:srgbClr val="798CE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Text Box 27"/>
            <p:cNvSpPr txBox="1">
              <a:spLocks noChangeArrowheads="1"/>
            </p:cNvSpPr>
            <p:nvPr/>
          </p:nvSpPr>
          <p:spPr bwMode="auto">
            <a:xfrm>
              <a:off x="4218" y="1117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127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en-GB" b="1" smtClean="0"/>
              <a:t>The Skeleton</a:t>
            </a:r>
          </a:p>
        </p:txBody>
      </p:sp>
      <p:sp>
        <p:nvSpPr>
          <p:cNvPr id="11277" name="Rectangle 25"/>
          <p:cNvSpPr>
            <a:spLocks noChangeArrowheads="1"/>
          </p:cNvSpPr>
          <p:nvPr/>
        </p:nvSpPr>
        <p:spPr bwMode="auto">
          <a:xfrm>
            <a:off x="827088" y="1844675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dirty="0">
                <a:solidFill>
                  <a:schemeClr val="accent2"/>
                </a:solidFill>
              </a:rPr>
              <a:t>There are </a:t>
            </a:r>
            <a:r>
              <a:rPr lang="en-GB" sz="2000" dirty="0" smtClean="0">
                <a:solidFill>
                  <a:schemeClr val="accent2"/>
                </a:solidFill>
              </a:rPr>
              <a:t>five functions </a:t>
            </a:r>
            <a:r>
              <a:rPr lang="en-GB" sz="2000" dirty="0">
                <a:solidFill>
                  <a:schemeClr val="accent2"/>
                </a:solidFill>
              </a:rPr>
              <a:t>of the Skeleton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866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nimBg="1"/>
      <p:bldP spid="149511" grpId="0" animBg="1"/>
      <p:bldP spid="149513" grpId="0" animBg="1"/>
      <p:bldP spid="149514" grpId="0" animBg="1"/>
      <p:bldP spid="1495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7125"/>
            <a:ext cx="8229600" cy="9937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dirty="0" smtClean="0">
                <a:latin typeface="+mn-lt"/>
              </a:rPr>
              <a:t>Functions of the Skeleton</a:t>
            </a:r>
          </a:p>
        </p:txBody>
      </p:sp>
      <p:pic>
        <p:nvPicPr>
          <p:cNvPr id="36866" name="Picture 2" descr="Skel Sid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0125" y="1600200"/>
            <a:ext cx="2063750" cy="4525963"/>
          </a:xfrm>
          <a:noFill/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22827" y="1090166"/>
            <a:ext cx="33845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GB" sz="1600" cap="small" dirty="0">
              <a:cs typeface="Arial" pitchFamily="34" charset="0"/>
            </a:endParaRPr>
          </a:p>
          <a:p>
            <a:pPr>
              <a:defRPr/>
            </a:pPr>
            <a:r>
              <a:rPr lang="en-GB" sz="1600" b="1" cap="small" dirty="0" smtClean="0">
                <a:cs typeface="Arial" pitchFamily="34" charset="0"/>
              </a:rPr>
              <a:t>Protection of vital organs</a:t>
            </a:r>
            <a:endParaRPr lang="en-GB" sz="1600" b="1" cap="small" dirty="0">
              <a:cs typeface="Arial" pitchFamily="34" charset="0"/>
            </a:endParaRPr>
          </a:p>
          <a:p>
            <a:pPr>
              <a:defRPr/>
            </a:pPr>
            <a:r>
              <a:rPr lang="en-GB" sz="1600" dirty="0">
                <a:cs typeface="Arial" pitchFamily="34" charset="0"/>
              </a:rPr>
              <a:t>The skeleton protects the most important internal organs from injury.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3059113" y="1628775"/>
            <a:ext cx="12954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6141534" y="1090355"/>
            <a:ext cx="27352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cap="small" dirty="0" smtClean="0">
                <a:cs typeface="Arial" pitchFamily="34" charset="0"/>
              </a:rPr>
              <a:t>Attachment point for muscles</a:t>
            </a:r>
          </a:p>
          <a:p>
            <a:pPr>
              <a:defRPr/>
            </a:pPr>
            <a:r>
              <a:rPr lang="en-GB" sz="1600" dirty="0" smtClean="0">
                <a:ea typeface="ＭＳ Ｐゴシック" pitchFamily="34" charset="-128"/>
                <a:cs typeface="Arial" pitchFamily="34" charset="0"/>
              </a:rPr>
              <a:t>-bones connected by ligaments</a:t>
            </a:r>
            <a:endParaRPr lang="en-GB" sz="1600" dirty="0"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GB" sz="1600" b="1" cap="small" dirty="0" smtClean="0">
                <a:cs typeface="Arial" pitchFamily="34" charset="0"/>
              </a:rPr>
              <a:t>-</a:t>
            </a:r>
            <a:r>
              <a:rPr lang="en-GB" sz="1600" dirty="0" smtClean="0">
                <a:cs typeface="Arial" pitchFamily="34" charset="0"/>
              </a:rPr>
              <a:t>muscles run from one bone to another</a:t>
            </a:r>
          </a:p>
          <a:p>
            <a:pPr>
              <a:defRPr/>
            </a:pPr>
            <a:r>
              <a:rPr lang="en-GB" sz="1600" dirty="0" smtClean="0">
                <a:ea typeface="ＭＳ Ｐゴシック" pitchFamily="34" charset="-128"/>
                <a:cs typeface="Arial" pitchFamily="34" charset="0"/>
              </a:rPr>
              <a:t>-connected to bones via tendons</a:t>
            </a:r>
          </a:p>
          <a:p>
            <a:pPr>
              <a:defRPr/>
            </a:pPr>
            <a:r>
              <a:rPr lang="en-GB" sz="1600" dirty="0" smtClean="0">
                <a:ea typeface="ＭＳ Ｐゴシック" pitchFamily="34" charset="-128"/>
                <a:cs typeface="Arial" pitchFamily="34" charset="0"/>
              </a:rPr>
              <a:t>-muscle/tendon contraction causes joint movement</a:t>
            </a:r>
            <a:endParaRPr lang="en-GB" sz="1600" dirty="0"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endParaRPr lang="en-GB" sz="1600" cap="small" dirty="0" smtClean="0">
              <a:cs typeface="Arial" pitchFamily="34" charset="0"/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4859338" y="2708275"/>
            <a:ext cx="1225550" cy="428625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-1" y="3429000"/>
            <a:ext cx="381000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cap="small" dirty="0">
                <a:cs typeface="Arial" pitchFamily="34" charset="0"/>
              </a:rPr>
              <a:t>Storage </a:t>
            </a:r>
            <a:endParaRPr lang="en-GB" sz="1600" b="1" cap="small" dirty="0" smtClean="0">
              <a:cs typeface="Arial" pitchFamily="34" charset="0"/>
            </a:endParaRPr>
          </a:p>
          <a:p>
            <a:pPr>
              <a:defRPr/>
            </a:pPr>
            <a:r>
              <a:rPr lang="en-GB" sz="1600" cap="small" dirty="0" smtClean="0">
                <a:cs typeface="Arial" pitchFamily="34" charset="0"/>
              </a:rPr>
              <a:t>1) mineral homeostasis</a:t>
            </a:r>
            <a:endParaRPr lang="en-GB" sz="1600" b="0" cap="small" dirty="0"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GB" sz="1600" dirty="0" smtClean="0">
                <a:cs typeface="Arial" pitchFamily="34" charset="0"/>
              </a:rPr>
              <a:t>bones </a:t>
            </a:r>
            <a:r>
              <a:rPr lang="en-GB" sz="1600" dirty="0">
                <a:cs typeface="Arial" pitchFamily="34" charset="0"/>
              </a:rPr>
              <a:t>act as reservoirs storing vital minerals such as calcium and </a:t>
            </a:r>
            <a:r>
              <a:rPr lang="en-GB" sz="1600" dirty="0" smtClean="0">
                <a:cs typeface="Arial" pitchFamily="34" charset="0"/>
              </a:rPr>
              <a:t>phosphorus</a:t>
            </a:r>
            <a:r>
              <a:rPr lang="en-GB" sz="1600" dirty="0">
                <a:cs typeface="Arial" pitchFamily="34" charset="0"/>
              </a:rPr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en-GB" sz="1600" b="0" dirty="0" smtClean="0">
                <a:cs typeface="Arial" pitchFamily="34" charset="0"/>
              </a:rPr>
              <a:t>used for muscle contraction and nerve activity.</a:t>
            </a:r>
          </a:p>
          <a:p>
            <a:pPr>
              <a:defRPr/>
            </a:pPr>
            <a:endParaRPr lang="en-GB" sz="1600" dirty="0">
              <a:cs typeface="Arial" pitchFamily="34" charset="0"/>
            </a:endParaRPr>
          </a:p>
          <a:p>
            <a:pPr>
              <a:defRPr/>
            </a:pPr>
            <a:r>
              <a:rPr lang="en-GB" sz="1600" dirty="0" smtClean="0">
                <a:cs typeface="Arial" pitchFamily="34" charset="0"/>
              </a:rPr>
              <a:t>2) </a:t>
            </a:r>
            <a:r>
              <a:rPr lang="en-GB" sz="1600" cap="small" dirty="0" smtClean="0">
                <a:cs typeface="Arial" pitchFamily="34" charset="0"/>
              </a:rPr>
              <a:t>energy storage</a:t>
            </a:r>
          </a:p>
          <a:p>
            <a:pPr marL="285750" indent="-285750">
              <a:buFontTx/>
              <a:buChar char="-"/>
              <a:defRPr/>
            </a:pPr>
            <a:r>
              <a:rPr lang="en-GB" sz="1600" dirty="0" smtClean="0">
                <a:cs typeface="Arial" pitchFamily="34" charset="0"/>
              </a:rPr>
              <a:t>lipids stored inside yellow bone marrow</a:t>
            </a:r>
            <a:endParaRPr lang="en-GB" sz="1600" dirty="0"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GB" sz="1600" dirty="0" smtClean="0">
                <a:ea typeface="ＭＳ Ｐゴシック" pitchFamily="34" charset="-128"/>
                <a:cs typeface="Arial" pitchFamily="34" charset="0"/>
              </a:rPr>
              <a:t>located inside long bones</a:t>
            </a:r>
            <a:endParaRPr lang="en-GB" sz="1600" dirty="0"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endParaRPr lang="en-GB" sz="1600" cap="small" dirty="0">
              <a:cs typeface="Arial" pitchFamily="34" charset="0"/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200400" y="4267200"/>
            <a:ext cx="12954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5724525" y="3605480"/>
            <a:ext cx="3448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cap="small" dirty="0">
                <a:cs typeface="Arial" pitchFamily="34" charset="0"/>
              </a:rPr>
              <a:t>Blood Cell </a:t>
            </a:r>
            <a:r>
              <a:rPr lang="en-GB" sz="1600" b="1" cap="small" dirty="0" smtClean="0">
                <a:cs typeface="Arial" pitchFamily="34" charset="0"/>
              </a:rPr>
              <a:t>Production (</a:t>
            </a:r>
            <a:r>
              <a:rPr lang="en-GB" sz="1600" b="1" cap="small" dirty="0" err="1" smtClean="0">
                <a:cs typeface="Arial" pitchFamily="34" charset="0"/>
              </a:rPr>
              <a:t>haemopoeisis</a:t>
            </a:r>
            <a:r>
              <a:rPr lang="en-GB" sz="1600" b="1" cap="small" dirty="0" smtClean="0">
                <a:cs typeface="Arial" pitchFamily="34" charset="0"/>
              </a:rPr>
              <a:t>)</a:t>
            </a:r>
            <a:endParaRPr lang="en-GB" sz="1600" b="1" cap="small" dirty="0">
              <a:cs typeface="Arial" pitchFamily="34" charset="0"/>
            </a:endParaRPr>
          </a:p>
          <a:p>
            <a:pPr>
              <a:defRPr/>
            </a:pPr>
            <a:r>
              <a:rPr lang="en-GB" sz="1600" dirty="0" smtClean="0">
                <a:cs typeface="Arial" pitchFamily="34" charset="0"/>
              </a:rPr>
              <a:t>-RBCs, WBCs and platelets produced in red bone marrow</a:t>
            </a:r>
          </a:p>
          <a:p>
            <a:pPr>
              <a:defRPr/>
            </a:pPr>
            <a:r>
              <a:rPr lang="en-GB" sz="1600" dirty="0" smtClean="0">
                <a:cs typeface="Arial" pitchFamily="34" charset="0"/>
              </a:rPr>
              <a:t>-found in plat bones (e.g. ribs) and the end of long bones (e.g</a:t>
            </a:r>
            <a:r>
              <a:rPr lang="en-GB" sz="1600" dirty="0">
                <a:cs typeface="Arial" pitchFamily="34" charset="0"/>
              </a:rPr>
              <a:t>.</a:t>
            </a:r>
            <a:r>
              <a:rPr lang="en-GB" sz="1600" dirty="0" smtClean="0">
                <a:cs typeface="Arial" pitchFamily="34" charset="0"/>
              </a:rPr>
              <a:t> femur)</a:t>
            </a:r>
            <a:endParaRPr lang="en-GB" sz="1600" dirty="0">
              <a:cs typeface="Arial" pitchFamily="34" charset="0"/>
            </a:endParaRPr>
          </a:p>
        </p:txBody>
      </p:sp>
      <p:sp>
        <p:nvSpPr>
          <p:cNvPr id="2" name="Line 17"/>
          <p:cNvSpPr>
            <a:spLocks noChangeShapeType="1"/>
          </p:cNvSpPr>
          <p:nvPr/>
        </p:nvSpPr>
        <p:spPr bwMode="auto">
          <a:xfrm flipV="1">
            <a:off x="4932363" y="4365625"/>
            <a:ext cx="792162" cy="282575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5"/>
          <p:cNvSpPr>
            <a:spLocks noChangeArrowheads="1"/>
          </p:cNvSpPr>
          <p:nvPr/>
        </p:nvSpPr>
        <p:spPr bwMode="auto">
          <a:xfrm>
            <a:off x="5943601" y="5041900"/>
            <a:ext cx="3200400" cy="22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cap="small" dirty="0">
                <a:cs typeface="Arial" pitchFamily="34" charset="0"/>
              </a:rPr>
              <a:t>Shape / Support </a:t>
            </a:r>
          </a:p>
          <a:p>
            <a:pPr>
              <a:defRPr/>
            </a:pPr>
            <a:r>
              <a:rPr lang="en-GB" sz="1600" dirty="0" smtClean="0">
                <a:cs typeface="Arial" pitchFamily="34" charset="0"/>
              </a:rPr>
              <a:t>-skeleton </a:t>
            </a:r>
            <a:r>
              <a:rPr lang="en-GB" sz="1600" dirty="0">
                <a:cs typeface="Arial" pitchFamily="34" charset="0"/>
              </a:rPr>
              <a:t>serves as the structural framework for the </a:t>
            </a:r>
            <a:r>
              <a:rPr lang="en-GB" sz="1600" dirty="0" smtClean="0">
                <a:cs typeface="Arial" pitchFamily="34" charset="0"/>
              </a:rPr>
              <a:t>body</a:t>
            </a:r>
          </a:p>
          <a:p>
            <a:pPr>
              <a:defRPr/>
            </a:pPr>
            <a:r>
              <a:rPr lang="en-GB" sz="1600" dirty="0" smtClean="0">
                <a:ea typeface="ＭＳ Ｐゴシック" pitchFamily="34" charset="-128"/>
                <a:cs typeface="Arial" pitchFamily="34" charset="0"/>
              </a:rPr>
              <a:t>-each part bears the weight of all the structures above it</a:t>
            </a:r>
          </a:p>
          <a:p>
            <a:pPr>
              <a:defRPr/>
            </a:pPr>
            <a:r>
              <a:rPr lang="en-GB" sz="1600" dirty="0" smtClean="0">
                <a:ea typeface="ＭＳ Ｐゴシック" pitchFamily="34" charset="-128"/>
                <a:cs typeface="Arial" pitchFamily="34" charset="0"/>
              </a:rPr>
              <a:t>-bones get bigger as you move down the body</a:t>
            </a:r>
          </a:p>
          <a:p>
            <a:pPr>
              <a:defRPr/>
            </a:pPr>
            <a:r>
              <a:rPr lang="en-GB" sz="1600" baseline="-25000" dirty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-</a:t>
            </a:r>
          </a:p>
          <a:p>
            <a:pPr>
              <a:defRPr/>
            </a:pPr>
            <a:endParaRPr lang="en-GB" sz="1600" dirty="0" smtClean="0">
              <a:solidFill>
                <a:schemeClr val="hlink"/>
              </a:solidFill>
              <a:cs typeface="Arial" pitchFamily="34" charset="0"/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472113" y="5589588"/>
            <a:ext cx="471488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1291" y="2475026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Now copy this into your workbook!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12296" grpId="0"/>
      <p:bldP spid="12298" grpId="0"/>
      <p:bldP spid="12300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to mark off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Everyone should: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Apply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anatomical terminology to the location of bones.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Most will: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State </a:t>
            </a:r>
            <a:r>
              <a:rPr lang="en-US" dirty="0" smtClean="0"/>
              <a:t>the different functions of the skeletal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STARTER</a:t>
            </a:r>
            <a:r>
              <a:rPr lang="en-GB" dirty="0" smtClean="0"/>
              <a:t>:  GROUP ACTIVITY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7493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Using the list of bones in the box below, use the ‘post-it’ labels to mark the bone </a:t>
            </a:r>
            <a:r>
              <a:rPr lang="en-GB" sz="2400" dirty="0" smtClean="0"/>
              <a:t>location on a member of your team</a:t>
            </a:r>
            <a:endParaRPr lang="en-GB" sz="2400" dirty="0"/>
          </a:p>
        </p:txBody>
      </p:sp>
      <p:graphicFrame>
        <p:nvGraphicFramePr>
          <p:cNvPr id="3206" name="Group 134"/>
          <p:cNvGraphicFramePr>
            <a:graphicFrameLocks noGrp="1"/>
          </p:cNvGraphicFramePr>
          <p:nvPr>
            <p:ph sz="half" idx="2"/>
          </p:nvPr>
        </p:nvGraphicFramePr>
        <p:xfrm>
          <a:off x="539552" y="2492896"/>
          <a:ext cx="7848873" cy="4149725"/>
        </p:xfrm>
        <a:graphic>
          <a:graphicData uri="http://schemas.openxmlformats.org/drawingml/2006/table">
            <a:tbl>
              <a:tblPr/>
              <a:tblGrid>
                <a:gridCol w="2616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3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Skull/cranium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Pelvis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Femur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0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Ribs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Ulna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Tibia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Vertebral column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Sternum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Fibula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Clavicle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Radius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Patella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3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Scapula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Humerus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1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Everyone should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Apply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anatomical terminology to the location of various body parts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Most will: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State </a:t>
            </a:r>
            <a:r>
              <a:rPr lang="en-US" dirty="0" smtClean="0"/>
              <a:t>the different functions of the skeletal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3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700338" y="908050"/>
            <a:ext cx="3095625" cy="5689600"/>
          </a:xfrm>
          <a:prstGeom prst="rect">
            <a:avLst/>
          </a:prstGeom>
          <a:solidFill>
            <a:srgbClr val="C8CFF8"/>
          </a:solidFill>
          <a:ln w="28575">
            <a:solidFill>
              <a:srgbClr val="8A8CE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3" descr="SkeletonNor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908050"/>
            <a:ext cx="2928938" cy="56896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en-GB"/>
              <a:t>Naming bones</a:t>
            </a:r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2124075" y="4652963"/>
            <a:ext cx="19431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2411413" y="5229225"/>
            <a:ext cx="1655762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2051050" y="5589588"/>
            <a:ext cx="194468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 flipV="1">
            <a:off x="4500563" y="4581525"/>
            <a:ext cx="1584325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1619250" y="2420938"/>
            <a:ext cx="2305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4211638" y="1773238"/>
            <a:ext cx="1944687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4427538" y="1196975"/>
            <a:ext cx="1657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2268538" y="3211513"/>
            <a:ext cx="172720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051050" y="1484313"/>
            <a:ext cx="1800225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 flipH="1">
            <a:off x="5148263" y="3355975"/>
            <a:ext cx="20161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H="1" flipV="1">
            <a:off x="5076825" y="3500438"/>
            <a:ext cx="1584325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H="1" flipV="1">
            <a:off x="4859338" y="2420938"/>
            <a:ext cx="1368425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58000" y="6858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 smtClean="0">
                <a:solidFill>
                  <a:srgbClr val="FF0000"/>
                </a:solidFill>
              </a:rPr>
              <a:t>Test yourself!</a:t>
            </a:r>
          </a:p>
          <a:p>
            <a:r>
              <a:rPr lang="en-CA" dirty="0" smtClean="0"/>
              <a:t>Use pencil to try to name as many bones as you can think of!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53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6171" grpId="0" animBg="1"/>
      <p:bldP spid="6172" grpId="0" animBg="1"/>
      <p:bldP spid="617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700338" y="908050"/>
            <a:ext cx="3095625" cy="5689600"/>
          </a:xfrm>
          <a:prstGeom prst="rect">
            <a:avLst/>
          </a:prstGeom>
          <a:solidFill>
            <a:srgbClr val="C8CFF8"/>
          </a:solidFill>
          <a:ln w="28575">
            <a:solidFill>
              <a:srgbClr val="8A8CE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3" descr="SkeletonNor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908050"/>
            <a:ext cx="2928938" cy="56896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en-GB"/>
              <a:t>Naming bones</a:t>
            </a:r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11863" y="908050"/>
            <a:ext cx="26638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300">
                <a:solidFill>
                  <a:schemeClr val="folHlink"/>
                </a:solidFill>
                <a:cs typeface="Arial" charset="0"/>
              </a:rPr>
              <a:t>Cranium (skull)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084888" y="1484313"/>
            <a:ext cx="19446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300">
                <a:solidFill>
                  <a:schemeClr val="folHlink"/>
                </a:solidFill>
                <a:cs typeface="Arial" charset="0"/>
              </a:rPr>
              <a:t>Sternum (breast bone)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27088" y="2193925"/>
            <a:ext cx="1511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300">
                <a:solidFill>
                  <a:schemeClr val="folHlink"/>
                </a:solidFill>
                <a:cs typeface="Arial" charset="0"/>
              </a:rPr>
              <a:t>Ribs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259632" y="2852936"/>
            <a:ext cx="15843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300" dirty="0" smtClean="0">
                <a:solidFill>
                  <a:schemeClr val="folHlink"/>
                </a:solidFill>
                <a:latin typeface="+mn-lt"/>
                <a:cs typeface="Arial" charset="0"/>
              </a:rPr>
              <a:t>Pelvis</a:t>
            </a:r>
            <a:endParaRPr lang="en-GB" sz="2300" dirty="0">
              <a:solidFill>
                <a:schemeClr val="folHlink"/>
              </a:solidFill>
              <a:latin typeface="+mn-lt"/>
              <a:cs typeface="Arial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227763" y="2492375"/>
            <a:ext cx="1511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300">
                <a:solidFill>
                  <a:schemeClr val="folHlink"/>
                </a:solidFill>
                <a:cs typeface="Arial" charset="0"/>
              </a:rPr>
              <a:t>Humerus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588125" y="3789363"/>
            <a:ext cx="15113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300">
                <a:solidFill>
                  <a:schemeClr val="folHlink"/>
                </a:solidFill>
                <a:cs typeface="Arial" charset="0"/>
              </a:rPr>
              <a:t>Ulna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164388" y="3141663"/>
            <a:ext cx="15113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300">
                <a:solidFill>
                  <a:schemeClr val="folHlink"/>
                </a:solidFill>
                <a:cs typeface="Arial" charset="0"/>
              </a:rPr>
              <a:t>Radius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156325" y="4941888"/>
            <a:ext cx="15113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300">
                <a:solidFill>
                  <a:schemeClr val="folHlink"/>
                </a:solidFill>
                <a:cs typeface="Arial" charset="0"/>
              </a:rPr>
              <a:t>Femur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09614" y="4087635"/>
            <a:ext cx="189547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sz="2300" dirty="0">
                <a:solidFill>
                  <a:schemeClr val="folHlink"/>
                </a:solidFill>
                <a:cs typeface="Arial" charset="0"/>
              </a:rPr>
              <a:t>Patella </a:t>
            </a:r>
            <a:endParaRPr lang="en-GB" sz="2300" dirty="0" smtClean="0">
              <a:solidFill>
                <a:schemeClr val="folHlink"/>
              </a:solidFill>
              <a:cs typeface="Arial" charset="0"/>
            </a:endParaRPr>
          </a:p>
          <a:p>
            <a:pPr eaLnBrk="0" hangingPunct="0"/>
            <a:r>
              <a:rPr lang="en-GB" sz="2300" dirty="0" smtClean="0">
                <a:solidFill>
                  <a:schemeClr val="folHlink"/>
                </a:solidFill>
                <a:cs typeface="Arial" charset="0"/>
              </a:rPr>
              <a:t>(</a:t>
            </a:r>
            <a:r>
              <a:rPr lang="en-GB" sz="2300" dirty="0">
                <a:solidFill>
                  <a:schemeClr val="folHlink"/>
                </a:solidFill>
                <a:cs typeface="Arial" charset="0"/>
              </a:rPr>
              <a:t>knee cap)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619250" y="5300663"/>
            <a:ext cx="15113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300">
                <a:solidFill>
                  <a:schemeClr val="folHlink"/>
                </a:solidFill>
                <a:cs typeface="Arial" charset="0"/>
              </a:rPr>
              <a:t>Tibia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042988" y="5805488"/>
            <a:ext cx="15113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300">
                <a:solidFill>
                  <a:schemeClr val="folHlink"/>
                </a:solidFill>
                <a:cs typeface="Arial" charset="0"/>
              </a:rPr>
              <a:t>Fibula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827088" y="1196975"/>
            <a:ext cx="18732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300">
                <a:solidFill>
                  <a:schemeClr val="folHlink"/>
                </a:solidFill>
                <a:cs typeface="Arial" charset="0"/>
              </a:rPr>
              <a:t>Clavicle (collar bone)</a:t>
            </a: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2124075" y="4652963"/>
            <a:ext cx="19431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2411413" y="5229225"/>
            <a:ext cx="1655762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2051050" y="5589588"/>
            <a:ext cx="194468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 flipV="1">
            <a:off x="4500563" y="4581525"/>
            <a:ext cx="1584325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1619250" y="2420938"/>
            <a:ext cx="2305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4211638" y="1773238"/>
            <a:ext cx="1944687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4427538" y="1196975"/>
            <a:ext cx="1657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2268538" y="3211513"/>
            <a:ext cx="172720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051050" y="1484313"/>
            <a:ext cx="1800225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 flipH="1">
            <a:off x="5148263" y="3355975"/>
            <a:ext cx="20161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H="1" flipV="1">
            <a:off x="5076825" y="3500438"/>
            <a:ext cx="1584325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H="1" flipV="1">
            <a:off x="4859338" y="2420938"/>
            <a:ext cx="1368425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6171" grpId="0" animBg="1"/>
      <p:bldP spid="6172" grpId="0" animBg="1"/>
      <p:bldP spid="61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Everyone should: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Identify </a:t>
            </a:r>
            <a:r>
              <a:rPr lang="en-US" dirty="0" smtClean="0"/>
              <a:t>the axial skeleton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Apply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anatomical terminology to the location of bones.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Most will: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Describe </a:t>
            </a:r>
            <a:r>
              <a:rPr lang="en-US" dirty="0" smtClean="0"/>
              <a:t>the functions of the axial skeleton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Distinguish </a:t>
            </a:r>
            <a:r>
              <a:rPr lang="en-US" dirty="0" smtClean="0"/>
              <a:t>between the vertebrae and </a:t>
            </a:r>
            <a:r>
              <a:rPr lang="en-US" dirty="0" err="1" smtClean="0"/>
              <a:t>intervetebral</a:t>
            </a:r>
            <a:r>
              <a:rPr lang="en-US" dirty="0" smtClean="0"/>
              <a:t> discs</a:t>
            </a:r>
          </a:p>
        </p:txBody>
      </p:sp>
    </p:spTree>
    <p:extLst>
      <p:ext uri="{BB962C8B-B14F-4D97-AF65-F5344CB8AC3E}">
        <p14:creationId xmlns:p14="http://schemas.microsoft.com/office/powerpoint/2010/main" val="26462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GB" b="1" dirty="0" smtClean="0"/>
              <a:t>Made up of 4 parts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GB" dirty="0" smtClean="0"/>
              <a:t>-bones		-cartilage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GB" dirty="0" smtClean="0"/>
              <a:t>-ligaments		-joints</a:t>
            </a:r>
          </a:p>
          <a:p>
            <a:pPr algn="just">
              <a:lnSpc>
                <a:spcPct val="80000"/>
              </a:lnSpc>
            </a:pPr>
            <a:endParaRPr lang="en-GB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en-GB" b="1" dirty="0" smtClean="0"/>
              <a:t>Skeleton</a:t>
            </a:r>
          </a:p>
          <a:p>
            <a:pPr algn="just">
              <a:lnSpc>
                <a:spcPct val="80000"/>
              </a:lnSpc>
            </a:pPr>
            <a:r>
              <a:rPr lang="en-GB" dirty="0" smtClean="0"/>
              <a:t>forms the framework of the body</a:t>
            </a:r>
          </a:p>
          <a:p>
            <a:pPr algn="just">
              <a:lnSpc>
                <a:spcPct val="80000"/>
              </a:lnSpc>
            </a:pPr>
            <a:r>
              <a:rPr lang="en-GB" dirty="0" smtClean="0"/>
              <a:t>Comprised of 206 bones grouped into two main parts</a:t>
            </a:r>
            <a:endParaRPr lang="en-GB" sz="3600" dirty="0" smtClean="0"/>
          </a:p>
          <a:p>
            <a:pPr marL="0" indent="0">
              <a:lnSpc>
                <a:spcPct val="80000"/>
              </a:lnSpc>
              <a:buNone/>
            </a:pPr>
            <a:endParaRPr lang="en-GB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/>
              <a:t>1. The axial skeleton (80 bones)</a:t>
            </a:r>
          </a:p>
          <a:p>
            <a:pPr>
              <a:lnSpc>
                <a:spcPct val="80000"/>
              </a:lnSpc>
              <a:buNone/>
            </a:pPr>
            <a:endParaRPr lang="en-GB" sz="3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/>
              <a:t>2. The appendicular skeleton (126 bones)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achpe.com/images/anatomy/skele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7150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ket 3"/>
          <p:cNvSpPr/>
          <p:nvPr/>
        </p:nvSpPr>
        <p:spPr>
          <a:xfrm>
            <a:off x="6019800" y="2057400"/>
            <a:ext cx="762000" cy="914400"/>
          </a:xfrm>
          <a:prstGeom prst="rightBracket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781800" y="25146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9000" y="2286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Pelvic girdle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0936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Now label the skeleton in your workbook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972DE693-F453-4526-94A7-C4CE039EB829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283743" y="833664"/>
            <a:ext cx="4076814" cy="5562600"/>
            <a:chOff x="3283743" y="833664"/>
            <a:chExt cx="4076814" cy="5562600"/>
          </a:xfrm>
        </p:grpSpPr>
        <p:pic>
          <p:nvPicPr>
            <p:cNvPr id="213010" name="Picture 18" descr="axialape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3743" y="833664"/>
              <a:ext cx="2195513" cy="556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997" name="Line 5"/>
            <p:cNvSpPr>
              <a:spLocks noChangeShapeType="1"/>
            </p:cNvSpPr>
            <p:nvPr/>
          </p:nvSpPr>
          <p:spPr bwMode="auto">
            <a:xfrm>
              <a:off x="4679156" y="1219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2998" name="Line 6"/>
            <p:cNvSpPr>
              <a:spLocks noChangeShapeType="1"/>
            </p:cNvSpPr>
            <p:nvPr/>
          </p:nvSpPr>
          <p:spPr bwMode="auto">
            <a:xfrm>
              <a:off x="4724400" y="2362200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3000" name="Line 8"/>
            <p:cNvSpPr>
              <a:spLocks noChangeShapeType="1"/>
            </p:cNvSpPr>
            <p:nvPr/>
          </p:nvSpPr>
          <p:spPr bwMode="auto">
            <a:xfrm>
              <a:off x="4381499" y="29718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3001" name="Line 9"/>
            <p:cNvSpPr>
              <a:spLocks noChangeShapeType="1"/>
            </p:cNvSpPr>
            <p:nvPr/>
          </p:nvSpPr>
          <p:spPr bwMode="auto">
            <a:xfrm>
              <a:off x="4381499" y="2028825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3006" name="Text Box 14"/>
            <p:cNvSpPr txBox="1">
              <a:spLocks noChangeArrowheads="1"/>
            </p:cNvSpPr>
            <p:nvPr/>
          </p:nvSpPr>
          <p:spPr bwMode="auto">
            <a:xfrm>
              <a:off x="6279356" y="1084263"/>
              <a:ext cx="914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0" i="0"/>
                <a:t>Skull</a:t>
              </a:r>
            </a:p>
          </p:txBody>
        </p:sp>
        <p:sp>
          <p:nvSpPr>
            <p:cNvPr id="213007" name="Text Box 15"/>
            <p:cNvSpPr txBox="1">
              <a:spLocks noChangeArrowheads="1"/>
            </p:cNvSpPr>
            <p:nvPr/>
          </p:nvSpPr>
          <p:spPr bwMode="auto">
            <a:xfrm>
              <a:off x="6279356" y="1876425"/>
              <a:ext cx="914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0" i="0"/>
                <a:t>Sternum</a:t>
              </a:r>
            </a:p>
          </p:txBody>
        </p:sp>
        <p:sp>
          <p:nvSpPr>
            <p:cNvPr id="213008" name="Text Box 16"/>
            <p:cNvSpPr txBox="1">
              <a:spLocks noChangeArrowheads="1"/>
            </p:cNvSpPr>
            <p:nvPr/>
          </p:nvSpPr>
          <p:spPr bwMode="auto">
            <a:xfrm>
              <a:off x="6446157" y="2228850"/>
              <a:ext cx="914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0" i="0" dirty="0"/>
                <a:t>Ribs</a:t>
              </a:r>
            </a:p>
          </p:txBody>
        </p:sp>
        <p:sp>
          <p:nvSpPr>
            <p:cNvPr id="213009" name="Text Box 17"/>
            <p:cNvSpPr txBox="1">
              <a:spLocks noChangeArrowheads="1"/>
            </p:cNvSpPr>
            <p:nvPr/>
          </p:nvSpPr>
          <p:spPr bwMode="auto">
            <a:xfrm>
              <a:off x="5829299" y="2695575"/>
              <a:ext cx="14478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0" i="0" dirty="0"/>
                <a:t>Vertebral Column</a:t>
              </a:r>
            </a:p>
          </p:txBody>
        </p:sp>
      </p:grpSp>
      <p:sp>
        <p:nvSpPr>
          <p:cNvPr id="89100" name="Text Box 19"/>
          <p:cNvSpPr txBox="1">
            <a:spLocks noChangeArrowheads="1"/>
          </p:cNvSpPr>
          <p:nvPr/>
        </p:nvSpPr>
        <p:spPr bwMode="auto">
          <a:xfrm>
            <a:off x="3620067" y="225652"/>
            <a:ext cx="169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i="0" dirty="0"/>
              <a:t>Axial Skeleton</a:t>
            </a:r>
            <a:endParaRPr lang="en-CA" altLang="en-US" sz="2000" b="0" i="0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75136" y="1414361"/>
            <a:ext cx="310860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ea typeface="ＭＳ Ｐゴシック" pitchFamily="34" charset="-128"/>
              </a:rPr>
              <a:t>Forms the main core of the     skeletal system and is more rigid than the appendicular skeleton</a:t>
            </a:r>
            <a:r>
              <a:rPr lang="en-GB" sz="2000" dirty="0" smtClean="0">
                <a:ea typeface="ＭＳ Ｐゴシック" pitchFamily="34" charset="-128"/>
              </a:rPr>
              <a:t>.</a:t>
            </a:r>
          </a:p>
          <a:p>
            <a:pPr>
              <a:spcBef>
                <a:spcPct val="50000"/>
              </a:spcBef>
            </a:pPr>
            <a:endParaRPr lang="en-GB" sz="2000" dirty="0"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ea typeface="ＭＳ Ｐゴシック" pitchFamily="34" charset="-128"/>
              </a:rPr>
              <a:t>Comprising </a:t>
            </a:r>
            <a:r>
              <a:rPr lang="en-GB" sz="2000" dirty="0">
                <a:ea typeface="ＭＳ Ｐゴシック" pitchFamily="34" charset="-128"/>
              </a:rPr>
              <a:t>of:</a:t>
            </a: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GB" sz="2000" dirty="0" smtClean="0">
                <a:ea typeface="ＭＳ Ｐゴシック" pitchFamily="34" charset="-128"/>
              </a:rPr>
              <a:t>Vertebral </a:t>
            </a:r>
            <a:r>
              <a:rPr lang="en-GB" sz="2000" dirty="0">
                <a:ea typeface="ＭＳ Ｐゴシック" pitchFamily="34" charset="-128"/>
              </a:rPr>
              <a:t>column (spine)</a:t>
            </a: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GB" sz="2000" dirty="0">
                <a:ea typeface="ＭＳ Ｐゴシック" pitchFamily="34" charset="-128"/>
              </a:rPr>
              <a:t>Cranium (skull)</a:t>
            </a: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GB" sz="2000" dirty="0">
                <a:ea typeface="ＭＳ Ｐゴシック" pitchFamily="34" charset="-128"/>
              </a:rPr>
              <a:t>Thoracic (rib cage)</a:t>
            </a: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GB" sz="2000" dirty="0">
                <a:ea typeface="ＭＳ Ｐゴシック" pitchFamily="34" charset="-128"/>
              </a:rPr>
              <a:t>Sternum (breast bone)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90985" y="5152118"/>
            <a:ext cx="300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Now color in the axial skeleton in your workbook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53522C0E-BFA3-436F-B544-B14AF0F073B3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Vertebral Column – </a:t>
            </a:r>
            <a:r>
              <a:rPr lang="en-US" altLang="en-US" sz="2800" dirty="0" smtClean="0"/>
              <a:t>33 vertebrae in total</a:t>
            </a:r>
          </a:p>
        </p:txBody>
      </p:sp>
      <p:pic>
        <p:nvPicPr>
          <p:cNvPr id="63499" name="Picture 28" descr="vertebral_column_lateral_col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1509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0" name="Text Box 11"/>
          <p:cNvSpPr txBox="1">
            <a:spLocks noChangeArrowheads="1"/>
          </p:cNvSpPr>
          <p:nvPr/>
        </p:nvSpPr>
        <p:spPr bwMode="auto">
          <a:xfrm>
            <a:off x="2974975" y="5638800"/>
            <a:ext cx="2989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i="0">
                <a:solidFill>
                  <a:srgbClr val="FF9933"/>
                </a:solidFill>
              </a:rPr>
              <a:t>5 Sacrum (mid-line region of buttocks)</a:t>
            </a:r>
          </a:p>
        </p:txBody>
      </p:sp>
      <p:sp>
        <p:nvSpPr>
          <p:cNvPr id="63501" name="Text Box 12"/>
          <p:cNvSpPr txBox="1">
            <a:spLocks noChangeArrowheads="1"/>
          </p:cNvSpPr>
          <p:nvPr/>
        </p:nvSpPr>
        <p:spPr bwMode="auto">
          <a:xfrm>
            <a:off x="2974975" y="6172200"/>
            <a:ext cx="330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i="0">
                <a:solidFill>
                  <a:srgbClr val="0070C0"/>
                </a:solidFill>
              </a:rPr>
              <a:t>4 Coccyx (fused vertebrae of the tail bone)</a:t>
            </a:r>
          </a:p>
        </p:txBody>
      </p:sp>
      <p:sp>
        <p:nvSpPr>
          <p:cNvPr id="63509" name="Text Box 8"/>
          <p:cNvSpPr txBox="1">
            <a:spLocks noChangeArrowheads="1"/>
          </p:cNvSpPr>
          <p:nvPr/>
        </p:nvSpPr>
        <p:spPr bwMode="auto">
          <a:xfrm>
            <a:off x="2974975" y="1447800"/>
            <a:ext cx="261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i="0">
                <a:solidFill>
                  <a:srgbClr val="C00000"/>
                </a:solidFill>
              </a:rPr>
              <a:t>7 Cervical Vertebrae (of the neck)</a:t>
            </a:r>
          </a:p>
        </p:txBody>
      </p:sp>
      <p:sp>
        <p:nvSpPr>
          <p:cNvPr id="63510" name="Text Box 9"/>
          <p:cNvSpPr txBox="1">
            <a:spLocks noChangeArrowheads="1"/>
          </p:cNvSpPr>
          <p:nvPr/>
        </p:nvSpPr>
        <p:spPr bwMode="auto">
          <a:xfrm>
            <a:off x="2974975" y="2971800"/>
            <a:ext cx="2767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i="0">
                <a:solidFill>
                  <a:srgbClr val="990099"/>
                </a:solidFill>
              </a:rPr>
              <a:t>12 Thoracic Vertebrae (of the chest)</a:t>
            </a:r>
          </a:p>
        </p:txBody>
      </p:sp>
      <p:sp>
        <p:nvSpPr>
          <p:cNvPr id="63511" name="Text Box 10"/>
          <p:cNvSpPr txBox="1">
            <a:spLocks noChangeArrowheads="1"/>
          </p:cNvSpPr>
          <p:nvPr/>
        </p:nvSpPr>
        <p:spPr bwMode="auto">
          <a:xfrm>
            <a:off x="2974975" y="4724400"/>
            <a:ext cx="3027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i="0">
                <a:solidFill>
                  <a:srgbClr val="00B050"/>
                </a:solidFill>
              </a:rPr>
              <a:t>5 Lumbar Vertebrae (of the lower back)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9175" y="1219200"/>
            <a:ext cx="609600" cy="762000"/>
            <a:chOff x="2289175" y="1219200"/>
            <a:chExt cx="609600" cy="762000"/>
          </a:xfrm>
        </p:grpSpPr>
        <p:sp>
          <p:nvSpPr>
            <p:cNvPr id="101407" name="Line 29"/>
            <p:cNvSpPr>
              <a:spLocks noChangeShapeType="1"/>
            </p:cNvSpPr>
            <p:nvPr/>
          </p:nvSpPr>
          <p:spPr bwMode="auto">
            <a:xfrm>
              <a:off x="2289175" y="1219200"/>
              <a:ext cx="6096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8" name="Line 30"/>
            <p:cNvSpPr>
              <a:spLocks noChangeShapeType="1"/>
            </p:cNvSpPr>
            <p:nvPr/>
          </p:nvSpPr>
          <p:spPr bwMode="auto">
            <a:xfrm>
              <a:off x="2517775" y="1981200"/>
              <a:ext cx="381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9" name="Line 31"/>
            <p:cNvSpPr>
              <a:spLocks noChangeShapeType="1"/>
            </p:cNvSpPr>
            <p:nvPr/>
          </p:nvSpPr>
          <p:spPr bwMode="auto">
            <a:xfrm>
              <a:off x="2898775" y="1219200"/>
              <a:ext cx="0" cy="7620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441575" y="2133600"/>
            <a:ext cx="457200" cy="2133600"/>
            <a:chOff x="2441575" y="2133600"/>
            <a:chExt cx="457200" cy="2133600"/>
          </a:xfrm>
        </p:grpSpPr>
        <p:sp>
          <p:nvSpPr>
            <p:cNvPr id="101404" name="Line 32"/>
            <p:cNvSpPr>
              <a:spLocks noChangeShapeType="1"/>
            </p:cNvSpPr>
            <p:nvPr/>
          </p:nvSpPr>
          <p:spPr bwMode="auto">
            <a:xfrm>
              <a:off x="2517775" y="2133600"/>
              <a:ext cx="381000" cy="0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5" name="Line 33"/>
            <p:cNvSpPr>
              <a:spLocks noChangeShapeType="1"/>
            </p:cNvSpPr>
            <p:nvPr/>
          </p:nvSpPr>
          <p:spPr bwMode="auto">
            <a:xfrm>
              <a:off x="2441575" y="4267200"/>
              <a:ext cx="457200" cy="0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6" name="Line 34"/>
            <p:cNvSpPr>
              <a:spLocks noChangeShapeType="1"/>
            </p:cNvSpPr>
            <p:nvPr/>
          </p:nvSpPr>
          <p:spPr bwMode="auto">
            <a:xfrm>
              <a:off x="2898775" y="2133600"/>
              <a:ext cx="0" cy="2133600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289175" y="4495800"/>
            <a:ext cx="609600" cy="914400"/>
            <a:chOff x="2289175" y="4495800"/>
            <a:chExt cx="609600" cy="914400"/>
          </a:xfrm>
        </p:grpSpPr>
        <p:sp>
          <p:nvSpPr>
            <p:cNvPr id="101401" name="Line 35"/>
            <p:cNvSpPr>
              <a:spLocks noChangeShapeType="1"/>
            </p:cNvSpPr>
            <p:nvPr/>
          </p:nvSpPr>
          <p:spPr bwMode="auto">
            <a:xfrm>
              <a:off x="2365375" y="4495800"/>
              <a:ext cx="533400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2" name="Line 36"/>
            <p:cNvSpPr>
              <a:spLocks noChangeShapeType="1"/>
            </p:cNvSpPr>
            <p:nvPr/>
          </p:nvSpPr>
          <p:spPr bwMode="auto">
            <a:xfrm>
              <a:off x="2289175" y="5410200"/>
              <a:ext cx="609600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3" name="Line 37"/>
            <p:cNvSpPr>
              <a:spLocks noChangeShapeType="1"/>
            </p:cNvSpPr>
            <p:nvPr/>
          </p:nvSpPr>
          <p:spPr bwMode="auto">
            <a:xfrm>
              <a:off x="2898775" y="4495800"/>
              <a:ext cx="0" cy="91440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289175" y="5486400"/>
            <a:ext cx="609600" cy="609600"/>
            <a:chOff x="2289175" y="5486400"/>
            <a:chExt cx="609600" cy="609600"/>
          </a:xfrm>
        </p:grpSpPr>
        <p:sp>
          <p:nvSpPr>
            <p:cNvPr id="101398" name="Line 39"/>
            <p:cNvSpPr>
              <a:spLocks noChangeShapeType="1"/>
            </p:cNvSpPr>
            <p:nvPr/>
          </p:nvSpPr>
          <p:spPr bwMode="auto">
            <a:xfrm>
              <a:off x="2289175" y="5486400"/>
              <a:ext cx="609600" cy="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399" name="Line 40"/>
            <p:cNvSpPr>
              <a:spLocks noChangeShapeType="1"/>
            </p:cNvSpPr>
            <p:nvPr/>
          </p:nvSpPr>
          <p:spPr bwMode="auto">
            <a:xfrm>
              <a:off x="2289175" y="6096000"/>
              <a:ext cx="609600" cy="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0" name="Line 41"/>
            <p:cNvSpPr>
              <a:spLocks noChangeShapeType="1"/>
            </p:cNvSpPr>
            <p:nvPr/>
          </p:nvSpPr>
          <p:spPr bwMode="auto">
            <a:xfrm>
              <a:off x="2898775" y="5486400"/>
              <a:ext cx="0" cy="60960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984375" y="6172200"/>
            <a:ext cx="914400" cy="228600"/>
            <a:chOff x="1984375" y="6172200"/>
            <a:chExt cx="914400" cy="228600"/>
          </a:xfrm>
        </p:grpSpPr>
        <p:sp>
          <p:nvSpPr>
            <p:cNvPr id="101395" name="Line 42"/>
            <p:cNvSpPr>
              <a:spLocks noChangeShapeType="1"/>
            </p:cNvSpPr>
            <p:nvPr/>
          </p:nvSpPr>
          <p:spPr bwMode="auto">
            <a:xfrm>
              <a:off x="2212975" y="6172200"/>
              <a:ext cx="6858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396" name="Line 44"/>
            <p:cNvSpPr>
              <a:spLocks noChangeShapeType="1"/>
            </p:cNvSpPr>
            <p:nvPr/>
          </p:nvSpPr>
          <p:spPr bwMode="auto">
            <a:xfrm>
              <a:off x="1984375" y="6400800"/>
              <a:ext cx="9144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397" name="Line 45"/>
            <p:cNvSpPr>
              <a:spLocks noChangeShapeType="1"/>
            </p:cNvSpPr>
            <p:nvPr/>
          </p:nvSpPr>
          <p:spPr bwMode="auto">
            <a:xfrm>
              <a:off x="2898775" y="6172200"/>
              <a:ext cx="0" cy="2286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63495" name="Picture 47" descr="vertebra_lateral_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1905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48" descr="vertebra_superi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74925"/>
            <a:ext cx="14478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Text Box 49"/>
          <p:cNvSpPr txBox="1">
            <a:spLocks noChangeArrowheads="1"/>
          </p:cNvSpPr>
          <p:nvPr/>
        </p:nvSpPr>
        <p:spPr bwMode="auto">
          <a:xfrm>
            <a:off x="6934200" y="51054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0">
                <a:solidFill>
                  <a:srgbClr val="00B050"/>
                </a:solidFill>
              </a:rPr>
              <a:t>Lumbar vertebra, lateral view</a:t>
            </a:r>
          </a:p>
        </p:txBody>
      </p:sp>
      <p:sp>
        <p:nvSpPr>
          <p:cNvPr id="63498" name="Text Box 50"/>
          <p:cNvSpPr txBox="1">
            <a:spLocks noChangeArrowheads="1"/>
          </p:cNvSpPr>
          <p:nvPr/>
        </p:nvSpPr>
        <p:spPr bwMode="auto">
          <a:xfrm>
            <a:off x="6400800" y="2073275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0">
                <a:solidFill>
                  <a:srgbClr val="00B050"/>
                </a:solidFill>
              </a:rPr>
              <a:t>Lumbar vertebra, superior view</a:t>
            </a:r>
          </a:p>
        </p:txBody>
      </p:sp>
    </p:spTree>
    <p:extLst>
      <p:ext uri="{BB962C8B-B14F-4D97-AF65-F5344CB8AC3E}">
        <p14:creationId xmlns:p14="http://schemas.microsoft.com/office/powerpoint/2010/main" val="30931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63500" grpId="0"/>
      <p:bldP spid="63501" grpId="0"/>
      <p:bldP spid="63509" grpId="0"/>
      <p:bldP spid="63510" grpId="0"/>
      <p:bldP spid="63511" grpId="0"/>
      <p:bldP spid="63497" grpId="0"/>
      <p:bldP spid="634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560A0DC4-09A2-46E4-8A9C-DD7DE1CCB627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 smtClean="0"/>
          </a:p>
        </p:txBody>
      </p:sp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7829" y="24583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Vertebral Column</a:t>
            </a:r>
          </a:p>
        </p:txBody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396093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 smtClean="0">
                <a:cs typeface="Times New Roman" pitchFamily="18" charset="0"/>
              </a:rPr>
              <a:t>Vertebrae are arranged in a cylindrical column interspersed with </a:t>
            </a:r>
            <a:r>
              <a:rPr lang="en-GB" altLang="en-US" sz="2800" dirty="0" err="1" smtClean="0">
                <a:cs typeface="Times New Roman" pitchFamily="18" charset="0"/>
              </a:rPr>
              <a:t>fibrocartilaginous</a:t>
            </a:r>
            <a:r>
              <a:rPr lang="en-GB" altLang="en-US" sz="2800" dirty="0" smtClean="0">
                <a:cs typeface="Times New Roman" pitchFamily="18" charset="0"/>
              </a:rPr>
              <a:t> (intervertebral) discs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 smtClean="0">
                <a:cs typeface="Times New Roman" pitchFamily="18" charset="0"/>
              </a:rPr>
              <a:t>Function: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altLang="en-US" sz="2400" dirty="0" smtClean="0">
                <a:cs typeface="Times New Roman" pitchFamily="18" charset="0"/>
              </a:rPr>
              <a:t>Provides strong and flexible support for the body and the ability to keep the body erect.  </a:t>
            </a:r>
            <a:r>
              <a:rPr lang="en-GB" altLang="en-US" sz="2400" b="1" dirty="0" smtClean="0">
                <a:cs typeface="Times New Roman" pitchFamily="18" charset="0"/>
              </a:rPr>
              <a:t>Support the head.</a:t>
            </a:r>
            <a:endParaRPr lang="en-US" altLang="en-US" sz="2400" b="1" dirty="0" smtClean="0"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altLang="en-US" sz="2400" dirty="0" smtClean="0">
                <a:cs typeface="Times New Roman" pitchFamily="18" charset="0"/>
              </a:rPr>
              <a:t>The point of </a:t>
            </a:r>
            <a:r>
              <a:rPr lang="en-GB" altLang="en-US" sz="2400" b="1" dirty="0" smtClean="0">
                <a:cs typeface="Times New Roman" pitchFamily="18" charset="0"/>
              </a:rPr>
              <a:t>attachment for ribs and muscles </a:t>
            </a:r>
            <a:r>
              <a:rPr lang="en-GB" altLang="en-US" sz="2400" dirty="0" smtClean="0">
                <a:cs typeface="Times New Roman" pitchFamily="18" charset="0"/>
              </a:rPr>
              <a:t>of the back</a:t>
            </a:r>
            <a:endParaRPr lang="en-US" altLang="en-US" sz="2400" dirty="0" smtClean="0"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altLang="en-US" sz="2400" b="1" dirty="0" smtClean="0">
                <a:cs typeface="Times New Roman" pitchFamily="18" charset="0"/>
              </a:rPr>
              <a:t>Protects the spinal </a:t>
            </a:r>
            <a:r>
              <a:rPr lang="en-GB" altLang="en-US" sz="2400" dirty="0" smtClean="0">
                <a:cs typeface="Times New Roman" pitchFamily="18" charset="0"/>
              </a:rPr>
              <a:t>cord and nerves</a:t>
            </a:r>
            <a:endParaRPr lang="en-US" altLang="en-US" sz="2400" dirty="0" smtClean="0"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altLang="en-US" sz="2400" b="1" dirty="0" smtClean="0">
                <a:cs typeface="Times New Roman" pitchFamily="18" charset="0"/>
              </a:rPr>
              <a:t>Absorbs shock </a:t>
            </a:r>
            <a:r>
              <a:rPr lang="en-GB" altLang="en-US" sz="2400" dirty="0" smtClean="0">
                <a:cs typeface="Times New Roman" pitchFamily="18" charset="0"/>
              </a:rPr>
              <a:t>through the intervertebral discs without causing damage to other vertebrae </a:t>
            </a:r>
            <a:endParaRPr lang="en-US" altLang="en-US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utoUpdateAnimBg="0"/>
      <p:bldP spid="124931" grpId="0" build="p" bldLvl="3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 of the Spine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60286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441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33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Lordosis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2"/>
          <a:stretch/>
        </p:blipFill>
        <p:spPr bwMode="auto">
          <a:xfrm>
            <a:off x="3611419" y="1608380"/>
            <a:ext cx="224458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11419" y="281895"/>
            <a:ext cx="2133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Kyphosis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29400" y="281895"/>
            <a:ext cx="2133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Scoliosis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cdn.stronglifts.com/wp-content/uploads/lordosis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" t="2789" r="527" b="-654"/>
          <a:stretch/>
        </p:blipFill>
        <p:spPr bwMode="auto">
          <a:xfrm>
            <a:off x="79829" y="2174648"/>
            <a:ext cx="3505200" cy="254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9"/>
          <a:stretch/>
        </p:blipFill>
        <p:spPr bwMode="auto">
          <a:xfrm>
            <a:off x="6190674" y="1905000"/>
            <a:ext cx="2572326" cy="325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5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Musculoskeletal system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Skeletal system:</a:t>
            </a:r>
          </a:p>
          <a:p>
            <a:r>
              <a:rPr lang="en-US" dirty="0" smtClean="0"/>
              <a:t>Bones</a:t>
            </a:r>
          </a:p>
          <a:p>
            <a:r>
              <a:rPr lang="en-US" dirty="0" smtClean="0"/>
              <a:t>Joints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Muscular system</a:t>
            </a:r>
          </a:p>
          <a:p>
            <a:r>
              <a:rPr lang="en-US" dirty="0" smtClean="0"/>
              <a:t>Muscles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00B0F0"/>
                </a:solidFill>
              </a:rPr>
              <a:t>Muscles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cross </a:t>
            </a:r>
            <a:r>
              <a:rPr lang="en-US" i="1" dirty="0" smtClean="0">
                <a:solidFill>
                  <a:srgbClr val="00B0F0"/>
                </a:solidFill>
              </a:rPr>
              <a:t>joints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and pull on </a:t>
            </a:r>
            <a:r>
              <a:rPr lang="en-US" i="1" dirty="0" smtClean="0">
                <a:solidFill>
                  <a:srgbClr val="00B0F0"/>
                </a:solidFill>
              </a:rPr>
              <a:t>bones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causing movement of </a:t>
            </a:r>
            <a:r>
              <a:rPr lang="en-US" i="1" dirty="0" smtClean="0">
                <a:solidFill>
                  <a:srgbClr val="00B0F0"/>
                </a:solidFill>
              </a:rPr>
              <a:t>joints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 understand how bones and muscles are involved in sporting actions we need to know the </a:t>
            </a:r>
            <a:r>
              <a:rPr lang="en-US" b="1" dirty="0" smtClean="0">
                <a:solidFill>
                  <a:srgbClr val="FF0000"/>
                </a:solidFill>
              </a:rPr>
              <a:t>location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structure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specific muscles and bones and the way they work together.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25995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2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B1FB4C7A-16E5-452C-B5B0-DDE27BDC4083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Skull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cs typeface="Times New Roman" panose="02020603050405020304" pitchFamily="18" charset="0"/>
              </a:rPr>
              <a:t>Divided into two parts: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lvl="1" eaLnBrk="1" hangingPunct="1">
              <a:buFontTx/>
              <a:buNone/>
            </a:pPr>
            <a:endParaRPr lang="en-GB" altLang="en-US" smtClean="0">
              <a:cs typeface="Times New Roman" panose="02020603050405020304" pitchFamily="18" charset="0"/>
            </a:endParaRPr>
          </a:p>
          <a:p>
            <a:pPr lvl="1" eaLnBrk="1" hangingPunct="1">
              <a:buFontTx/>
              <a:buNone/>
            </a:pPr>
            <a:r>
              <a:rPr lang="en-GB" altLang="en-US" smtClean="0">
                <a:cs typeface="Times New Roman" panose="02020603050405020304" pitchFamily="18" charset="0"/>
              </a:rPr>
              <a:t>a) Cranium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lvl="2" eaLnBrk="1" hangingPunct="1">
              <a:buFontTx/>
              <a:buNone/>
            </a:pPr>
            <a:endParaRPr lang="en-US" altLang="en-US" sz="2800" smtClean="0">
              <a:cs typeface="Times New Roman" panose="02020603050405020304" pitchFamily="18" charset="0"/>
            </a:endParaRPr>
          </a:p>
          <a:p>
            <a:pPr lvl="1" eaLnBrk="1" hangingPunct="1">
              <a:buFontTx/>
              <a:buNone/>
            </a:pPr>
            <a:r>
              <a:rPr lang="en-GB" altLang="en-US" smtClean="0">
                <a:cs typeface="Times New Roman" panose="02020603050405020304" pitchFamily="18" charset="0"/>
              </a:rPr>
              <a:t>b) Face </a:t>
            </a:r>
            <a:endParaRPr lang="en-US" altLang="en-US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bldLvl="3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F2AF0D82-5C72-4B78-9488-6AE497464B91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 smtClean="0"/>
          </a:p>
        </p:txBody>
      </p:sp>
      <p:pic>
        <p:nvPicPr>
          <p:cNvPr id="19474" name="Picture 18" descr="skull_a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81263"/>
            <a:ext cx="21336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9" descr="skull_late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24138"/>
            <a:ext cx="266382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a) Cranium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2895600" y="2514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 flipV="1">
            <a:off x="5105400" y="2514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810000" y="2233613"/>
            <a:ext cx="138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0"/>
              <a:t>Frontal Bone</a:t>
            </a: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6934200" y="2362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7543800" y="40386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6629400" y="39624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477000" y="2057400"/>
            <a:ext cx="142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0"/>
              <a:t>Parietal Bone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858000" y="4876800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0"/>
              <a:t>Temporal Bone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7429500" y="4281488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0"/>
              <a:t>Occipital Bone</a:t>
            </a:r>
          </a:p>
        </p:txBody>
      </p:sp>
    </p:spTree>
    <p:extLst>
      <p:ext uri="{BB962C8B-B14F-4D97-AF65-F5344CB8AC3E}">
        <p14:creationId xmlns:p14="http://schemas.microsoft.com/office/powerpoint/2010/main" val="28157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7" grpId="0" autoUpdateAnimBg="0"/>
      <p:bldP spid="19471" grpId="0" autoUpdateAnimBg="0"/>
      <p:bldP spid="19472" grpId="0" autoUpdateAnimBg="0"/>
      <p:bldP spid="1947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E9958901-3A01-448F-99A4-C9CDC472B70C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 smtClean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Cranium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5410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cs typeface="Times New Roman" panose="02020603050405020304" pitchFamily="18" charset="0"/>
              </a:rPr>
              <a:t>May be fractured in blows to the skull (e.g., being checked and hitting the skull on the ice in hockey)</a:t>
            </a:r>
            <a:endParaRPr lang="en-US" altLang="en-US" sz="280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80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cs typeface="Times New Roman" panose="02020603050405020304" pitchFamily="18" charset="0"/>
              </a:rPr>
              <a:t>Temporal bone:</a:t>
            </a:r>
            <a:endParaRPr lang="en-US" altLang="en-US" sz="280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>
                <a:cs typeface="Times New Roman" panose="02020603050405020304" pitchFamily="18" charset="0"/>
              </a:rPr>
              <a:t>Most fragile of the cranium bones </a:t>
            </a:r>
            <a:endParaRPr lang="en-US" altLang="en-US" sz="240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>
                <a:cs typeface="Times New Roman" panose="02020603050405020304" pitchFamily="18" charset="0"/>
              </a:rPr>
              <a:t>Overlies one of the major blood vessels </a:t>
            </a:r>
            <a:endParaRPr lang="en-US" altLang="en-US" sz="240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>
                <a:cs typeface="Times New Roman" panose="02020603050405020304" pitchFamily="18" charset="0"/>
              </a:rPr>
              <a:t>If fractured and displaced internally = medical emergency (picture)</a:t>
            </a:r>
            <a:endParaRPr lang="en-US" altLang="en-US" sz="2400" smtClean="0">
              <a:cs typeface="Times New Roman" panose="02020603050405020304" pitchFamily="18" charset="0"/>
            </a:endParaRPr>
          </a:p>
        </p:txBody>
      </p:sp>
      <p:pic>
        <p:nvPicPr>
          <p:cNvPr id="60423" name="Picture 5" descr="hemo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3843338"/>
            <a:ext cx="246697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4" descr="skull_late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347913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Oval 6"/>
          <p:cNvSpPr>
            <a:spLocks noChangeArrowheads="1"/>
          </p:cNvSpPr>
          <p:nvPr/>
        </p:nvSpPr>
        <p:spPr bwMode="auto">
          <a:xfrm>
            <a:off x="7086600" y="2057400"/>
            <a:ext cx="990600" cy="838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>
              <a:solidFill>
                <a:schemeClr val="accent2"/>
              </a:solidFill>
            </a:endParaRPr>
          </a:p>
        </p:txBody>
      </p:sp>
      <p:sp>
        <p:nvSpPr>
          <p:cNvPr id="60426" name="Line 7"/>
          <p:cNvSpPr>
            <a:spLocks noChangeShapeType="1"/>
          </p:cNvSpPr>
          <p:nvPr/>
        </p:nvSpPr>
        <p:spPr bwMode="auto">
          <a:xfrm flipH="1">
            <a:off x="6400800" y="2895600"/>
            <a:ext cx="1066800" cy="2057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7" name="Line 8"/>
          <p:cNvSpPr>
            <a:spLocks noChangeShapeType="1"/>
          </p:cNvSpPr>
          <p:nvPr/>
        </p:nvSpPr>
        <p:spPr bwMode="auto">
          <a:xfrm>
            <a:off x="6400800" y="4953000"/>
            <a:ext cx="68580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5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utoUpdateAnimBg="0"/>
      <p:bldP spid="122883" grpId="0" build="p" bldLvl="3" autoUpdateAnimBg="0"/>
      <p:bldP spid="604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D67D983-7B58-401D-A025-200C73D2627F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b) Facial Bones</a:t>
            </a:r>
          </a:p>
        </p:txBody>
      </p:sp>
      <p:pic>
        <p:nvPicPr>
          <p:cNvPr id="61445" name="Picture 16" descr="skull_a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47863"/>
            <a:ext cx="255428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8" descr="skull_late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1981200"/>
            <a:ext cx="3354387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124200" y="3429000"/>
            <a:ext cx="3048000" cy="304800"/>
            <a:chOff x="3124200" y="3429000"/>
            <a:chExt cx="3048000" cy="304800"/>
          </a:xfrm>
        </p:grpSpPr>
        <p:sp>
          <p:nvSpPr>
            <p:cNvPr id="97301" name="Line 21"/>
            <p:cNvSpPr>
              <a:spLocks noChangeShapeType="1"/>
            </p:cNvSpPr>
            <p:nvPr/>
          </p:nvSpPr>
          <p:spPr bwMode="auto">
            <a:xfrm>
              <a:off x="3124200" y="35814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02" name="Text Box 26"/>
            <p:cNvSpPr txBox="1">
              <a:spLocks noChangeArrowheads="1"/>
            </p:cNvSpPr>
            <p:nvPr/>
          </p:nvSpPr>
          <p:spPr bwMode="auto">
            <a:xfrm>
              <a:off x="4114800" y="3429000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0" i="0"/>
                <a:t>Lacrimal Bone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667000" y="3657600"/>
            <a:ext cx="3200400" cy="381000"/>
            <a:chOff x="2667000" y="3657600"/>
            <a:chExt cx="3200400" cy="381000"/>
          </a:xfrm>
        </p:grpSpPr>
        <p:sp>
          <p:nvSpPr>
            <p:cNvPr id="97297" name="Line 25"/>
            <p:cNvSpPr>
              <a:spLocks noChangeShapeType="1"/>
            </p:cNvSpPr>
            <p:nvPr/>
          </p:nvSpPr>
          <p:spPr bwMode="auto">
            <a:xfrm flipH="1" flipV="1">
              <a:off x="2667000" y="3657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98" name="Line 19"/>
            <p:cNvSpPr>
              <a:spLocks noChangeShapeType="1"/>
            </p:cNvSpPr>
            <p:nvPr/>
          </p:nvSpPr>
          <p:spPr bwMode="auto">
            <a:xfrm>
              <a:off x="2895600" y="38862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99" name="Line 20"/>
            <p:cNvSpPr>
              <a:spLocks noChangeShapeType="1"/>
            </p:cNvSpPr>
            <p:nvPr/>
          </p:nvSpPr>
          <p:spPr bwMode="auto">
            <a:xfrm>
              <a:off x="4419600" y="38862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00" name="Text Box 27"/>
            <p:cNvSpPr txBox="1">
              <a:spLocks noChangeArrowheads="1"/>
            </p:cNvSpPr>
            <p:nvPr/>
          </p:nvSpPr>
          <p:spPr bwMode="auto">
            <a:xfrm>
              <a:off x="4114800" y="3733800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0" i="0"/>
                <a:t>Nasal Bone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743200" y="4419600"/>
            <a:ext cx="3276600" cy="304800"/>
            <a:chOff x="2743200" y="4419600"/>
            <a:chExt cx="3276600" cy="304800"/>
          </a:xfrm>
        </p:grpSpPr>
        <p:sp>
          <p:nvSpPr>
            <p:cNvPr id="97295" name="Line 23"/>
            <p:cNvSpPr>
              <a:spLocks noChangeShapeType="1"/>
            </p:cNvSpPr>
            <p:nvPr/>
          </p:nvSpPr>
          <p:spPr bwMode="auto">
            <a:xfrm>
              <a:off x="2743200" y="4572000"/>
              <a:ext cx="327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96" name="Text Box 28"/>
            <p:cNvSpPr txBox="1">
              <a:spLocks noChangeArrowheads="1"/>
            </p:cNvSpPr>
            <p:nvPr/>
          </p:nvSpPr>
          <p:spPr bwMode="auto">
            <a:xfrm>
              <a:off x="4114800" y="4419600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0" i="0"/>
                <a:t>Maxilla Bone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667000" y="5181600"/>
            <a:ext cx="3505200" cy="304800"/>
            <a:chOff x="2667000" y="5181600"/>
            <a:chExt cx="3505200" cy="304800"/>
          </a:xfrm>
        </p:grpSpPr>
        <p:sp>
          <p:nvSpPr>
            <p:cNvPr id="97293" name="Line 24"/>
            <p:cNvSpPr>
              <a:spLocks noChangeShapeType="1"/>
            </p:cNvSpPr>
            <p:nvPr/>
          </p:nvSpPr>
          <p:spPr bwMode="auto">
            <a:xfrm>
              <a:off x="2667000" y="5334000"/>
              <a:ext cx="3505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94" name="Text Box 29"/>
            <p:cNvSpPr txBox="1">
              <a:spLocks noChangeArrowheads="1"/>
            </p:cNvSpPr>
            <p:nvPr/>
          </p:nvSpPr>
          <p:spPr bwMode="auto">
            <a:xfrm>
              <a:off x="4038600" y="5181600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0" i="0"/>
                <a:t>Mandible Bone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657600" y="3962400"/>
            <a:ext cx="2895600" cy="304800"/>
            <a:chOff x="3657600" y="3962400"/>
            <a:chExt cx="2895600" cy="304800"/>
          </a:xfrm>
        </p:grpSpPr>
        <p:sp>
          <p:nvSpPr>
            <p:cNvPr id="97291" name="Line 22"/>
            <p:cNvSpPr>
              <a:spLocks noChangeShapeType="1"/>
            </p:cNvSpPr>
            <p:nvPr/>
          </p:nvSpPr>
          <p:spPr bwMode="auto">
            <a:xfrm>
              <a:off x="3657600" y="41148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92" name="Text Box 30"/>
            <p:cNvSpPr txBox="1">
              <a:spLocks noChangeArrowheads="1"/>
            </p:cNvSpPr>
            <p:nvPr/>
          </p:nvSpPr>
          <p:spPr bwMode="auto">
            <a:xfrm>
              <a:off x="4114800" y="3962400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0" i="0"/>
                <a:t>Zygomatic Bone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8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AF9F36B2-6A44-450C-B283-C03177DB7B06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 smtClean="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Facial Bones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081" y="2078151"/>
            <a:ext cx="7589837" cy="35814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cs typeface="Times New Roman" panose="02020603050405020304" pitchFamily="18" charset="0"/>
              </a:rPr>
              <a:t>Often broken in contact sports due to rough impact</a:t>
            </a:r>
          </a:p>
          <a:p>
            <a:pPr eaLnBrk="1" hangingPunct="1"/>
            <a:endParaRPr lang="en-US" altLang="en-US" dirty="0" smtClean="0">
              <a:latin typeface="Courier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dirty="0" smtClean="0">
                <a:cs typeface="Times New Roman" panose="02020603050405020304" pitchFamily="18" charset="0"/>
              </a:rPr>
              <a:t>Some fractures of the maxilla (upper jaw) can leave the lower face separated from the upper face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963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  <p:bldP spid="12390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4C15590-99D4-4995-9B6D-27936EEEDB1D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Ribs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075" y="1641929"/>
            <a:ext cx="7772400" cy="450804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cs typeface="Times New Roman" panose="02020603050405020304" pitchFamily="18" charset="0"/>
              </a:rPr>
              <a:t>Twelve pairs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cs typeface="Times New Roman" panose="02020603050405020304" pitchFamily="18" charset="0"/>
              </a:rPr>
              <a:t>Made up of :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cs typeface="Times New Roman" panose="02020603050405020304" pitchFamily="18" charset="0"/>
              </a:rPr>
              <a:t>Bone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cs typeface="Times New Roman" panose="02020603050405020304" pitchFamily="18" charset="0"/>
              </a:rPr>
              <a:t>Cartilage, which strengthens the chest cage and permits expansion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dirty="0">
                <a:cs typeface="Times New Roman" panose="02020603050405020304" pitchFamily="18" charset="0"/>
              </a:rPr>
              <a:t>Curved and slightly twisted, making them ideal for protecting the chest area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13275" y="457200"/>
            <a:ext cx="4149725" cy="2894013"/>
            <a:chOff x="2784" y="336"/>
            <a:chExt cx="2614" cy="1823"/>
          </a:xfrm>
        </p:grpSpPr>
        <p:pic>
          <p:nvPicPr>
            <p:cNvPr id="105479" name="Picture 6" descr="rib_cage_anteri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84"/>
              <a:ext cx="1263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80" name="Picture 7" descr="ribcage_later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36"/>
              <a:ext cx="1078" cy="1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81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51911B2B-0537-4205-9844-E667D0139B0E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 smtClean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80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Ribs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89289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cs typeface="Times New Roman" panose="02020603050405020304" pitchFamily="18" charset="0"/>
              </a:rPr>
              <a:t>All 12 pairs of ribs articulate with the thoracic vertebrae posteriorly and sternum anteriorly.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cs typeface="Times New Roman" panose="02020603050405020304" pitchFamily="18" charset="0"/>
              </a:rPr>
              <a:t>Classified into three groups based on anterior attachment: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smtClean="0">
                <a:cs typeface="Times New Roman" panose="02020603050405020304" pitchFamily="18" charset="0"/>
              </a:rPr>
              <a:t>True ribs 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1-7</a:t>
            </a: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attach to both the vertebrae and the sternum</a:t>
            </a: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smtClean="0">
                <a:cs typeface="Times New Roman" panose="02020603050405020304" pitchFamily="18" charset="0"/>
              </a:rPr>
              <a:t>False ribs 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8-10 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attach only to the sternum indirectly, through 7</a:t>
            </a:r>
            <a:r>
              <a:rPr lang="en-GB" altLang="en-US" sz="2000" baseline="30000" dirty="0" smtClean="0">
                <a:cs typeface="Times New Roman" panose="02020603050405020304" pitchFamily="18" charset="0"/>
              </a:rPr>
              <a:t>th</a:t>
            </a:r>
            <a:r>
              <a:rPr lang="en-GB" altLang="en-US" sz="2000" dirty="0" smtClean="0">
                <a:cs typeface="Times New Roman" panose="02020603050405020304" pitchFamily="18" charset="0"/>
              </a:rPr>
              <a:t> rib</a:t>
            </a: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smtClean="0">
                <a:cs typeface="Times New Roman" panose="02020603050405020304" pitchFamily="18" charset="0"/>
              </a:rPr>
              <a:t>Floating ribs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11 and 12 </a:t>
            </a: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attach only to the vertebral column</a:t>
            </a:r>
            <a:endParaRPr lang="en-US" altLang="en-US" sz="20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0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  <p:bldP spid="128003" grpId="0" build="p" bldLvl="3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37DE3F04-0192-4336-9207-993DDAE944D4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 smtClean="0"/>
          </a:p>
        </p:txBody>
      </p:sp>
      <p:sp>
        <p:nvSpPr>
          <p:cNvPr id="229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3888" y="25796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Ribs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73150" y="1716484"/>
            <a:ext cx="5959475" cy="3810000"/>
            <a:chOff x="1295400" y="1489075"/>
            <a:chExt cx="5959475" cy="3810000"/>
          </a:xfrm>
        </p:grpSpPr>
        <p:pic>
          <p:nvPicPr>
            <p:cNvPr id="109570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875" y="1489075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385" name="Line 1033"/>
            <p:cNvSpPr>
              <a:spLocks noChangeShapeType="1"/>
            </p:cNvSpPr>
            <p:nvPr/>
          </p:nvSpPr>
          <p:spPr bwMode="auto">
            <a:xfrm flipH="1">
              <a:off x="2509838" y="2305050"/>
              <a:ext cx="2171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9388" name="Line 1036"/>
            <p:cNvSpPr>
              <a:spLocks noChangeShapeType="1"/>
            </p:cNvSpPr>
            <p:nvPr/>
          </p:nvSpPr>
          <p:spPr bwMode="auto">
            <a:xfrm flipH="1">
              <a:off x="2833688" y="4267200"/>
              <a:ext cx="1890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9399" name="Text Box 1047"/>
            <p:cNvSpPr txBox="1">
              <a:spLocks noChangeArrowheads="1"/>
            </p:cNvSpPr>
            <p:nvPr/>
          </p:nvSpPr>
          <p:spPr bwMode="auto">
            <a:xfrm>
              <a:off x="1766888" y="2133600"/>
              <a:ext cx="7921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0" i="0"/>
                <a:t>Sternum</a:t>
              </a:r>
            </a:p>
          </p:txBody>
        </p:sp>
        <p:sp>
          <p:nvSpPr>
            <p:cNvPr id="229400" name="Text Box 1048"/>
            <p:cNvSpPr txBox="1">
              <a:spLocks noChangeArrowheads="1"/>
            </p:cNvSpPr>
            <p:nvPr/>
          </p:nvSpPr>
          <p:spPr bwMode="auto">
            <a:xfrm>
              <a:off x="1295400" y="4113213"/>
              <a:ext cx="16144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0" i="0"/>
                <a:t>Xiphoid Process</a:t>
              </a:r>
            </a:p>
          </p:txBody>
        </p:sp>
      </p:grpSp>
      <p:sp>
        <p:nvSpPr>
          <p:cNvPr id="109577" name="Line 1054"/>
          <p:cNvSpPr>
            <a:spLocks noChangeShapeType="1"/>
          </p:cNvSpPr>
          <p:nvPr/>
        </p:nvSpPr>
        <p:spPr bwMode="auto">
          <a:xfrm flipV="1">
            <a:off x="3595688" y="4648200"/>
            <a:ext cx="914400" cy="685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8" name="Line 1055"/>
          <p:cNvSpPr>
            <a:spLocks noChangeShapeType="1"/>
          </p:cNvSpPr>
          <p:nvPr/>
        </p:nvSpPr>
        <p:spPr bwMode="auto">
          <a:xfrm flipV="1">
            <a:off x="3595688" y="4724400"/>
            <a:ext cx="838200" cy="609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9" name="Line 1056"/>
          <p:cNvSpPr>
            <a:spLocks noChangeShapeType="1"/>
          </p:cNvSpPr>
          <p:nvPr/>
        </p:nvSpPr>
        <p:spPr bwMode="auto">
          <a:xfrm flipV="1">
            <a:off x="3443288" y="4724400"/>
            <a:ext cx="990600" cy="609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0" name="Line 1057"/>
          <p:cNvSpPr>
            <a:spLocks noChangeShapeType="1"/>
          </p:cNvSpPr>
          <p:nvPr/>
        </p:nvSpPr>
        <p:spPr bwMode="auto">
          <a:xfrm flipV="1">
            <a:off x="3595688" y="4724400"/>
            <a:ext cx="838200" cy="609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1" name="Line 1058"/>
          <p:cNvSpPr>
            <a:spLocks noChangeShapeType="1"/>
          </p:cNvSpPr>
          <p:nvPr/>
        </p:nvSpPr>
        <p:spPr bwMode="auto">
          <a:xfrm>
            <a:off x="3443288" y="5791200"/>
            <a:ext cx="16764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CC1A346A-D56D-488E-8E90-42B767F82DA7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 smtClean="0"/>
          </a:p>
        </p:txBody>
      </p:sp>
      <p:pic>
        <p:nvPicPr>
          <p:cNvPr id="129033" name="Picture 1033" descr="rib_cage_a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2" y="3143249"/>
            <a:ext cx="2606675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0442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Sternum</a:t>
            </a:r>
          </a:p>
        </p:txBody>
      </p:sp>
      <p:sp>
        <p:nvSpPr>
          <p:cNvPr id="1290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cs typeface="Times New Roman" panose="02020603050405020304" pitchFamily="18" charset="0"/>
              </a:rPr>
              <a:t>Mid-line breast bone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dirty="0" smtClean="0">
                <a:cs typeface="Times New Roman" panose="02020603050405020304" pitchFamily="18" charset="0"/>
              </a:rPr>
              <a:t>The clavicles and ribs one to seven articulate with the sternum</a:t>
            </a:r>
            <a:r>
              <a:rPr lang="en-US" altLang="en-US" dirty="0" smtClean="0"/>
              <a:t> </a:t>
            </a:r>
          </a:p>
        </p:txBody>
      </p:sp>
      <p:sp>
        <p:nvSpPr>
          <p:cNvPr id="129030" name="Freeform 1030"/>
          <p:cNvSpPr>
            <a:spLocks/>
          </p:cNvSpPr>
          <p:nvPr/>
        </p:nvSpPr>
        <p:spPr bwMode="auto">
          <a:xfrm>
            <a:off x="5334000" y="3471863"/>
            <a:ext cx="533400" cy="1709737"/>
          </a:xfrm>
          <a:custGeom>
            <a:avLst/>
            <a:gdLst>
              <a:gd name="T0" fmla="*/ 2147483646 w 345"/>
              <a:gd name="T1" fmla="*/ 2147483646 h 1086"/>
              <a:gd name="T2" fmla="*/ 2147483646 w 345"/>
              <a:gd name="T3" fmla="*/ 2147483646 h 1086"/>
              <a:gd name="T4" fmla="*/ 2147483646 w 345"/>
              <a:gd name="T5" fmla="*/ 2147483646 h 1086"/>
              <a:gd name="T6" fmla="*/ 2147483646 w 345"/>
              <a:gd name="T7" fmla="*/ 2147483646 h 1086"/>
              <a:gd name="T8" fmla="*/ 2147483646 w 345"/>
              <a:gd name="T9" fmla="*/ 2147483646 h 1086"/>
              <a:gd name="T10" fmla="*/ 2147483646 w 345"/>
              <a:gd name="T11" fmla="*/ 2147483646 h 1086"/>
              <a:gd name="T12" fmla="*/ 2147483646 w 345"/>
              <a:gd name="T13" fmla="*/ 2147483646 h 1086"/>
              <a:gd name="T14" fmla="*/ 2147483646 w 345"/>
              <a:gd name="T15" fmla="*/ 2147483646 h 1086"/>
              <a:gd name="T16" fmla="*/ 2147483646 w 345"/>
              <a:gd name="T17" fmla="*/ 2147483646 h 1086"/>
              <a:gd name="T18" fmla="*/ 2147483646 w 345"/>
              <a:gd name="T19" fmla="*/ 2147483646 h 1086"/>
              <a:gd name="T20" fmla="*/ 2147483646 w 345"/>
              <a:gd name="T21" fmla="*/ 2147483646 h 1086"/>
              <a:gd name="T22" fmla="*/ 2147483646 w 345"/>
              <a:gd name="T23" fmla="*/ 2147483646 h 1086"/>
              <a:gd name="T24" fmla="*/ 2147483646 w 345"/>
              <a:gd name="T25" fmla="*/ 2147483646 h 1086"/>
              <a:gd name="T26" fmla="*/ 2147483646 w 345"/>
              <a:gd name="T27" fmla="*/ 2147483646 h 1086"/>
              <a:gd name="T28" fmla="*/ 2147483646 w 345"/>
              <a:gd name="T29" fmla="*/ 2147483646 h 1086"/>
              <a:gd name="T30" fmla="*/ 2147483646 w 345"/>
              <a:gd name="T31" fmla="*/ 2147483646 h 1086"/>
              <a:gd name="T32" fmla="*/ 2147483646 w 345"/>
              <a:gd name="T33" fmla="*/ 2147483646 h 1086"/>
              <a:gd name="T34" fmla="*/ 2147483646 w 345"/>
              <a:gd name="T35" fmla="*/ 0 h 1086"/>
              <a:gd name="T36" fmla="*/ 2147483646 w 345"/>
              <a:gd name="T37" fmla="*/ 2147483646 h 1086"/>
              <a:gd name="T38" fmla="*/ 2147483646 w 345"/>
              <a:gd name="T39" fmla="*/ 2147483646 h 108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45"/>
              <a:gd name="T61" fmla="*/ 0 h 1086"/>
              <a:gd name="T62" fmla="*/ 345 w 345"/>
              <a:gd name="T63" fmla="*/ 1086 h 108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45" h="1086">
                <a:moveTo>
                  <a:pt x="21" y="24"/>
                </a:moveTo>
                <a:cubicBezTo>
                  <a:pt x="15" y="28"/>
                  <a:pt x="5" y="29"/>
                  <a:pt x="3" y="36"/>
                </a:cubicBezTo>
                <a:cubicBezTo>
                  <a:pt x="0" y="51"/>
                  <a:pt x="20" y="119"/>
                  <a:pt x="33" y="132"/>
                </a:cubicBezTo>
                <a:cubicBezTo>
                  <a:pt x="43" y="142"/>
                  <a:pt x="69" y="156"/>
                  <a:pt x="69" y="156"/>
                </a:cubicBezTo>
                <a:cubicBezTo>
                  <a:pt x="78" y="184"/>
                  <a:pt x="88" y="197"/>
                  <a:pt x="93" y="228"/>
                </a:cubicBezTo>
                <a:cubicBezTo>
                  <a:pt x="102" y="434"/>
                  <a:pt x="86" y="640"/>
                  <a:pt x="105" y="846"/>
                </a:cubicBezTo>
                <a:cubicBezTo>
                  <a:pt x="112" y="927"/>
                  <a:pt x="112" y="1034"/>
                  <a:pt x="189" y="1086"/>
                </a:cubicBezTo>
                <a:cubicBezTo>
                  <a:pt x="234" y="1075"/>
                  <a:pt x="236" y="1046"/>
                  <a:pt x="249" y="1008"/>
                </a:cubicBezTo>
                <a:cubicBezTo>
                  <a:pt x="253" y="996"/>
                  <a:pt x="261" y="972"/>
                  <a:pt x="261" y="972"/>
                </a:cubicBezTo>
                <a:cubicBezTo>
                  <a:pt x="258" y="924"/>
                  <a:pt x="245" y="855"/>
                  <a:pt x="255" y="804"/>
                </a:cubicBezTo>
                <a:cubicBezTo>
                  <a:pt x="258" y="788"/>
                  <a:pt x="262" y="772"/>
                  <a:pt x="267" y="756"/>
                </a:cubicBezTo>
                <a:cubicBezTo>
                  <a:pt x="271" y="744"/>
                  <a:pt x="279" y="720"/>
                  <a:pt x="279" y="720"/>
                </a:cubicBezTo>
                <a:cubicBezTo>
                  <a:pt x="276" y="615"/>
                  <a:pt x="270" y="527"/>
                  <a:pt x="261" y="426"/>
                </a:cubicBezTo>
                <a:cubicBezTo>
                  <a:pt x="269" y="206"/>
                  <a:pt x="256" y="304"/>
                  <a:pt x="297" y="180"/>
                </a:cubicBezTo>
                <a:cubicBezTo>
                  <a:pt x="306" y="154"/>
                  <a:pt x="322" y="133"/>
                  <a:pt x="333" y="108"/>
                </a:cubicBezTo>
                <a:cubicBezTo>
                  <a:pt x="338" y="96"/>
                  <a:pt x="345" y="72"/>
                  <a:pt x="345" y="72"/>
                </a:cubicBezTo>
                <a:cubicBezTo>
                  <a:pt x="343" y="62"/>
                  <a:pt x="344" y="51"/>
                  <a:pt x="339" y="42"/>
                </a:cubicBezTo>
                <a:cubicBezTo>
                  <a:pt x="330" y="26"/>
                  <a:pt x="272" y="15"/>
                  <a:pt x="249" y="0"/>
                </a:cubicBezTo>
                <a:cubicBezTo>
                  <a:pt x="192" y="8"/>
                  <a:pt x="138" y="0"/>
                  <a:pt x="81" y="6"/>
                </a:cubicBezTo>
                <a:cubicBezTo>
                  <a:pt x="38" y="35"/>
                  <a:pt x="59" y="33"/>
                  <a:pt x="21" y="24"/>
                </a:cubicBez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utoUpdateAnimBg="0"/>
      <p:bldP spid="12902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Everyone should: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Identify </a:t>
            </a:r>
            <a:r>
              <a:rPr lang="en-US" dirty="0" smtClean="0"/>
              <a:t>the appendicular skeleton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State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/>
              <a:t>the four types of bone.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Most </a:t>
            </a:r>
          </a:p>
          <a:p>
            <a:r>
              <a:rPr lang="en-US" b="1" dirty="0">
                <a:solidFill>
                  <a:srgbClr val="00B0F0"/>
                </a:solidFill>
              </a:rPr>
              <a:t>Distinguish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anatomically </a:t>
            </a:r>
            <a:r>
              <a:rPr lang="en-US" dirty="0" smtClean="0"/>
              <a:t>between </a:t>
            </a:r>
            <a:r>
              <a:rPr lang="en-US" dirty="0"/>
              <a:t>the axial and </a:t>
            </a:r>
          </a:p>
          <a:p>
            <a:r>
              <a:rPr lang="en-US" dirty="0"/>
              <a:t>appendicular </a:t>
            </a:r>
            <a:r>
              <a:rPr lang="en-US" dirty="0" smtClean="0"/>
              <a:t>skeleton</a:t>
            </a:r>
          </a:p>
          <a:p>
            <a:r>
              <a:rPr lang="en-US" b="1" dirty="0">
                <a:solidFill>
                  <a:srgbClr val="00B0F0"/>
                </a:solidFill>
              </a:rPr>
              <a:t>Draw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and annotate the structure </a:t>
            </a:r>
            <a:r>
              <a:rPr lang="en-US" dirty="0" smtClean="0"/>
              <a:t>of </a:t>
            </a:r>
            <a:r>
              <a:rPr lang="en-US" dirty="0"/>
              <a:t>a long bone.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25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1"/>
          <a:stretch/>
        </p:blipFill>
        <p:spPr bwMode="auto">
          <a:xfrm>
            <a:off x="2819400" y="381000"/>
            <a:ext cx="3269437" cy="612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7164" y="587420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foot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8837" y="120753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neck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17752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trunk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204062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11037" y="288393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forearm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88837" y="344290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hand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85637" y="398312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thigh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86528" y="416778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leg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</a:t>
            </a:r>
            <a:endParaRPr lang="en-US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44437" y="870466"/>
            <a:ext cx="1946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23837" y="1981200"/>
            <a:ext cx="187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1403682"/>
            <a:ext cx="1364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53655" y="2242066"/>
            <a:ext cx="935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67000" y="3085055"/>
            <a:ext cx="9351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3657600"/>
            <a:ext cx="602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81382" y="4167787"/>
            <a:ext cx="187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00600" y="4352453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44437" y="6096000"/>
            <a:ext cx="187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86400" y="5715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Now copy this into your workbook!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75089" y="76200"/>
            <a:ext cx="291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 Anatomical starting position</a:t>
            </a:r>
          </a:p>
        </p:txBody>
      </p:sp>
    </p:spTree>
    <p:extLst>
      <p:ext uri="{BB962C8B-B14F-4D97-AF65-F5344CB8AC3E}">
        <p14:creationId xmlns:p14="http://schemas.microsoft.com/office/powerpoint/2010/main" val="32674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272"/>
            <a:ext cx="8229600" cy="1020762"/>
          </a:xfrm>
          <a:noFill/>
        </p:spPr>
        <p:txBody>
          <a:bodyPr/>
          <a:lstStyle/>
          <a:p>
            <a:pPr eaLnBrk="1" hangingPunct="1"/>
            <a:r>
              <a:rPr lang="en-GB" b="1" dirty="0" smtClean="0"/>
              <a:t>The Appendicular Skeleton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7" y="1905000"/>
            <a:ext cx="308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PAIRS ACTIVITY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Can you list all the bones in the appendicular skeleton?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16143"/>
            <a:ext cx="2667000" cy="492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6193411"/>
            <a:ext cx="587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Now color in the appendicular skeleton in your workbook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9084E9C4-FBE8-4192-B9AB-614BB6E8B033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200" smtClean="0"/>
          </a:p>
        </p:txBody>
      </p:sp>
      <p:sp>
        <p:nvSpPr>
          <p:cNvPr id="214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543800" cy="3657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None/>
            </a:pPr>
            <a:r>
              <a:rPr lang="en-GB" altLang="en-US" sz="4000" smtClean="0">
                <a:cs typeface="Times New Roman" panose="02020603050405020304" pitchFamily="18" charset="0"/>
              </a:rPr>
              <a:t>Consists of:</a:t>
            </a:r>
            <a:endParaRPr lang="en-GB" altLang="en-US" sz="4000" u="sng" smtClean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§"/>
            </a:pPr>
            <a:r>
              <a:rPr lang="en-GB" altLang="en-US" smtClean="0">
                <a:cs typeface="Times New Roman" panose="02020603050405020304" pitchFamily="18" charset="0"/>
              </a:rPr>
              <a:t>1. The pectoral girdle (chest)</a:t>
            </a: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§"/>
            </a:pPr>
            <a:r>
              <a:rPr lang="en-GB" altLang="en-US" smtClean="0">
                <a:cs typeface="Times New Roman" panose="02020603050405020304" pitchFamily="18" charset="0"/>
              </a:rPr>
              <a:t>2. The upper limb</a:t>
            </a: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§"/>
            </a:pPr>
            <a:r>
              <a:rPr lang="en-GB" altLang="en-US" smtClean="0">
                <a:cs typeface="Times New Roman" panose="02020603050405020304" pitchFamily="18" charset="0"/>
              </a:rPr>
              <a:t>3. Pelvic girdle (hip)  </a:t>
            </a: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§"/>
            </a:pPr>
            <a:r>
              <a:rPr lang="en-GB" altLang="en-US" smtClean="0">
                <a:cs typeface="Times New Roman" panose="02020603050405020304" pitchFamily="18" charset="0"/>
              </a:rPr>
              <a:t>4. The lower limb</a:t>
            </a:r>
            <a:endParaRPr lang="en-US" altLang="en-US" sz="2800" smtClean="0"/>
          </a:p>
        </p:txBody>
      </p:sp>
      <p:sp>
        <p:nvSpPr>
          <p:cNvPr id="214021" name="Text Box 1029"/>
          <p:cNvSpPr txBox="1">
            <a:spLocks noChangeArrowheads="1"/>
          </p:cNvSpPr>
          <p:nvPr/>
        </p:nvSpPr>
        <p:spPr bwMode="auto">
          <a:xfrm>
            <a:off x="1219200" y="457200"/>
            <a:ext cx="5648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400" i="0">
                <a:cs typeface="Times New Roman" panose="02020603050405020304" pitchFamily="18" charset="0"/>
              </a:rPr>
              <a:t>Appendicular skeleton</a:t>
            </a:r>
            <a:endParaRPr lang="en-US" altLang="en-US" sz="4400" i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autoUpdateAnimBg="0" advAuto="0"/>
      <p:bldP spid="214021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355447DD-356B-49B0-88EB-F06ED6324BBE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20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877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1.Pectoral Girdle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828800"/>
            <a:ext cx="4694237" cy="175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>
                <a:cs typeface="Times New Roman" panose="02020603050405020304" pitchFamily="18" charset="0"/>
              </a:rPr>
              <a:t>Consists of: 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mtClean="0">
                <a:cs typeface="Times New Roman" panose="02020603050405020304" pitchFamily="18" charset="0"/>
              </a:rPr>
              <a:t>Scapula (shoulder blade) 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mtClean="0">
                <a:cs typeface="Times New Roman" panose="02020603050405020304" pitchFamily="18" charset="0"/>
              </a:rPr>
              <a:t>Clavicle (collar bone)</a:t>
            </a:r>
            <a:endParaRPr lang="en-US" altLang="en-US" smtClean="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219200" y="3657600"/>
            <a:ext cx="50292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0" i="0">
                <a:cs typeface="Times New Roman" panose="02020603050405020304" pitchFamily="18" charset="0"/>
              </a:rPr>
              <a:t>Allows the upper limb great mobility</a:t>
            </a:r>
          </a:p>
          <a:p>
            <a:pPr eaLnBrk="1" hangingPunct="1"/>
            <a:r>
              <a:rPr lang="en-GB" altLang="en-US" sz="2800" b="0" i="0">
                <a:cs typeface="Times New Roman" panose="02020603050405020304" pitchFamily="18" charset="0"/>
              </a:rPr>
              <a:t>The sternoclavicular joint is the only point of attachment between the axial skeleton and the pectoral girdle</a:t>
            </a:r>
            <a:endParaRPr lang="en-US" altLang="en-US" sz="2800" b="0" i="0"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81800" y="152400"/>
            <a:ext cx="2152650" cy="6570663"/>
            <a:chOff x="6781800" y="152400"/>
            <a:chExt cx="2152650" cy="6570663"/>
          </a:xfrm>
        </p:grpSpPr>
        <p:pic>
          <p:nvPicPr>
            <p:cNvPr id="16" name="Picture 15" descr="25scapula_anterior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450" y="473075"/>
              <a:ext cx="1346200" cy="145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1clavicle_superior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838" y="152400"/>
              <a:ext cx="10906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15humerus_colour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0" y="873125"/>
              <a:ext cx="539750" cy="23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22radius_anterior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513" y="3197225"/>
              <a:ext cx="325437" cy="192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29ulna_anterior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3197225"/>
              <a:ext cx="276225" cy="192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13hand_ventral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5119688"/>
              <a:ext cx="982663" cy="160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58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bldLvl="3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28EA45A1-9A0A-42CB-B2EB-7B69F31C163D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20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7174"/>
            <a:ext cx="7772400" cy="134143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dirty="0" smtClean="0"/>
              <a:t>2. Upper Limb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00200"/>
            <a:ext cx="5380037" cy="4876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z="2800" dirty="0" err="1" smtClean="0">
                <a:cs typeface="Times New Roman" pitchFamily="18" charset="0"/>
              </a:rPr>
              <a:t>Humerus</a:t>
            </a:r>
            <a:endParaRPr lang="en-US" sz="2800" dirty="0" smtClean="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GB" sz="2400" dirty="0" smtClean="0">
                <a:cs typeface="Times New Roman" pitchFamily="18" charset="0"/>
              </a:rPr>
              <a:t>The arm bone </a:t>
            </a:r>
            <a:endParaRPr lang="en-US" sz="2400" dirty="0" smtClean="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GB" sz="2400" dirty="0" smtClean="0">
                <a:cs typeface="Times New Roman" pitchFamily="18" charset="0"/>
              </a:rPr>
              <a:t>Shoulder to elbow</a:t>
            </a:r>
          </a:p>
          <a:p>
            <a:pPr lvl="1" eaLnBrk="1" hangingPunct="1">
              <a:defRPr/>
            </a:pPr>
            <a:endParaRPr lang="en-GB" sz="2400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GB" sz="2800" dirty="0" smtClean="0">
                <a:cs typeface="Times New Roman" pitchFamily="18" charset="0"/>
              </a:rPr>
              <a:t>Radius and Ulna</a:t>
            </a:r>
            <a:endParaRPr lang="en-US" sz="2800" dirty="0" smtClean="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GB" sz="2400" dirty="0" smtClean="0">
                <a:cs typeface="Times New Roman" pitchFamily="18" charset="0"/>
              </a:rPr>
              <a:t>The forearm bones</a:t>
            </a:r>
            <a:endParaRPr lang="en-US" sz="2400" dirty="0" smtClean="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GB" sz="2400" dirty="0" smtClean="0">
                <a:cs typeface="Times New Roman" pitchFamily="18" charset="0"/>
              </a:rPr>
              <a:t>Elbow to wrist</a:t>
            </a:r>
            <a:endParaRPr lang="en-US" sz="2400" dirty="0" smtClean="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GB" sz="2400" dirty="0" smtClean="0">
                <a:cs typeface="Times New Roman" pitchFamily="18" charset="0"/>
              </a:rPr>
              <a:t>Radius is located on the thumb side of the hand</a:t>
            </a:r>
            <a:endParaRPr lang="en-US" sz="2400" dirty="0" smtClean="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GB" sz="2400" dirty="0" smtClean="0">
                <a:cs typeface="Times New Roman" pitchFamily="18" charset="0"/>
              </a:rPr>
              <a:t>When you </a:t>
            </a:r>
            <a:r>
              <a:rPr lang="en-GB" sz="2400" dirty="0" err="1" smtClean="0">
                <a:cs typeface="Times New Roman" pitchFamily="18" charset="0"/>
              </a:rPr>
              <a:t>pronate</a:t>
            </a:r>
            <a:r>
              <a:rPr lang="en-GB" sz="2400" dirty="0" smtClean="0">
                <a:cs typeface="Times New Roman" pitchFamily="18" charset="0"/>
              </a:rPr>
              <a:t> the forearm, the radius is actually crossing over the ulna – try it yourself</a:t>
            </a:r>
            <a:endParaRPr lang="en-US" sz="2400" dirty="0" smtClean="0"/>
          </a:p>
        </p:txBody>
      </p:sp>
      <p:pic>
        <p:nvPicPr>
          <p:cNvPr id="14" name="Picture 13" descr="25scapula_anterio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73075"/>
            <a:ext cx="13462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clavicle_superio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152400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5humerus_colour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873125"/>
            <a:ext cx="5397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22radius_anterior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3197225"/>
            <a:ext cx="325437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29ulna_anterior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3197225"/>
            <a:ext cx="27622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3hand_ventral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19688"/>
            <a:ext cx="9826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22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bldLvl="3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BAA8637C-9F05-4B29-8BE7-568A25A5300E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20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1443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Upper Limb</a:t>
            </a:r>
          </a:p>
        </p:txBody>
      </p:sp>
      <p:sp>
        <p:nvSpPr>
          <p:cNvPr id="122885" name="Line 17"/>
          <p:cNvSpPr>
            <a:spLocks noChangeShapeType="1"/>
          </p:cNvSpPr>
          <p:nvPr/>
        </p:nvSpPr>
        <p:spPr bwMode="auto">
          <a:xfrm>
            <a:off x="5867400" y="3962400"/>
            <a:ext cx="152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95600" y="1457439"/>
            <a:ext cx="4267200" cy="4856163"/>
            <a:chOff x="3657600" y="1219200"/>
            <a:chExt cx="4267200" cy="4856163"/>
          </a:xfrm>
        </p:grpSpPr>
        <p:pic>
          <p:nvPicPr>
            <p:cNvPr id="25609" name="Picture 9" descr="hand_ventra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219200"/>
              <a:ext cx="2976563" cy="485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29"/>
            <p:cNvGrpSpPr>
              <a:grpSpLocks/>
            </p:cNvGrpSpPr>
            <p:nvPr/>
          </p:nvGrpSpPr>
          <p:grpSpPr bwMode="auto">
            <a:xfrm>
              <a:off x="5486400" y="1981200"/>
              <a:ext cx="1066800" cy="457200"/>
              <a:chOff x="5486400" y="1981200"/>
              <a:chExt cx="1066800" cy="457200"/>
            </a:xfrm>
          </p:grpSpPr>
          <p:sp>
            <p:nvSpPr>
              <p:cNvPr id="122898" name="Line 11"/>
              <p:cNvSpPr>
                <a:spLocks noChangeShapeType="1"/>
              </p:cNvSpPr>
              <p:nvPr/>
            </p:nvSpPr>
            <p:spPr bwMode="auto">
              <a:xfrm>
                <a:off x="5486400" y="1981200"/>
                <a:ext cx="10668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99" name="Line 12"/>
              <p:cNvSpPr>
                <a:spLocks noChangeShapeType="1"/>
              </p:cNvSpPr>
              <p:nvPr/>
            </p:nvSpPr>
            <p:spPr bwMode="auto">
              <a:xfrm>
                <a:off x="5638800" y="2438400"/>
                <a:ext cx="9144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00" name="Line 13"/>
              <p:cNvSpPr>
                <a:spLocks noChangeShapeType="1"/>
              </p:cNvSpPr>
              <p:nvPr/>
            </p:nvSpPr>
            <p:spPr bwMode="auto">
              <a:xfrm>
                <a:off x="6553200" y="1981200"/>
                <a:ext cx="0" cy="45720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5715000" y="2590800"/>
              <a:ext cx="838200" cy="838200"/>
              <a:chOff x="5715000" y="2590800"/>
              <a:chExt cx="838200" cy="838200"/>
            </a:xfrm>
          </p:grpSpPr>
          <p:sp>
            <p:nvSpPr>
              <p:cNvPr id="122895" name="Line 14"/>
              <p:cNvSpPr>
                <a:spLocks noChangeShapeType="1"/>
              </p:cNvSpPr>
              <p:nvPr/>
            </p:nvSpPr>
            <p:spPr bwMode="auto">
              <a:xfrm>
                <a:off x="5715000" y="2590800"/>
                <a:ext cx="838200" cy="0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96" name="Line 15"/>
              <p:cNvSpPr>
                <a:spLocks noChangeShapeType="1"/>
              </p:cNvSpPr>
              <p:nvPr/>
            </p:nvSpPr>
            <p:spPr bwMode="auto">
              <a:xfrm flipV="1">
                <a:off x="6172200" y="3429000"/>
                <a:ext cx="381000" cy="0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97" name="Line 16"/>
              <p:cNvSpPr>
                <a:spLocks noChangeShapeType="1"/>
              </p:cNvSpPr>
              <p:nvPr/>
            </p:nvSpPr>
            <p:spPr bwMode="auto">
              <a:xfrm>
                <a:off x="6553200" y="2590800"/>
                <a:ext cx="0" cy="838200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5486400" y="3581400"/>
              <a:ext cx="1066800" cy="2362200"/>
              <a:chOff x="5486400" y="3581400"/>
              <a:chExt cx="1066800" cy="2362200"/>
            </a:xfrm>
          </p:grpSpPr>
          <p:sp>
            <p:nvSpPr>
              <p:cNvPr id="122892" name="Line 30"/>
              <p:cNvSpPr>
                <a:spLocks noChangeShapeType="1"/>
              </p:cNvSpPr>
              <p:nvPr/>
            </p:nvSpPr>
            <p:spPr bwMode="auto">
              <a:xfrm>
                <a:off x="6172200" y="3581400"/>
                <a:ext cx="381000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93" name="Line 31"/>
              <p:cNvSpPr>
                <a:spLocks noChangeShapeType="1"/>
              </p:cNvSpPr>
              <p:nvPr/>
            </p:nvSpPr>
            <p:spPr bwMode="auto">
              <a:xfrm>
                <a:off x="5486400" y="5943600"/>
                <a:ext cx="1066800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94" name="Line 32"/>
              <p:cNvSpPr>
                <a:spLocks noChangeShapeType="1"/>
              </p:cNvSpPr>
              <p:nvPr/>
            </p:nvSpPr>
            <p:spPr bwMode="auto">
              <a:xfrm>
                <a:off x="6553200" y="3581400"/>
                <a:ext cx="0" cy="236220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779" name="Text Box 40"/>
            <p:cNvSpPr txBox="1">
              <a:spLocks noChangeArrowheads="1"/>
            </p:cNvSpPr>
            <p:nvPr/>
          </p:nvSpPr>
          <p:spPr bwMode="auto">
            <a:xfrm>
              <a:off x="6172200" y="2057400"/>
              <a:ext cx="1600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solidFill>
                    <a:srgbClr val="C00000"/>
                  </a:solidFill>
                </a:rPr>
                <a:t>Carpals</a:t>
              </a:r>
            </a:p>
          </p:txBody>
        </p:sp>
        <p:sp>
          <p:nvSpPr>
            <p:cNvPr id="74780" name="Text Box 41"/>
            <p:cNvSpPr txBox="1">
              <a:spLocks noChangeArrowheads="1"/>
            </p:cNvSpPr>
            <p:nvPr/>
          </p:nvSpPr>
          <p:spPr bwMode="auto">
            <a:xfrm>
              <a:off x="6248400" y="4495800"/>
              <a:ext cx="1600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solidFill>
                    <a:srgbClr val="0070C0"/>
                  </a:solidFill>
                </a:rPr>
                <a:t>Phalanges</a:t>
              </a:r>
            </a:p>
          </p:txBody>
        </p:sp>
        <p:sp>
          <p:nvSpPr>
            <p:cNvPr id="74781" name="Text Box 42"/>
            <p:cNvSpPr txBox="1">
              <a:spLocks noChangeArrowheads="1"/>
            </p:cNvSpPr>
            <p:nvPr/>
          </p:nvSpPr>
          <p:spPr bwMode="auto">
            <a:xfrm>
              <a:off x="6324600" y="2895600"/>
              <a:ext cx="1600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solidFill>
                    <a:srgbClr val="00B050"/>
                  </a:solidFill>
                </a:rPr>
                <a:t>Metacarpals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7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2FFD881-337D-479F-BBC2-2EF09E85616B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200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0513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3. Pelvic Girdle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56531"/>
            <a:ext cx="4922837" cy="4876800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cs typeface="Times New Roman" panose="02020603050405020304" pitchFamily="18" charset="0"/>
              </a:rPr>
              <a:t>Made up of 3 bones fused together: ilium, ischium and pubis.</a:t>
            </a:r>
          </a:p>
          <a:p>
            <a:pPr eaLnBrk="1" hangingPunct="1"/>
            <a:endParaRPr lang="en-US" altLang="en-US" sz="2400" dirty="0" smtClean="0">
              <a:latin typeface="Courier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dirty="0" smtClean="0">
                <a:cs typeface="Times New Roman" panose="02020603050405020304" pitchFamily="18" charset="0"/>
              </a:rPr>
              <a:t>Supports the bladder and abdominal contents</a:t>
            </a:r>
          </a:p>
          <a:p>
            <a:pPr eaLnBrk="1" hangingPunct="1"/>
            <a:endParaRPr lang="en-US" altLang="en-US" sz="2400" dirty="0" smtClean="0">
              <a:latin typeface="Courier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dirty="0" smtClean="0">
                <a:cs typeface="Times New Roman" panose="02020603050405020304" pitchFamily="18" charset="0"/>
              </a:rPr>
              <a:t>Attachment:</a:t>
            </a:r>
          </a:p>
          <a:p>
            <a:pPr lvl="1" eaLnBrk="1" hangingPunct="1"/>
            <a:r>
              <a:rPr lang="en-GB" altLang="en-US" sz="2000" dirty="0" smtClean="0">
                <a:cs typeface="Times New Roman" panose="02020603050405020304" pitchFamily="18" charset="0"/>
              </a:rPr>
              <a:t>Posteriorly – join with the sacrum </a:t>
            </a:r>
            <a:endParaRPr lang="en-US" altLang="en-US" sz="2000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z="2000" dirty="0" smtClean="0">
                <a:cs typeface="Times New Roman" panose="02020603050405020304" pitchFamily="18" charset="0"/>
              </a:rPr>
              <a:t>Anteriorly – join to each other</a:t>
            </a:r>
            <a:endParaRPr lang="en-US" altLang="en-US" sz="2000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z="2000" dirty="0" smtClean="0">
                <a:cs typeface="Times New Roman" panose="02020603050405020304" pitchFamily="18" charset="0"/>
              </a:rPr>
              <a:t>Laterally – join to the head of thigh bone (femur) in a cup-shaped acetabulum</a:t>
            </a:r>
            <a:r>
              <a:rPr lang="en-US" altLang="en-US" sz="2000" dirty="0" smtClean="0"/>
              <a:t> </a:t>
            </a:r>
          </a:p>
        </p:txBody>
      </p:sp>
      <p:pic>
        <p:nvPicPr>
          <p:cNvPr id="31750" name="Picture 6" descr="os_coxae_later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4135" r="8266" b="4378"/>
          <a:stretch>
            <a:fillRect/>
          </a:stretch>
        </p:blipFill>
        <p:spPr bwMode="auto">
          <a:xfrm>
            <a:off x="5867400" y="1905000"/>
            <a:ext cx="304800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758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bldLvl="3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84E2B40D-5D86-47E8-A539-93F1DE37636A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200" smtClean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24757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4. Lower Limb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752600"/>
            <a:ext cx="4770437" cy="43434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cs typeface="Times New Roman" panose="02020603050405020304" pitchFamily="18" charset="0"/>
              </a:rPr>
              <a:t>Femur </a:t>
            </a:r>
            <a:endParaRPr lang="en-US" altLang="en-US" sz="280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z="2400" smtClean="0">
                <a:cs typeface="Times New Roman" panose="02020603050405020304" pitchFamily="18" charset="0"/>
              </a:rPr>
              <a:t>Thigh bone </a:t>
            </a:r>
            <a:endParaRPr lang="en-US" altLang="en-US" sz="240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z="2400" smtClean="0">
                <a:cs typeface="Times New Roman" panose="02020603050405020304" pitchFamily="18" charset="0"/>
              </a:rPr>
              <a:t>From hip to knee</a:t>
            </a:r>
          </a:p>
          <a:p>
            <a:pPr lvl="1" eaLnBrk="1" hangingPunct="1"/>
            <a:endParaRPr lang="en-US" altLang="en-US" sz="2400" smtClean="0">
              <a:latin typeface="Courier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800" smtClean="0">
                <a:cs typeface="Times New Roman" panose="02020603050405020304" pitchFamily="18" charset="0"/>
              </a:rPr>
              <a:t>Patella </a:t>
            </a:r>
            <a:endParaRPr lang="en-US" altLang="en-US" sz="280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z="2400" smtClean="0">
                <a:cs typeface="Times New Roman" panose="02020603050405020304" pitchFamily="18" charset="0"/>
              </a:rPr>
              <a:t>Knee cap</a:t>
            </a:r>
            <a:endParaRPr lang="en-US" altLang="en-US" sz="240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z="2400" smtClean="0">
                <a:cs typeface="Times New Roman" panose="02020603050405020304" pitchFamily="18" charset="0"/>
              </a:rPr>
              <a:t>Sesamoid bone in the tendon of the quadriceps (thigh)</a:t>
            </a:r>
            <a:r>
              <a:rPr lang="en-US" altLang="en-US" sz="2400" smtClean="0"/>
              <a:t> </a:t>
            </a:r>
            <a:r>
              <a:rPr lang="en-GB" altLang="en-US" sz="2400" smtClean="0">
                <a:cs typeface="Times New Roman" panose="02020603050405020304" pitchFamily="18" charset="0"/>
              </a:rPr>
              <a:t>muscles</a:t>
            </a:r>
            <a:endParaRPr lang="en-US" altLang="en-US" sz="2400" smtClean="0">
              <a:cs typeface="Times New Roman" panose="02020603050405020304" pitchFamily="18" charset="0"/>
            </a:endParaRPr>
          </a:p>
        </p:txBody>
      </p:sp>
      <p:pic>
        <p:nvPicPr>
          <p:cNvPr id="15" name="Picture 14" descr="20patella_anterio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43200"/>
            <a:ext cx="33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39000" y="152400"/>
            <a:ext cx="876300" cy="6510338"/>
            <a:chOff x="7239000" y="152400"/>
            <a:chExt cx="876300" cy="6510338"/>
          </a:xfrm>
        </p:grpSpPr>
        <p:pic>
          <p:nvPicPr>
            <p:cNvPr id="14" name="Picture 13" descr="4femur_anterior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52400"/>
              <a:ext cx="757238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5fibula_anterior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0613" y="3119438"/>
              <a:ext cx="2413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28tibia_anterior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925" y="3048000"/>
              <a:ext cx="46037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8foot_dorsal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5029200"/>
              <a:ext cx="623888" cy="163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3151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  <p:bldP spid="130051" grpId="0" build="p" bldLvl="3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65F8D6ED-FEDD-468D-9709-6794B036C680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200" smtClean="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1107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Lower Limb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752600"/>
            <a:ext cx="4572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b="1" dirty="0" smtClean="0">
                <a:cs typeface="Times New Roman" panose="02020603050405020304" pitchFamily="18" charset="0"/>
              </a:rPr>
              <a:t>Tibia and Fibula</a:t>
            </a:r>
            <a:endParaRPr lang="en-US" altLang="en-US" sz="2400" b="1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Leg bones</a:t>
            </a:r>
            <a:endParaRPr lang="en-US" altLang="en-US" sz="2000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From knee to ankle</a:t>
            </a:r>
            <a:endParaRPr lang="en-US" altLang="en-US" sz="2000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Tibia is medial and fibula is lateral</a:t>
            </a:r>
            <a:endParaRPr lang="en-US" altLang="en-US" sz="2000" dirty="0" smtClean="0">
              <a:latin typeface="Courier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b="1" dirty="0" smtClean="0">
                <a:cs typeface="Times New Roman" panose="02020603050405020304" pitchFamily="18" charset="0"/>
              </a:rPr>
              <a:t>Medial malleolus and Lateral malleolus</a:t>
            </a:r>
            <a:endParaRPr lang="en-US" altLang="en-US" sz="2400" b="1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The distal ends of the tibia and fibula, respectively</a:t>
            </a:r>
            <a:endParaRPr lang="en-US" altLang="en-US" sz="2000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Commonly referred to as the "ankle bones"</a:t>
            </a:r>
            <a:endParaRPr lang="en-US" altLang="en-US" sz="2000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Can be easily palpated</a:t>
            </a:r>
            <a:endParaRPr lang="en-US" altLang="en-US" sz="2000" dirty="0" smtClean="0"/>
          </a:p>
        </p:txBody>
      </p:sp>
      <p:pic>
        <p:nvPicPr>
          <p:cNvPr id="29" name="Picture 28" descr="4femur_anterio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7572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20patella_anterio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43200"/>
            <a:ext cx="33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5fibula_anterior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3119438"/>
            <a:ext cx="2413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28tibia_anterior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3048000"/>
            <a:ext cx="460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8foot_dorsal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29200"/>
            <a:ext cx="62388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7391400" y="4800600"/>
            <a:ext cx="228600" cy="304800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>
              <a:solidFill>
                <a:schemeClr val="accent2"/>
              </a:solidFill>
            </a:endParaRPr>
          </a:p>
        </p:txBody>
      </p:sp>
      <p:sp>
        <p:nvSpPr>
          <p:cNvPr id="2061" name="Oval 12"/>
          <p:cNvSpPr>
            <a:spLocks noChangeArrowheads="1"/>
          </p:cNvSpPr>
          <p:nvPr/>
        </p:nvSpPr>
        <p:spPr bwMode="auto">
          <a:xfrm>
            <a:off x="7924800" y="4800600"/>
            <a:ext cx="2286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>
              <a:solidFill>
                <a:schemeClr val="accent2"/>
              </a:solidFill>
            </a:endParaRP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8124825" y="4876800"/>
            <a:ext cx="101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0">
                <a:solidFill>
                  <a:srgbClr val="FF0000"/>
                </a:solidFill>
              </a:rPr>
              <a:t>Medial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0">
                <a:solidFill>
                  <a:srgbClr val="FF0000"/>
                </a:solidFill>
              </a:rPr>
              <a:t>malleolus</a:t>
            </a:r>
            <a:endParaRPr lang="en-CA" altLang="en-US" sz="1600" i="0">
              <a:solidFill>
                <a:srgbClr val="FF0000"/>
              </a:solidFill>
            </a:endParaRP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6553200" y="4876800"/>
            <a:ext cx="101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0">
                <a:solidFill>
                  <a:srgbClr val="0066CC"/>
                </a:solidFill>
              </a:rPr>
              <a:t>Lateral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0">
                <a:solidFill>
                  <a:srgbClr val="0066CC"/>
                </a:solidFill>
              </a:rPr>
              <a:t>malleolus</a:t>
            </a:r>
            <a:endParaRPr lang="en-CA" altLang="en-US" sz="1600" i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97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utoUpdateAnimBg="0"/>
      <p:bldP spid="131075" grpId="0" build="p" bldLvl="3" autoUpdateAnimBg="0"/>
      <p:bldP spid="2060" grpId="0" animBg="1"/>
      <p:bldP spid="2061" grpId="0" animBg="1"/>
      <p:bldP spid="2063" grpId="0"/>
      <p:bldP spid="206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17AE2F44-DC94-4E4B-97A5-A9E60ADE0139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200" smtClean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8506" y="304801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Lower Limb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76" y="1600200"/>
            <a:ext cx="3932237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000" b="1" dirty="0" smtClean="0">
                <a:cs typeface="Times New Roman" panose="02020603050405020304" pitchFamily="18" charset="0"/>
              </a:rPr>
              <a:t>Tarsals</a:t>
            </a:r>
            <a:endParaRPr lang="en-US" altLang="en-US" sz="2000" b="1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Ankle bones</a:t>
            </a:r>
            <a:endParaRPr lang="en-US" altLang="en-US" sz="2000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Calcaneus or heel bone</a:t>
            </a:r>
            <a:endParaRPr lang="en-US" altLang="en-US" sz="2000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Talus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>
              <a:latin typeface="Courier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b="1" dirty="0" smtClean="0">
                <a:cs typeface="Times New Roman" panose="02020603050405020304" pitchFamily="18" charset="0"/>
              </a:rPr>
              <a:t>Metatarsals </a:t>
            </a:r>
            <a:endParaRPr lang="en-US" altLang="en-US" sz="2000" b="1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5 bones of the foot </a:t>
            </a:r>
            <a:endParaRPr lang="en-US" altLang="en-US" sz="2000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Unite with the toes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>
              <a:latin typeface="Courier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b="1" dirty="0" smtClean="0">
                <a:cs typeface="Times New Roman" panose="02020603050405020304" pitchFamily="18" charset="0"/>
              </a:rPr>
              <a:t>Phalanges</a:t>
            </a:r>
            <a:endParaRPr lang="en-US" altLang="en-US" sz="2000" b="1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Toe bones</a:t>
            </a:r>
            <a:endParaRPr lang="en-US" altLang="en-US" sz="2000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Three per toe, except the big toe – proximal, middle, and distal</a:t>
            </a:r>
            <a:endParaRPr lang="en-US" altLang="en-US" sz="2000" dirty="0" smtClean="0">
              <a:latin typeface="Courier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46613" y="969508"/>
            <a:ext cx="4114800" cy="5394325"/>
            <a:chOff x="4876800" y="990600"/>
            <a:chExt cx="4114800" cy="5394325"/>
          </a:xfrm>
        </p:grpSpPr>
        <p:pic>
          <p:nvPicPr>
            <p:cNvPr id="75797" name="Picture 31" descr="foot_later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0513" y="1295400"/>
              <a:ext cx="3425825" cy="118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98" name="Line 11"/>
            <p:cNvSpPr>
              <a:spLocks noChangeShapeType="1"/>
            </p:cNvSpPr>
            <p:nvPr/>
          </p:nvSpPr>
          <p:spPr bwMode="auto">
            <a:xfrm rot="10800000" flipH="1">
              <a:off x="5522913" y="1905000"/>
              <a:ext cx="38100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5799" name="Text Box 12"/>
            <p:cNvSpPr txBox="1">
              <a:spLocks noChangeArrowheads="1"/>
            </p:cNvSpPr>
            <p:nvPr/>
          </p:nvSpPr>
          <p:spPr bwMode="auto">
            <a:xfrm>
              <a:off x="5065713" y="2514600"/>
              <a:ext cx="10763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0">
                  <a:solidFill>
                    <a:srgbClr val="FF66FF"/>
                  </a:solidFill>
                </a:rPr>
                <a:t>Calcaneus</a:t>
              </a:r>
              <a:endParaRPr lang="en-CA" altLang="en-US" sz="1600" i="0">
                <a:solidFill>
                  <a:srgbClr val="FF66FF"/>
                </a:solidFill>
              </a:endParaRPr>
            </a:p>
          </p:txBody>
        </p:sp>
        <p:sp>
          <p:nvSpPr>
            <p:cNvPr id="75800" name="Line 13"/>
            <p:cNvSpPr>
              <a:spLocks noChangeShapeType="1"/>
            </p:cNvSpPr>
            <p:nvPr/>
          </p:nvSpPr>
          <p:spPr bwMode="auto">
            <a:xfrm flipH="1">
              <a:off x="6208713" y="1143000"/>
              <a:ext cx="1371600" cy="4572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5801" name="Text Box 14"/>
            <p:cNvSpPr txBox="1">
              <a:spLocks noChangeArrowheads="1"/>
            </p:cNvSpPr>
            <p:nvPr/>
          </p:nvSpPr>
          <p:spPr bwMode="auto">
            <a:xfrm>
              <a:off x="7504113" y="990600"/>
              <a:ext cx="6699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0">
                  <a:solidFill>
                    <a:srgbClr val="66CCFF"/>
                  </a:solidFill>
                </a:rPr>
                <a:t>Talus</a:t>
              </a:r>
              <a:endParaRPr lang="en-CA" altLang="en-US" sz="1600" i="0">
                <a:solidFill>
                  <a:srgbClr val="66CCFF"/>
                </a:solidFill>
              </a:endParaRPr>
            </a:p>
          </p:txBody>
        </p:sp>
        <p:pic>
          <p:nvPicPr>
            <p:cNvPr id="75784" name="Picture 30" descr="foot_dors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13" y="2514600"/>
              <a:ext cx="1479550" cy="387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5" name="Text Box 20"/>
            <p:cNvSpPr txBox="1">
              <a:spLocks noChangeArrowheads="1"/>
            </p:cNvSpPr>
            <p:nvPr/>
          </p:nvSpPr>
          <p:spPr bwMode="auto">
            <a:xfrm>
              <a:off x="8037513" y="5699125"/>
              <a:ext cx="9540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solidFill>
                    <a:srgbClr val="0066CC"/>
                  </a:solidFill>
                </a:rPr>
                <a:t>Phalanges</a:t>
              </a:r>
              <a:endParaRPr lang="en-CA" altLang="en-US" sz="1400" i="0">
                <a:solidFill>
                  <a:srgbClr val="0066CC"/>
                </a:solidFill>
              </a:endParaRPr>
            </a:p>
          </p:txBody>
        </p:sp>
        <p:grpSp>
          <p:nvGrpSpPr>
            <p:cNvPr id="2" name="Group 27"/>
            <p:cNvGrpSpPr>
              <a:grpSpLocks/>
            </p:cNvGrpSpPr>
            <p:nvPr/>
          </p:nvGrpSpPr>
          <p:grpSpPr bwMode="auto">
            <a:xfrm>
              <a:off x="5980113" y="4098925"/>
              <a:ext cx="381000" cy="990600"/>
              <a:chOff x="6132513" y="4098925"/>
              <a:chExt cx="381000" cy="990600"/>
            </a:xfrm>
          </p:grpSpPr>
          <p:sp>
            <p:nvSpPr>
              <p:cNvPr id="131095" name="Line 21"/>
              <p:cNvSpPr>
                <a:spLocks noChangeShapeType="1"/>
              </p:cNvSpPr>
              <p:nvPr/>
            </p:nvSpPr>
            <p:spPr bwMode="auto">
              <a:xfrm flipH="1" flipV="1">
                <a:off x="6132513" y="4098925"/>
                <a:ext cx="381000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096" name="Line 22"/>
              <p:cNvSpPr>
                <a:spLocks noChangeShapeType="1"/>
              </p:cNvSpPr>
              <p:nvPr/>
            </p:nvSpPr>
            <p:spPr bwMode="auto">
              <a:xfrm flipH="1">
                <a:off x="6132513" y="5089525"/>
                <a:ext cx="381000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097" name="Line 23"/>
              <p:cNvSpPr>
                <a:spLocks noChangeShapeType="1"/>
              </p:cNvSpPr>
              <p:nvPr/>
            </p:nvSpPr>
            <p:spPr bwMode="auto">
              <a:xfrm>
                <a:off x="6132513" y="4098925"/>
                <a:ext cx="0" cy="99060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5789" name="Text Box 24"/>
            <p:cNvSpPr txBox="1">
              <a:spLocks noChangeArrowheads="1"/>
            </p:cNvSpPr>
            <p:nvPr/>
          </p:nvSpPr>
          <p:spPr bwMode="auto">
            <a:xfrm>
              <a:off x="4876800" y="4403725"/>
              <a:ext cx="10842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solidFill>
                    <a:schemeClr val="accent2"/>
                  </a:solidFill>
                </a:rPr>
                <a:t>Metatarsals</a:t>
              </a:r>
              <a:endParaRPr lang="en-CA" altLang="en-US" sz="1400" i="0">
                <a:solidFill>
                  <a:schemeClr val="accent2"/>
                </a:solidFill>
              </a:endParaRP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7493000" y="2651125"/>
              <a:ext cx="533400" cy="1828800"/>
              <a:chOff x="7351713" y="2651125"/>
              <a:chExt cx="533400" cy="1828800"/>
            </a:xfrm>
          </p:grpSpPr>
          <p:sp>
            <p:nvSpPr>
              <p:cNvPr id="131092" name="Line 25"/>
              <p:cNvSpPr>
                <a:spLocks noChangeShapeType="1"/>
              </p:cNvSpPr>
              <p:nvPr/>
            </p:nvSpPr>
            <p:spPr bwMode="auto">
              <a:xfrm flipV="1">
                <a:off x="7427913" y="2651125"/>
                <a:ext cx="457200" cy="0"/>
              </a:xfrm>
              <a:prstGeom prst="line">
                <a:avLst/>
              </a:prstGeom>
              <a:noFill/>
              <a:ln w="25400">
                <a:solidFill>
                  <a:srgbClr val="D25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093" name="Line 26"/>
              <p:cNvSpPr>
                <a:spLocks noChangeShapeType="1"/>
              </p:cNvSpPr>
              <p:nvPr/>
            </p:nvSpPr>
            <p:spPr bwMode="auto">
              <a:xfrm flipV="1">
                <a:off x="7351713" y="4479925"/>
                <a:ext cx="533400" cy="0"/>
              </a:xfrm>
              <a:prstGeom prst="line">
                <a:avLst/>
              </a:prstGeom>
              <a:noFill/>
              <a:ln w="25400">
                <a:solidFill>
                  <a:srgbClr val="D25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094" name="Line 27"/>
              <p:cNvSpPr>
                <a:spLocks noChangeShapeType="1"/>
              </p:cNvSpPr>
              <p:nvPr/>
            </p:nvSpPr>
            <p:spPr bwMode="auto">
              <a:xfrm>
                <a:off x="7885113" y="2651125"/>
                <a:ext cx="0" cy="1828800"/>
              </a:xfrm>
              <a:prstGeom prst="line">
                <a:avLst/>
              </a:prstGeom>
              <a:noFill/>
              <a:ln w="25400">
                <a:solidFill>
                  <a:srgbClr val="D25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5793" name="Text Box 28"/>
            <p:cNvSpPr txBox="1">
              <a:spLocks noChangeArrowheads="1"/>
            </p:cNvSpPr>
            <p:nvPr/>
          </p:nvSpPr>
          <p:spPr bwMode="auto">
            <a:xfrm>
              <a:off x="8013700" y="3336925"/>
              <a:ext cx="7493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solidFill>
                    <a:srgbClr val="D25500"/>
                  </a:solidFill>
                </a:rPr>
                <a:t>Tarsals</a:t>
              </a:r>
              <a:endParaRPr lang="en-CA" altLang="en-US" sz="1400" i="0">
                <a:solidFill>
                  <a:srgbClr val="D25500"/>
                </a:solidFill>
              </a:endParaRP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7580313" y="5394325"/>
              <a:ext cx="457200" cy="914400"/>
              <a:chOff x="7580313" y="5394325"/>
              <a:chExt cx="457200" cy="914400"/>
            </a:xfrm>
          </p:grpSpPr>
          <p:sp>
            <p:nvSpPr>
              <p:cNvPr id="131089" name="Line 34"/>
              <p:cNvSpPr>
                <a:spLocks noChangeShapeType="1"/>
              </p:cNvSpPr>
              <p:nvPr/>
            </p:nvSpPr>
            <p:spPr bwMode="auto">
              <a:xfrm>
                <a:off x="7656513" y="5394325"/>
                <a:ext cx="381000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90" name="Line 35"/>
              <p:cNvSpPr>
                <a:spLocks noChangeShapeType="1"/>
              </p:cNvSpPr>
              <p:nvPr/>
            </p:nvSpPr>
            <p:spPr bwMode="auto">
              <a:xfrm>
                <a:off x="7580313" y="6308725"/>
                <a:ext cx="457200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91" name="Line 36"/>
              <p:cNvSpPr>
                <a:spLocks noChangeShapeType="1"/>
              </p:cNvSpPr>
              <p:nvPr/>
            </p:nvSpPr>
            <p:spPr bwMode="auto">
              <a:xfrm>
                <a:off x="8037513" y="5394325"/>
                <a:ext cx="0" cy="91440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3168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  <p:bldP spid="132099" grpId="0" build="p" bldLvl="3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1152A2C-4995-4C0D-9B3C-02AB1F2071AC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200" smtClean="0"/>
          </a:p>
        </p:txBody>
      </p:sp>
      <p:pic>
        <p:nvPicPr>
          <p:cNvPr id="134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55332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Rectangle 6"/>
          <p:cNvSpPr>
            <a:spLocks noChangeArrowheads="1"/>
          </p:cNvSpPr>
          <p:nvPr/>
        </p:nvSpPr>
        <p:spPr bwMode="auto">
          <a:xfrm>
            <a:off x="1833562" y="6319383"/>
            <a:ext cx="541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accent2"/>
                </a:solidFill>
              </a:rPr>
              <a:t>http://www.softschools.com/science/human_body/skeletal_system/</a:t>
            </a:r>
          </a:p>
        </p:txBody>
      </p:sp>
    </p:spTree>
    <p:extLst>
      <p:ext uri="{BB962C8B-B14F-4D97-AF65-F5344CB8AC3E}">
        <p14:creationId xmlns:p14="http://schemas.microsoft.com/office/powerpoint/2010/main" val="27833710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Pairs activity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Look at your anatomical starting position diagram.</a:t>
            </a:r>
          </a:p>
          <a:p>
            <a:endParaRPr lang="en-US" dirty="0"/>
          </a:p>
          <a:p>
            <a:r>
              <a:rPr lang="en-US" dirty="0" smtClean="0"/>
              <a:t>In turns, try and describe the location of a body part</a:t>
            </a:r>
          </a:p>
          <a:p>
            <a:endParaRPr lang="en-US" dirty="0"/>
          </a:p>
          <a:p>
            <a:r>
              <a:rPr lang="en-US" dirty="0" smtClean="0"/>
              <a:t>Try and do this by relating its position to another body part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e.g. your neck is below your head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What kind of words did you use to help you do this?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Prepositions?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DBA0A8AF-7983-48E2-9A23-2826895C5DC8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20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3500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Bone Shape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97075"/>
            <a:ext cx="7467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 smtClean="0">
                <a:cs typeface="Times New Roman" pitchFamily="18" charset="0"/>
              </a:rPr>
              <a:t>The shapes of the bones allow them to perform specific functions more effectively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altLang="en-US" sz="3600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GB" altLang="en-US" sz="3600" dirty="0" smtClean="0">
                <a:cs typeface="Times New Roman" pitchFamily="18" charset="0"/>
              </a:rPr>
              <a:t>The four main types of bones are long, short, flat and irregular.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36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GROUP ACTIVITY</a:t>
            </a:r>
            <a:r>
              <a:rPr lang="en-US" sz="2500" dirty="0" smtClean="0"/>
              <a:t>-Match </a:t>
            </a:r>
            <a:r>
              <a:rPr lang="en-US" sz="2500" dirty="0"/>
              <a:t>the picture with the name</a:t>
            </a:r>
            <a:br>
              <a:rPr lang="en-US" sz="2500" dirty="0"/>
            </a:br>
            <a:endParaRPr lang="en-US" sz="2500" dirty="0"/>
          </a:p>
        </p:txBody>
      </p:sp>
      <p:sp>
        <p:nvSpPr>
          <p:cNvPr id="4" name="AutoShape 2" descr="https://encrypted-tbn0.gstatic.com/images?q=tbn:ANd9GcRdrCcNX2Y9bGEQVgJUkRKY0WcrZoCSOvT-hDRRbSrFWwsejv6-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97"/>
          <a:stretch/>
        </p:blipFill>
        <p:spPr bwMode="auto">
          <a:xfrm>
            <a:off x="464271" y="1088994"/>
            <a:ext cx="65506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5152"/>
            <a:ext cx="2514600" cy="16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3" y="4724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42417"/>
            <a:ext cx="224629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5638800"/>
            <a:ext cx="1676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Long bone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1708349"/>
            <a:ext cx="1676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Flat bone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1749827"/>
            <a:ext cx="1676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Short bone</a:t>
            </a:r>
            <a:endParaRPr lang="en-US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3872452"/>
            <a:ext cx="228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Irregular bone</a:t>
            </a:r>
            <a:endParaRPr lang="en-US" sz="2500" dirty="0"/>
          </a:p>
        </p:txBody>
      </p:sp>
      <p:sp>
        <p:nvSpPr>
          <p:cNvPr id="6" name="Rectangle 5"/>
          <p:cNvSpPr/>
          <p:nvPr/>
        </p:nvSpPr>
        <p:spPr>
          <a:xfrm>
            <a:off x="44196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 </a:t>
            </a:r>
            <a:r>
              <a:rPr lang="en-US" b="1" dirty="0" smtClean="0">
                <a:solidFill>
                  <a:srgbClr val="FF0000"/>
                </a:solidFill>
              </a:rPr>
              <a:t>articulate</a:t>
            </a:r>
            <a:r>
              <a:rPr lang="en-US" dirty="0" smtClean="0"/>
              <a:t>– form a joint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1250675-4485-4F1A-BA9E-773ACEC25CAF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200" smtClean="0"/>
          </a:p>
        </p:txBody>
      </p:sp>
      <p:pic>
        <p:nvPicPr>
          <p:cNvPr id="216078" name="Picture 2062" descr="hand_dors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3048000"/>
            <a:ext cx="21066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7" name="Picture 2061" descr="foot_dors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12811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173163" y="685800"/>
            <a:ext cx="7772400" cy="1676400"/>
          </a:xfrm>
        </p:spPr>
        <p:txBody>
          <a:bodyPr/>
          <a:lstStyle/>
          <a:p>
            <a:pPr eaLnBrk="1" hangingPunct="1"/>
            <a:r>
              <a:rPr lang="en-GB" altLang="en-US" smtClean="0">
                <a:cs typeface="Times New Roman" panose="02020603050405020304" pitchFamily="18" charset="0"/>
              </a:rPr>
              <a:t>Short Bones:</a:t>
            </a:r>
          </a:p>
          <a:p>
            <a:pPr lvl="1" eaLnBrk="1" hangingPunct="1"/>
            <a:r>
              <a:rPr lang="en-GB" altLang="en-US" smtClean="0">
                <a:cs typeface="Times New Roman" panose="02020603050405020304" pitchFamily="18" charset="0"/>
              </a:rPr>
              <a:t>Include bones of ankle (i.e., tarsals) and wrist (i.e., carpals)</a:t>
            </a:r>
          </a:p>
        </p:txBody>
      </p:sp>
      <p:sp>
        <p:nvSpPr>
          <p:cNvPr id="216072" name="Line 2056"/>
          <p:cNvSpPr>
            <a:spLocks noChangeShapeType="1"/>
          </p:cNvSpPr>
          <p:nvPr/>
        </p:nvSpPr>
        <p:spPr bwMode="auto">
          <a:xfrm flipV="1">
            <a:off x="3352800" y="41148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6073" name="Line 2057"/>
          <p:cNvSpPr>
            <a:spLocks noChangeShapeType="1"/>
          </p:cNvSpPr>
          <p:nvPr/>
        </p:nvSpPr>
        <p:spPr bwMode="auto">
          <a:xfrm flipV="1">
            <a:off x="6477000" y="3505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6074" name="Text Box 2058"/>
          <p:cNvSpPr txBox="1">
            <a:spLocks noChangeArrowheads="1"/>
          </p:cNvSpPr>
          <p:nvPr/>
        </p:nvSpPr>
        <p:spPr bwMode="auto">
          <a:xfrm>
            <a:off x="7239000" y="33528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0">
                <a:solidFill>
                  <a:srgbClr val="FF0000"/>
                </a:solidFill>
              </a:rPr>
              <a:t>Carpals</a:t>
            </a:r>
          </a:p>
        </p:txBody>
      </p:sp>
      <p:sp>
        <p:nvSpPr>
          <p:cNvPr id="216075" name="Text Box 2059"/>
          <p:cNvSpPr txBox="1">
            <a:spLocks noChangeArrowheads="1"/>
          </p:cNvSpPr>
          <p:nvPr/>
        </p:nvSpPr>
        <p:spPr bwMode="auto">
          <a:xfrm>
            <a:off x="4191000" y="39624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0">
                <a:solidFill>
                  <a:schemeClr val="tx2"/>
                </a:solidFill>
              </a:rPr>
              <a:t>Tarsals</a:t>
            </a:r>
          </a:p>
        </p:txBody>
      </p:sp>
      <p:sp>
        <p:nvSpPr>
          <p:cNvPr id="216076" name="Text Box 2060"/>
          <p:cNvSpPr txBox="1">
            <a:spLocks noChangeArrowheads="1"/>
          </p:cNvSpPr>
          <p:nvPr/>
        </p:nvSpPr>
        <p:spPr bwMode="auto">
          <a:xfrm>
            <a:off x="1628775" y="2209800"/>
            <a:ext cx="5456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0" i="0">
                <a:cs typeface="Times New Roman" panose="02020603050405020304" pitchFamily="18" charset="0"/>
              </a:rPr>
              <a:t>–</a:t>
            </a:r>
            <a:r>
              <a:rPr lang="en-US" altLang="en-US" sz="2000" b="0" i="0"/>
              <a:t> </a:t>
            </a:r>
            <a:r>
              <a:rPr lang="en-US" altLang="en-US" sz="2800" b="0" i="0"/>
              <a:t>Serve as good shock absorbers</a:t>
            </a:r>
          </a:p>
        </p:txBody>
      </p:sp>
    </p:spTree>
    <p:extLst>
      <p:ext uri="{BB962C8B-B14F-4D97-AF65-F5344CB8AC3E}">
        <p14:creationId xmlns:p14="http://schemas.microsoft.com/office/powerpoint/2010/main" val="2284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bldLvl="2" autoUpdateAnimBg="0"/>
      <p:bldP spid="216074" grpId="0" autoUpdateAnimBg="0"/>
      <p:bldP spid="216075" grpId="0" autoUpdateAnimBg="0"/>
      <p:bldP spid="21607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2A24852A-4B97-48A6-BEB8-B4477BFB6F88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200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838200"/>
            <a:ext cx="4114800" cy="53340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cs typeface="Times New Roman" panose="02020603050405020304" pitchFamily="18" charset="0"/>
              </a:rPr>
              <a:t>Long bones:</a:t>
            </a:r>
          </a:p>
          <a:p>
            <a:pPr eaLnBrk="1" hangingPunct="1"/>
            <a:endParaRPr lang="en-GB" altLang="en-US" sz="2800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z="2400" smtClean="0">
                <a:cs typeface="Times New Roman" panose="02020603050405020304" pitchFamily="18" charset="0"/>
              </a:rPr>
              <a:t>Include femur of the thigh, humerus of the upper arm, and others</a:t>
            </a:r>
          </a:p>
          <a:p>
            <a:pPr lvl="1" eaLnBrk="1" hangingPunct="1"/>
            <a:endParaRPr lang="en-US" altLang="en-US" sz="2400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z="2400" smtClean="0">
                <a:cs typeface="Times New Roman" panose="02020603050405020304" pitchFamily="18" charset="0"/>
              </a:rPr>
              <a:t>Any bone whose length greatly exceeds its diameter</a:t>
            </a:r>
          </a:p>
          <a:p>
            <a:pPr lvl="1" eaLnBrk="1" hangingPunct="1"/>
            <a:endParaRPr lang="en-US" altLang="en-US" sz="2400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z="2400" smtClean="0">
                <a:cs typeface="Times New Roman" panose="02020603050405020304" pitchFamily="18" charset="0"/>
              </a:rPr>
              <a:t>Provide levers for movement</a:t>
            </a:r>
            <a:endParaRPr lang="en-US" altLang="en-US" sz="2400" smtClean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486400" y="533400"/>
            <a:ext cx="3352800" cy="5651500"/>
            <a:chOff x="3360" y="336"/>
            <a:chExt cx="2112" cy="3560"/>
          </a:xfrm>
        </p:grpSpPr>
        <p:pic>
          <p:nvPicPr>
            <p:cNvPr id="141317" name="Picture 13" descr="humerus_colou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64" y="720"/>
              <a:ext cx="729" cy="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18" name="Picture 12" descr="femur_anteri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76"/>
              <a:ext cx="965" cy="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19" name="Text Box 10"/>
            <p:cNvSpPr txBox="1">
              <a:spLocks noChangeArrowheads="1"/>
            </p:cNvSpPr>
            <p:nvPr/>
          </p:nvSpPr>
          <p:spPr bwMode="auto">
            <a:xfrm>
              <a:off x="3456" y="336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i="0"/>
                <a:t>Femur</a:t>
              </a:r>
            </a:p>
          </p:txBody>
        </p:sp>
        <p:sp>
          <p:nvSpPr>
            <p:cNvPr id="141320" name="Text Box 11"/>
            <p:cNvSpPr txBox="1">
              <a:spLocks noChangeArrowheads="1"/>
            </p:cNvSpPr>
            <p:nvPr/>
          </p:nvSpPr>
          <p:spPr bwMode="auto">
            <a:xfrm>
              <a:off x="4560" y="336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i="0"/>
                <a:t>Humerus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45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bldLvl="3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8B729CA6-6069-46F0-BBA9-E695661F17A4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200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57200"/>
            <a:ext cx="7772400" cy="2819400"/>
          </a:xfrm>
        </p:spPr>
        <p:txBody>
          <a:bodyPr/>
          <a:lstStyle/>
          <a:p>
            <a:pPr eaLnBrk="1" hangingPunct="1"/>
            <a:r>
              <a:rPr lang="en-GB" altLang="en-US" smtClean="0">
                <a:cs typeface="Times New Roman" panose="02020603050405020304" pitchFamily="18" charset="0"/>
              </a:rPr>
              <a:t>Flat bones:</a:t>
            </a:r>
          </a:p>
          <a:p>
            <a:pPr eaLnBrk="1" hangingPunct="1"/>
            <a:endParaRPr lang="en-GB" altLang="en-US" sz="2000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mtClean="0">
                <a:cs typeface="Times New Roman" panose="02020603050405020304" pitchFamily="18" charset="0"/>
              </a:rPr>
              <a:t>Include bones of the skull, scapula, ribs, sternum, and clavicle</a:t>
            </a:r>
          </a:p>
          <a:p>
            <a:pPr lvl="1" eaLnBrk="1" hangingPunct="1"/>
            <a:endParaRPr lang="en-US" altLang="en-US" sz="2000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mtClean="0">
                <a:cs typeface="Times New Roman" panose="02020603050405020304" pitchFamily="18" charset="0"/>
              </a:rPr>
              <a:t>Largely protect underlying organs</a:t>
            </a:r>
            <a:endParaRPr lang="en-US" altLang="en-US" smtClean="0">
              <a:cs typeface="Times New Roman" panose="02020603050405020304" pitchFamily="18" charset="0"/>
            </a:endParaRPr>
          </a:p>
        </p:txBody>
      </p:sp>
      <p:pic>
        <p:nvPicPr>
          <p:cNvPr id="22" name="Picture 21" descr="26skull_anteri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3811588"/>
            <a:ext cx="19399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26skull_anteri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2133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26skull_anteri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81400"/>
            <a:ext cx="1873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5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bldLvl="3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1525C058-7F3A-47C8-B874-D145100B315B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200" smtClean="0"/>
          </a:p>
        </p:txBody>
      </p:sp>
      <p:sp>
        <p:nvSpPr>
          <p:cNvPr id="2181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533400"/>
            <a:ext cx="7772400" cy="2590800"/>
          </a:xfrm>
        </p:spPr>
        <p:txBody>
          <a:bodyPr/>
          <a:lstStyle/>
          <a:p>
            <a:pPr eaLnBrk="1" hangingPunct="1"/>
            <a:r>
              <a:rPr lang="en-GB" altLang="en-US" smtClean="0">
                <a:cs typeface="Times New Roman" panose="02020603050405020304" pitchFamily="18" charset="0"/>
              </a:rPr>
              <a:t>Irregular Bones:</a:t>
            </a:r>
          </a:p>
          <a:p>
            <a:pPr lvl="1" eaLnBrk="1" hangingPunct="1"/>
            <a:r>
              <a:rPr lang="en-GB" altLang="en-US" smtClean="0">
                <a:cs typeface="Times New Roman" panose="02020603050405020304" pitchFamily="18" charset="0"/>
              </a:rPr>
              <a:t>Include bones of your face and vertebrae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mtClean="0">
                <a:cs typeface="Times New Roman" panose="02020603050405020304" pitchFamily="18" charset="0"/>
              </a:rPr>
              <a:t>Bones that cannot be placed in other groups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mtClean="0">
                <a:cs typeface="Times New Roman" panose="02020603050405020304" pitchFamily="18" charset="0"/>
              </a:rPr>
              <a:t>Fulfill special functions</a:t>
            </a:r>
            <a:endParaRPr lang="en-US" altLang="en-US" smtClean="0"/>
          </a:p>
        </p:txBody>
      </p:sp>
      <p:grpSp>
        <p:nvGrpSpPr>
          <p:cNvPr id="2" name="Group 1049"/>
          <p:cNvGrpSpPr>
            <a:grpSpLocks/>
          </p:cNvGrpSpPr>
          <p:nvPr/>
        </p:nvGrpSpPr>
        <p:grpSpPr bwMode="auto">
          <a:xfrm>
            <a:off x="2270125" y="2895600"/>
            <a:ext cx="5959475" cy="2994025"/>
            <a:chOff x="1430" y="2016"/>
            <a:chExt cx="3754" cy="1886"/>
          </a:xfrm>
        </p:grpSpPr>
        <p:grpSp>
          <p:nvGrpSpPr>
            <p:cNvPr id="145413" name="Group 1043"/>
            <p:cNvGrpSpPr>
              <a:grpSpLocks/>
            </p:cNvGrpSpPr>
            <p:nvPr/>
          </p:nvGrpSpPr>
          <p:grpSpPr bwMode="auto">
            <a:xfrm>
              <a:off x="1430" y="2304"/>
              <a:ext cx="1786" cy="1413"/>
              <a:chOff x="1873" y="2544"/>
              <a:chExt cx="1786" cy="1413"/>
            </a:xfrm>
          </p:grpSpPr>
          <p:pic>
            <p:nvPicPr>
              <p:cNvPr id="145418" name="Picture 1040" descr="skull_anteri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3" y="2544"/>
                <a:ext cx="969" cy="1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5419" name="Group 1039"/>
              <p:cNvGrpSpPr>
                <a:grpSpLocks/>
              </p:cNvGrpSpPr>
              <p:nvPr/>
            </p:nvGrpSpPr>
            <p:grpSpPr bwMode="auto">
              <a:xfrm>
                <a:off x="2891" y="3072"/>
                <a:ext cx="150" cy="672"/>
                <a:chOff x="2891" y="3072"/>
                <a:chExt cx="150" cy="672"/>
              </a:xfrm>
            </p:grpSpPr>
            <p:sp>
              <p:nvSpPr>
                <p:cNvPr id="145421" name="Line 1033"/>
                <p:cNvSpPr>
                  <a:spLocks noChangeShapeType="1"/>
                </p:cNvSpPr>
                <p:nvPr/>
              </p:nvSpPr>
              <p:spPr bwMode="auto">
                <a:xfrm>
                  <a:off x="2897" y="307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5422" name="Line 1034"/>
                <p:cNvSpPr>
                  <a:spLocks noChangeShapeType="1"/>
                </p:cNvSpPr>
                <p:nvPr/>
              </p:nvSpPr>
              <p:spPr bwMode="auto">
                <a:xfrm>
                  <a:off x="2891" y="374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5423" name="Line 1035"/>
                <p:cNvSpPr>
                  <a:spLocks noChangeShapeType="1"/>
                </p:cNvSpPr>
                <p:nvPr/>
              </p:nvSpPr>
              <p:spPr bwMode="auto">
                <a:xfrm flipV="1">
                  <a:off x="3035" y="3072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45420" name="Text Box 1037"/>
              <p:cNvSpPr txBox="1">
                <a:spLocks noChangeArrowheads="1"/>
              </p:cNvSpPr>
              <p:nvPr/>
            </p:nvSpPr>
            <p:spPr bwMode="auto">
              <a:xfrm>
                <a:off x="3035" y="3312"/>
                <a:ext cx="62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000" i="0"/>
                  <a:t>Facial bones</a:t>
                </a:r>
              </a:p>
            </p:txBody>
          </p:sp>
        </p:grpSp>
        <p:grpSp>
          <p:nvGrpSpPr>
            <p:cNvPr id="145414" name="Group 1048"/>
            <p:cNvGrpSpPr>
              <a:grpSpLocks/>
            </p:cNvGrpSpPr>
            <p:nvPr/>
          </p:nvGrpSpPr>
          <p:grpSpPr bwMode="auto">
            <a:xfrm>
              <a:off x="3408" y="2016"/>
              <a:ext cx="1776" cy="1886"/>
              <a:chOff x="3264" y="2016"/>
              <a:chExt cx="1776" cy="1886"/>
            </a:xfrm>
          </p:grpSpPr>
          <p:pic>
            <p:nvPicPr>
              <p:cNvPr id="145415" name="Picture 1041" descr="vertebra_lateral_lef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016"/>
                <a:ext cx="1344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416" name="Picture 1042" descr="vertebra_superior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2784"/>
                <a:ext cx="1200" cy="1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5417" name="Text Box 1047"/>
              <p:cNvSpPr txBox="1">
                <a:spLocks noChangeArrowheads="1"/>
              </p:cNvSpPr>
              <p:nvPr/>
            </p:nvSpPr>
            <p:spPr bwMode="auto">
              <a:xfrm>
                <a:off x="4320" y="2784"/>
                <a:ext cx="72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000" i="0"/>
                  <a:t>Vertebrae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642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bldLvl="3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5CCD09F3-0229-4AB3-9EF9-84A9D0E5981E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200" smtClean="0"/>
          </a:p>
        </p:txBody>
      </p:sp>
      <p:sp>
        <p:nvSpPr>
          <p:cNvPr id="21913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219200" y="1371600"/>
            <a:ext cx="4267200" cy="4495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GB" altLang="en-US" dirty="0" smtClean="0">
                <a:cs typeface="Times New Roman" pitchFamily="18" charset="0"/>
              </a:rPr>
              <a:t>One other…</a:t>
            </a:r>
          </a:p>
          <a:p>
            <a:pPr eaLnBrk="1" hangingPunct="1">
              <a:defRPr/>
            </a:pPr>
            <a:endParaRPr lang="en-GB" altLang="en-US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GB" altLang="en-US" dirty="0" err="1" smtClean="0">
                <a:cs typeface="Times New Roman" pitchFamily="18" charset="0"/>
              </a:rPr>
              <a:t>Sesamoid</a:t>
            </a:r>
            <a:r>
              <a:rPr lang="en-GB" altLang="en-US" dirty="0" smtClean="0">
                <a:cs typeface="Times New Roman" pitchFamily="18" charset="0"/>
              </a:rPr>
              <a:t> bones:</a:t>
            </a:r>
          </a:p>
          <a:p>
            <a:pPr lvl="1" eaLnBrk="1" hangingPunct="1">
              <a:defRPr/>
            </a:pPr>
            <a:r>
              <a:rPr lang="en-GB" altLang="en-US" dirty="0" smtClean="0">
                <a:cs typeface="Times New Roman" pitchFamily="18" charset="0"/>
              </a:rPr>
              <a:t>Includes the patella</a:t>
            </a:r>
            <a:endParaRPr lang="en-US" altLang="en-US" dirty="0" smtClean="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GB" altLang="en-US" dirty="0" smtClean="0">
                <a:cs typeface="Times New Roman" pitchFamily="18" charset="0"/>
              </a:rPr>
              <a:t>Oval shape, like a pea, and found in tendons</a:t>
            </a:r>
            <a:endParaRPr lang="en-US" altLang="en-US" dirty="0" smtClean="0"/>
          </a:p>
        </p:txBody>
      </p:sp>
      <p:pic>
        <p:nvPicPr>
          <p:cNvPr id="219153" name="Picture 2065" descr="thigh+leg_a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90600"/>
            <a:ext cx="16002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50" name="Text Box 2062"/>
          <p:cNvSpPr txBox="1">
            <a:spLocks noChangeArrowheads="1"/>
          </p:cNvSpPr>
          <p:nvPr/>
        </p:nvSpPr>
        <p:spPr bwMode="auto">
          <a:xfrm>
            <a:off x="7543800" y="4724400"/>
            <a:ext cx="1066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i="0"/>
              <a:t>Patella</a:t>
            </a:r>
          </a:p>
        </p:txBody>
      </p:sp>
      <p:pic>
        <p:nvPicPr>
          <p:cNvPr id="13" name="Picture 2064" descr="patella_anteri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4206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5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bldLvl="2" autoUpdateAnimBg="0"/>
      <p:bldP spid="21915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bone biology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7912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scientific name for a bone cell?</a:t>
            </a:r>
          </a:p>
          <a:p>
            <a:r>
              <a:rPr lang="en-US" dirty="0" smtClean="0"/>
              <a:t>Why does bone need a blood supply?</a:t>
            </a:r>
          </a:p>
          <a:p>
            <a:r>
              <a:rPr lang="en-US" dirty="0" smtClean="0"/>
              <a:t>What gives bone its flexibility and strength?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INDIVIDUAL TASK: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Anatomy of a long bone </a:t>
            </a:r>
            <a:r>
              <a:rPr lang="en-US" dirty="0" err="1" smtClean="0"/>
              <a:t>colouring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Read the page fully and carefully </a:t>
            </a:r>
          </a:p>
          <a:p>
            <a:pPr marL="514350" indent="-514350">
              <a:buAutoNum type="arabicPeriod"/>
            </a:pPr>
            <a:r>
              <a:rPr lang="en-US" dirty="0"/>
              <a:t>H</a:t>
            </a:r>
            <a:r>
              <a:rPr lang="en-US" dirty="0" smtClean="0"/>
              <a:t>ighlight the </a:t>
            </a:r>
            <a:r>
              <a:rPr lang="en-US" u="sng" dirty="0" smtClean="0"/>
              <a:t>functions</a:t>
            </a:r>
            <a:r>
              <a:rPr lang="en-US" b="1" u="sng" dirty="0" smtClean="0"/>
              <a:t> </a:t>
            </a:r>
            <a:r>
              <a:rPr lang="en-US" dirty="0" smtClean="0"/>
              <a:t>of the different parts of the bones as you read through for the first time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Read through the page a second time, this time, follow the </a:t>
            </a:r>
            <a:r>
              <a:rPr lang="en-US" dirty="0" err="1" smtClean="0"/>
              <a:t>colouring</a:t>
            </a:r>
            <a:r>
              <a:rPr lang="en-US" dirty="0" smtClean="0"/>
              <a:t> instructions:</a:t>
            </a:r>
          </a:p>
          <a:p>
            <a:pPr marL="1314450" lvl="2" indent="-514350">
              <a:buAutoNum type="arabicPeriod"/>
            </a:pPr>
            <a:r>
              <a:rPr lang="en-US" dirty="0" err="1" smtClean="0"/>
              <a:t>Colour</a:t>
            </a:r>
            <a:r>
              <a:rPr lang="en-US" dirty="0" smtClean="0"/>
              <a:t> code each structure (using bottom as legend)</a:t>
            </a:r>
          </a:p>
          <a:p>
            <a:pPr marL="1314450" lvl="2" indent="-514350">
              <a:buAutoNum type="arabicPeriod"/>
            </a:pPr>
            <a:r>
              <a:rPr lang="en-US" dirty="0" smtClean="0"/>
              <a:t>Fill in the compact and spongy bone.</a:t>
            </a:r>
          </a:p>
          <a:p>
            <a:pPr marL="1314450" lvl="2" indent="-514350">
              <a:buAutoNum type="arabicPeriod"/>
            </a:pPr>
            <a:r>
              <a:rPr lang="en-US" dirty="0" smtClean="0"/>
              <a:t>Fill in the </a:t>
            </a:r>
            <a:r>
              <a:rPr lang="en-US" dirty="0" err="1" smtClean="0"/>
              <a:t>medullary</a:t>
            </a:r>
            <a:r>
              <a:rPr lang="en-US" dirty="0" smtClean="0"/>
              <a:t> cavity and bone marrow. </a:t>
            </a:r>
          </a:p>
        </p:txBody>
      </p:sp>
    </p:spTree>
    <p:extLst>
      <p:ext uri="{BB962C8B-B14F-4D97-AF65-F5344CB8AC3E}">
        <p14:creationId xmlns:p14="http://schemas.microsoft.com/office/powerpoint/2010/main" val="37661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16C6198F-DFC0-4128-984A-C8658D751627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2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4648200" cy="5105400"/>
          </a:xfrm>
        </p:spPr>
        <p:txBody>
          <a:bodyPr/>
          <a:lstStyle/>
          <a:p>
            <a:pPr eaLnBrk="1" hangingPunct="1"/>
            <a:r>
              <a:rPr lang="en-GB" altLang="en-US" smtClean="0">
                <a:cs typeface="Times New Roman" panose="02020603050405020304" pitchFamily="18" charset="0"/>
              </a:rPr>
              <a:t>Bone is very strong for its relatively light weight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mtClean="0">
                <a:cs typeface="Times New Roman" panose="02020603050405020304" pitchFamily="18" charset="0"/>
              </a:rPr>
              <a:t>The major components of bone are: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mtClean="0">
                <a:cs typeface="Times New Roman" panose="02020603050405020304" pitchFamily="18" charset="0"/>
              </a:rPr>
              <a:t>Calcium carbonate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mtClean="0">
                <a:cs typeface="Times New Roman" panose="02020603050405020304" pitchFamily="18" charset="0"/>
              </a:rPr>
              <a:t>Calcium phosphate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mtClean="0">
                <a:cs typeface="Times New Roman" panose="02020603050405020304" pitchFamily="18" charset="0"/>
              </a:rPr>
              <a:t>Collagen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mtClean="0">
                <a:cs typeface="Times New Roman" panose="02020603050405020304" pitchFamily="18" charset="0"/>
              </a:rPr>
              <a:t>Water</a:t>
            </a:r>
            <a:endParaRPr lang="en-US" altLang="en-US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Bone Composition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43000" y="1066800"/>
            <a:ext cx="4572000" cy="5486400"/>
            <a:chOff x="1143000" y="1066800"/>
            <a:chExt cx="4572000" cy="5486400"/>
          </a:xfrm>
        </p:grpSpPr>
        <p:pic>
          <p:nvPicPr>
            <p:cNvPr id="150540" name="Picture 4" descr="fig2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78712"/>
            <a:stretch>
              <a:fillRect/>
            </a:stretch>
          </p:blipFill>
          <p:spPr bwMode="auto">
            <a:xfrm>
              <a:off x="1143000" y="1219200"/>
              <a:ext cx="4572000" cy="52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41" name="Line 6"/>
            <p:cNvSpPr>
              <a:spLocks noChangeShapeType="1"/>
            </p:cNvSpPr>
            <p:nvPr/>
          </p:nvSpPr>
          <p:spPr bwMode="auto">
            <a:xfrm flipH="1">
              <a:off x="2057398" y="1676400"/>
              <a:ext cx="1905001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0542" name="Line 7"/>
            <p:cNvSpPr>
              <a:spLocks noChangeShapeType="1"/>
            </p:cNvSpPr>
            <p:nvPr/>
          </p:nvSpPr>
          <p:spPr bwMode="auto">
            <a:xfrm flipH="1" flipV="1">
              <a:off x="1828800" y="2667000"/>
              <a:ext cx="1981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0543" name="Line 8"/>
            <p:cNvSpPr>
              <a:spLocks noChangeShapeType="1"/>
            </p:cNvSpPr>
            <p:nvPr/>
          </p:nvSpPr>
          <p:spPr bwMode="auto">
            <a:xfrm flipH="1" flipV="1">
              <a:off x="1828800" y="3886200"/>
              <a:ext cx="2067634" cy="546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0544" name="Line 9"/>
            <p:cNvSpPr>
              <a:spLocks noChangeShapeType="1"/>
            </p:cNvSpPr>
            <p:nvPr/>
          </p:nvSpPr>
          <p:spPr bwMode="auto">
            <a:xfrm flipH="1" flipV="1">
              <a:off x="1828799" y="5257800"/>
              <a:ext cx="2039537" cy="78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0545" name="Line 10"/>
            <p:cNvSpPr>
              <a:spLocks noChangeShapeType="1"/>
            </p:cNvSpPr>
            <p:nvPr/>
          </p:nvSpPr>
          <p:spPr bwMode="auto">
            <a:xfrm flipH="1" flipV="1">
              <a:off x="1981199" y="5791199"/>
              <a:ext cx="1933965" cy="320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50546" name="Picture 18" descr="6fig2_3_colour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85" r="1764"/>
            <a:stretch>
              <a:fillRect/>
            </a:stretch>
          </p:blipFill>
          <p:spPr bwMode="auto">
            <a:xfrm>
              <a:off x="3733800" y="1066800"/>
              <a:ext cx="1722120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5029200" y="1752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172200" y="1447800"/>
            <a:ext cx="1600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i="0"/>
              <a:t>Cortical Bone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572000" y="18288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159500" y="2590800"/>
            <a:ext cx="27876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i="0"/>
              <a:t>Cancellous or spongy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i="0"/>
              <a:t>bone.  Where red bone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i="0"/>
              <a:t>marrow is stored.  Blood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i="0"/>
              <a:t>cell production occurs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i="0"/>
              <a:t>here.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0" i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0" i="0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191000" y="3276600"/>
            <a:ext cx="1905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096000" y="4394200"/>
            <a:ext cx="3017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i="0"/>
              <a:t>Medullary (marrow) cavity.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i="0"/>
              <a:t>Where yellow bone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i="0"/>
              <a:t>marrow is stored.</a:t>
            </a:r>
          </a:p>
        </p:txBody>
      </p:sp>
    </p:spTree>
    <p:extLst>
      <p:ext uri="{BB962C8B-B14F-4D97-AF65-F5344CB8AC3E}">
        <p14:creationId xmlns:p14="http://schemas.microsoft.com/office/powerpoint/2010/main" val="424311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4" autoUpdateAnimBg="0"/>
      <p:bldP spid="11266" grpId="0" autoUpdateAnimBg="0"/>
      <p:bldP spid="11269" grpId="0" animBg="1" autoUpdateAnimBg="0"/>
      <p:bldP spid="11280" grpId="0" autoUpdateAnimBg="0"/>
      <p:bldP spid="1128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 b="17652"/>
          <a:stretch/>
        </p:blipFill>
        <p:spPr bwMode="auto">
          <a:xfrm>
            <a:off x="20781" y="773545"/>
            <a:ext cx="905513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603816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Now copy this into your workbook!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CB4C2A7-EDA6-4E16-92D2-AE124D60F148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200" smtClean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Bone Composition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620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b="1" dirty="0" smtClean="0">
                <a:cs typeface="Times New Roman" panose="02020603050405020304" pitchFamily="18" charset="0"/>
              </a:rPr>
              <a:t>Mineral salts: Calcium carbonate and calcium phosphate: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Make up 60 to 70 percent of bone weight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Provide much of the bone’s stiffness and resistance to pressing or squeezing forces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b="1" dirty="0" smtClean="0">
                <a:cs typeface="Times New Roman" panose="02020603050405020304" pitchFamily="18" charset="0"/>
              </a:rPr>
              <a:t>Collagen (a protein):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Gives bone its characteristic flexibility and contributes to its ability to resist pulling and stretching forces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With aging, collagen is lost progressively and bone becomes more brittle.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b="1" dirty="0" smtClean="0">
                <a:cs typeface="Times New Roman" panose="02020603050405020304" pitchFamily="18" charset="0"/>
              </a:rPr>
              <a:t>Water</a:t>
            </a:r>
            <a:endParaRPr lang="en-US" altLang="en-US" sz="24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anose="02020603050405020304" pitchFamily="18" charset="0"/>
              </a:rPr>
              <a:t>Bone consists of much smaller proportion of water than other body parts</a:t>
            </a:r>
            <a:endParaRPr lang="en-GB" altLang="en-US" sz="20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utoUpdateAnimBg="0"/>
      <p:bldP spid="119811" grpId="0" build="p" bldLvl="3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D94C0BA9-502B-4AAD-96D1-76F9B7CF6203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20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984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Bone Classification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89100"/>
            <a:ext cx="7772400" cy="4419600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cs typeface="Times New Roman" panose="02020603050405020304" pitchFamily="18" charset="0"/>
              </a:rPr>
              <a:t>According to the degree of porosity, bone can be classified into two general categories:</a:t>
            </a:r>
          </a:p>
          <a:p>
            <a:pPr eaLnBrk="1" hangingPunct="1"/>
            <a:endParaRPr lang="en-US" altLang="en-US" sz="2400" dirty="0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z="3200" dirty="0" smtClean="0">
                <a:cs typeface="Times New Roman" panose="02020603050405020304" pitchFamily="18" charset="0"/>
              </a:rPr>
              <a:t>Compact bone (low porosity)</a:t>
            </a:r>
          </a:p>
          <a:p>
            <a:pPr lvl="3" eaLnBrk="1" hangingPunct="1"/>
            <a:endParaRPr lang="en-US" altLang="en-US" dirty="0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en-US" sz="3200" dirty="0" smtClean="0">
                <a:cs typeface="Times New Roman" panose="02020603050405020304" pitchFamily="18" charset="0"/>
              </a:rPr>
              <a:t>Spongy or cancellous bone (high porosity)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042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bldLvl="2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F23C517D-8E1F-4A5D-ADCA-F84719F02277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200" smtClean="0"/>
          </a:p>
        </p:txBody>
      </p:sp>
      <p:graphicFrame>
        <p:nvGraphicFramePr>
          <p:cNvPr id="224295" name="Group 106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71003799"/>
              </p:ext>
            </p:extLst>
          </p:nvPr>
        </p:nvGraphicFramePr>
        <p:xfrm>
          <a:off x="685800" y="735009"/>
          <a:ext cx="7772400" cy="5016303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Cancellous bone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Compact Bone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Porosity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(Low mineral content and high collagen)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(High mineral content and low collagen)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Structure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Honey comb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Characteristic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Provides more flexibility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but is not as stress resistant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Stiffer and can resist greater stress but less flexible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Shock absorption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due to its better ability to change shape are important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Withstanding stress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body areas that are subject to higher impact loads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Location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e.g., vertebrae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 bones (e.g., bones of the arms and legs)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33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8389F7A2-94CD-4FCF-9F47-4084E8690D17}" type="slidenum">
              <a:rPr lang="en-US" altLang="en-US" sz="12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20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8302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Effect of Fitness on Bone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5189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cs typeface="Times New Roman" panose="02020603050405020304" pitchFamily="18" charset="0"/>
              </a:rPr>
              <a:t>When bones are subjected to regular physical activity and habitual loads, they tend to become more dense and more mineralized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smtClean="0">
                <a:cs typeface="Times New Roman" panose="02020603050405020304" pitchFamily="18" charset="0"/>
              </a:rPr>
              <a:t>E.g., Right forearm bones of right-handed tennis players are more dense than their left ones due to more frequent use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cs typeface="Times New Roman" panose="02020603050405020304" pitchFamily="18" charset="0"/>
              </a:rPr>
              <a:t>Inactivity works in the opposite direction, leading to a decrease in weight and strength. 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smtClean="0">
                <a:cs typeface="Times New Roman" panose="02020603050405020304" pitchFamily="18" charset="0"/>
              </a:rPr>
              <a:t>E.g., Loss of bone mass has been noted in bed-ridden patients, inactive senior citizens, and astronauts </a:t>
            </a:r>
            <a:endParaRPr lang="en-US" altLang="en-US" sz="24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bldLvl="2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31" y="161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STARTER</a:t>
            </a:r>
            <a:r>
              <a:rPr lang="en-US" dirty="0" smtClean="0"/>
              <a:t> – Bone is a </a:t>
            </a:r>
            <a:r>
              <a:rPr lang="en-US" i="1" dirty="0" smtClean="0"/>
              <a:t>dynamic</a:t>
            </a:r>
            <a:r>
              <a:rPr lang="en-US" dirty="0" smtClean="0"/>
              <a:t> tissue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5182" y="5486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</a:t>
            </a:r>
            <a:r>
              <a:rPr lang="en-US" i="1" dirty="0" smtClean="0"/>
              <a:t>dynamic</a:t>
            </a:r>
            <a:r>
              <a:rPr lang="en-US" dirty="0" smtClean="0"/>
              <a:t> mean in this context?</a:t>
            </a:r>
          </a:p>
          <a:p>
            <a:r>
              <a:rPr lang="en-US" dirty="0" smtClean="0"/>
              <a:t>How do our bones change over time?</a:t>
            </a:r>
          </a:p>
          <a:p>
            <a:r>
              <a:rPr lang="en-US" dirty="0" smtClean="0"/>
              <a:t>Why does this happen?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Bone as a dynamic tissue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Read the Case Study in your workbook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In pairs, </a:t>
            </a:r>
            <a:r>
              <a:rPr lang="en-US" dirty="0" smtClean="0"/>
              <a:t>discuss possible answers to the questions in your workbook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Individually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answer the questions in your workbook.  Use full, meaningful sentences.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98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ToK</a:t>
            </a:r>
            <a:r>
              <a:rPr lang="en-US" dirty="0" smtClean="0"/>
              <a:t> in SEHS - Ballet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GROUP ACTIVITY </a:t>
            </a:r>
            <a:r>
              <a:rPr lang="en-US" dirty="0" smtClean="0"/>
              <a:t>– What words come to mind when you see these pictures?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3967594"/>
            <a:ext cx="2300288" cy="28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00945"/>
            <a:ext cx="438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96" y="2895600"/>
            <a:ext cx="1758007" cy="26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14600"/>
            <a:ext cx="1871663" cy="25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1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Buckhardt</a:t>
            </a:r>
            <a:r>
              <a:rPr lang="en-US" sz="2000" dirty="0" smtClean="0"/>
              <a:t> et al. 2011. “The effects of nutrition, puberty and dancing on bone density in adolescent ballet dancers.” </a:t>
            </a:r>
            <a:r>
              <a:rPr lang="en-US" sz="2000" i="1" dirty="0" smtClean="0"/>
              <a:t>Journal of Dance Medicine and Science. </a:t>
            </a:r>
            <a:r>
              <a:rPr lang="en-US" sz="2000" dirty="0" err="1" smtClean="0"/>
              <a:t>Vol</a:t>
            </a:r>
            <a:r>
              <a:rPr lang="en-US" sz="2000" dirty="0" smtClean="0"/>
              <a:t> 15 (2), Pp. 51-60.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16 years old – 60 </a:t>
            </a:r>
            <a:r>
              <a:rPr lang="en-US" dirty="0" err="1" smtClean="0"/>
              <a:t>asians</a:t>
            </a:r>
            <a:r>
              <a:rPr lang="en-US" dirty="0" smtClean="0"/>
              <a:t> and 67 </a:t>
            </a:r>
            <a:r>
              <a:rPr lang="en-US" dirty="0" err="1" smtClean="0"/>
              <a:t>caucasians</a:t>
            </a:r>
            <a:r>
              <a:rPr lang="en-US" dirty="0" smtClean="0"/>
              <a:t> – all females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Normal BMI in only 42.5% of dancers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15.7% had a more or less severe degree of thinness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Food intake below recommendation except animal proteins which was more than double the recommended amount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Individual Activity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/>
              <a:t>Read the BBC article in your workbook.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Group discussion:</a:t>
            </a:r>
          </a:p>
          <a:p>
            <a:pPr marL="0" indent="0">
              <a:buNone/>
            </a:pPr>
            <a:r>
              <a:rPr lang="en-US" dirty="0" smtClean="0"/>
              <a:t>Why is there a history of eating disorders within the ballet world?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could you change the mindset of the dancers and the public in order to promote healthier eating?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23674"/>
            <a:ext cx="21789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371600"/>
            <a:ext cx="2457448" cy="163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29411" r="3154" b="5641"/>
          <a:stretch/>
        </p:blipFill>
        <p:spPr bwMode="auto">
          <a:xfrm>
            <a:off x="76200" y="0"/>
            <a:ext cx="9067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375665"/>
              </p:ext>
            </p:extLst>
          </p:nvPr>
        </p:nvGraphicFramePr>
        <p:xfrm>
          <a:off x="76200" y="4913745"/>
          <a:ext cx="88392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Located inside or further away</a:t>
                      </a:r>
                      <a:r>
                        <a:rPr lang="en-US" baseline="0" dirty="0" smtClean="0"/>
                        <a:t> from the surface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heart is internal to the ribcage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Located on or near the surface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male reproductive system is external</a:t>
                      </a:r>
                      <a:r>
                        <a:rPr lang="en-US" baseline="0" dirty="0" smtClean="0"/>
                        <a:t> to the body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20936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Now copy this into your workbook!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Pairs activity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Describe the following locations of the body using proper anatomical terminology.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head as compared to the neck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heart as compared to the ribs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shoulder as compared to the elbow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thumb as compared to the pinky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skin as compared to the muscles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nose as compared to the ears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foot as compared to the knee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2989</Words>
  <Application>Microsoft Office PowerPoint</Application>
  <PresentationFormat>On-screen Show (4:3)</PresentationFormat>
  <Paragraphs>686</Paragraphs>
  <Slides>77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Calibri</vt:lpstr>
      <vt:lpstr>Courier</vt:lpstr>
      <vt:lpstr>ＭＳ Ｐゴシック</vt:lpstr>
      <vt:lpstr>Times New Roman</vt:lpstr>
      <vt:lpstr>Wingdings</vt:lpstr>
      <vt:lpstr>Office Theme</vt:lpstr>
      <vt:lpstr>Introduction to Musculoskeletal Anatomy</vt:lpstr>
      <vt:lpstr>Starter</vt:lpstr>
      <vt:lpstr>Learning Objectives</vt:lpstr>
      <vt:lpstr>The Musculoskeletal system</vt:lpstr>
      <vt:lpstr>PowerPoint Presentation</vt:lpstr>
      <vt:lpstr>Pairs activity</vt:lpstr>
      <vt:lpstr>PowerPoint Presentation</vt:lpstr>
      <vt:lpstr>PowerPoint Presentation</vt:lpstr>
      <vt:lpstr>Pairs activity</vt:lpstr>
      <vt:lpstr>Planes</vt:lpstr>
      <vt:lpstr>PowerPoint Presentation</vt:lpstr>
      <vt:lpstr>PowerPoint Presentation</vt:lpstr>
      <vt:lpstr>PowerPoint Presentation</vt:lpstr>
      <vt:lpstr>PowerPoint Presentation</vt:lpstr>
      <vt:lpstr>Movements</vt:lpstr>
      <vt:lpstr>PowerPoint Presentation</vt:lpstr>
      <vt:lpstr>Planes and Axis of the Body</vt:lpstr>
      <vt:lpstr>Give an example of movements in sport/fitness that occur in each plane</vt:lpstr>
      <vt:lpstr>Flexion-Extension</vt:lpstr>
      <vt:lpstr>Dorsiflexion-Plantar flexion</vt:lpstr>
      <vt:lpstr>Abduction-Adduction</vt:lpstr>
      <vt:lpstr>Circumduction</vt:lpstr>
      <vt:lpstr>Rotation</vt:lpstr>
      <vt:lpstr>Pronation-supination</vt:lpstr>
      <vt:lpstr>Inversion-Eversion</vt:lpstr>
      <vt:lpstr>The Skeleton</vt:lpstr>
      <vt:lpstr>Functions of the Skeleton</vt:lpstr>
      <vt:lpstr>Time to mark off Learning Outcomes</vt:lpstr>
      <vt:lpstr>STARTER:  GROUP ACTIVITY</vt:lpstr>
      <vt:lpstr>Naming bones</vt:lpstr>
      <vt:lpstr>Naming bones</vt:lpstr>
      <vt:lpstr>Learning Outcomes</vt:lpstr>
      <vt:lpstr>The skeletal system</vt:lpstr>
      <vt:lpstr>PowerPoint Presentation</vt:lpstr>
      <vt:lpstr>PowerPoint Presentation</vt:lpstr>
      <vt:lpstr>Vertebral Column – 33 vertebrae in total</vt:lpstr>
      <vt:lpstr>Vertebral Column</vt:lpstr>
      <vt:lpstr>Curves of the Spine</vt:lpstr>
      <vt:lpstr>Lordosis</vt:lpstr>
      <vt:lpstr>Skull</vt:lpstr>
      <vt:lpstr>a) Cranium</vt:lpstr>
      <vt:lpstr>Cranium</vt:lpstr>
      <vt:lpstr>b) Facial Bones</vt:lpstr>
      <vt:lpstr>Facial Bones</vt:lpstr>
      <vt:lpstr>Ribs</vt:lpstr>
      <vt:lpstr>Ribs</vt:lpstr>
      <vt:lpstr>The Ribs</vt:lpstr>
      <vt:lpstr>Sternum</vt:lpstr>
      <vt:lpstr>Learning Outcomes</vt:lpstr>
      <vt:lpstr>The Appendicular Skeleton</vt:lpstr>
      <vt:lpstr>PowerPoint Presentation</vt:lpstr>
      <vt:lpstr>1.Pectoral Girdle</vt:lpstr>
      <vt:lpstr>2. Upper Limb</vt:lpstr>
      <vt:lpstr>Upper Limb</vt:lpstr>
      <vt:lpstr>3. Pelvic Girdle</vt:lpstr>
      <vt:lpstr>4. Lower Limb</vt:lpstr>
      <vt:lpstr>Lower Limb</vt:lpstr>
      <vt:lpstr>Lower Limb</vt:lpstr>
      <vt:lpstr>PowerPoint Presentation</vt:lpstr>
      <vt:lpstr>Bone Shape</vt:lpstr>
      <vt:lpstr>GROUP ACTIVITY-Match the picture with the name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bone biology</vt:lpstr>
      <vt:lpstr>INDIVIDUAL TASK:  Anatomy of a long bone colouring</vt:lpstr>
      <vt:lpstr>Bone Composition</vt:lpstr>
      <vt:lpstr>Bone Composition</vt:lpstr>
      <vt:lpstr>Bone Classification</vt:lpstr>
      <vt:lpstr>PowerPoint Presentation</vt:lpstr>
      <vt:lpstr>Effect of Fitness on Bone</vt:lpstr>
      <vt:lpstr>STARTER – Bone is a dynamic tissue</vt:lpstr>
      <vt:lpstr>Bone as a dynamic tissue</vt:lpstr>
      <vt:lpstr>ToK in SEHS - Ballet</vt:lpstr>
      <vt:lpstr>Buckhardt et al. 2011. “The effects of nutrition, puberty and dancing on bone density in adolescent ballet dancers.” Journal of Dance Medicine and Science. Vol 15 (2), Pp. 51-60.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Intoduction to Anatomy</dc:title>
  <dc:creator>Hina Hashmi</dc:creator>
  <cp:lastModifiedBy>Alyssa Grant</cp:lastModifiedBy>
  <cp:revision>66</cp:revision>
  <dcterms:created xsi:type="dcterms:W3CDTF">2013-08-07T14:05:05Z</dcterms:created>
  <dcterms:modified xsi:type="dcterms:W3CDTF">2016-10-04T17:27:30Z</dcterms:modified>
</cp:coreProperties>
</file>