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26"/>
  </p:notesMasterIdLst>
  <p:handoutMasterIdLst>
    <p:handoutMasterId r:id="rId27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3" r:id="rId12"/>
    <p:sldId id="266" r:id="rId13"/>
    <p:sldId id="264" r:id="rId14"/>
    <p:sldId id="277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8" y="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1BCA50-FA99-447D-BEF9-38050B0022A0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3CE8E3-59AE-426A-AACE-354F35CD3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75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FF36FD3-D098-47EB-A135-E0239710BDA7}" type="datetimeFigureOut">
              <a:rPr lang="en-CA" smtClean="0"/>
              <a:t>2016-10-04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24D1804-9AED-46E9-BE18-307A80AE3695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7B983-AADE-4976-8478-651A691E9470}" type="slidenum">
              <a:rPr lang="en-US" altLang="en-US">
                <a:solidFill>
                  <a:srgbClr val="C0504D"/>
                </a:solidFill>
              </a:rPr>
              <a:pPr/>
              <a:t>16</a:t>
            </a:fld>
            <a:endParaRPr lang="en-US" altLang="en-US">
              <a:solidFill>
                <a:srgbClr val="C0504D"/>
              </a:solidFill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DFF0A0-2BDD-4C57-93FA-B3F353A150A6}" type="slidenum">
              <a:rPr lang="en-US" altLang="en-US">
                <a:solidFill>
                  <a:srgbClr val="C0504D"/>
                </a:solidFill>
              </a:rPr>
              <a:pPr/>
              <a:t>17</a:t>
            </a:fld>
            <a:endParaRPr lang="en-US" altLang="en-US">
              <a:solidFill>
                <a:srgbClr val="C0504D"/>
              </a:solidFill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5DE1A1-8841-4F14-8DA5-FEE8E4A7F434}" type="slidenum">
              <a:rPr lang="en-US" altLang="en-US">
                <a:solidFill>
                  <a:srgbClr val="C0504D"/>
                </a:solidFill>
              </a:rPr>
              <a:pPr/>
              <a:t>18</a:t>
            </a:fld>
            <a:endParaRPr lang="en-US" altLang="en-US">
              <a:solidFill>
                <a:srgbClr val="C0504D"/>
              </a:solidFill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BCB89C-6E1C-4FDC-8FE2-959794BF2536}" type="slidenum">
              <a:rPr lang="en-US" altLang="en-US">
                <a:solidFill>
                  <a:srgbClr val="C0504D"/>
                </a:solidFill>
              </a:rPr>
              <a:pPr/>
              <a:t>19</a:t>
            </a:fld>
            <a:endParaRPr lang="en-US" altLang="en-US">
              <a:solidFill>
                <a:srgbClr val="C0504D"/>
              </a:solidFill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D0C209-4E0D-4521-926B-BF080A95D70E}" type="slidenum">
              <a:rPr lang="en-US" altLang="en-US">
                <a:solidFill>
                  <a:srgbClr val="C0504D"/>
                </a:solidFill>
              </a:rPr>
              <a:pPr/>
              <a:t>20</a:t>
            </a:fld>
            <a:endParaRPr lang="en-US" altLang="en-US">
              <a:solidFill>
                <a:srgbClr val="C0504D"/>
              </a:solidFill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5E734-EAD3-4745-906F-B90C13D0C25E}" type="slidenum">
              <a:rPr lang="en-US" altLang="en-US">
                <a:solidFill>
                  <a:srgbClr val="C0504D"/>
                </a:solidFill>
              </a:rPr>
              <a:pPr/>
              <a:t>21</a:t>
            </a:fld>
            <a:endParaRPr lang="en-US" altLang="en-US">
              <a:solidFill>
                <a:srgbClr val="C0504D"/>
              </a:solidFill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8844-B18D-4E07-80D4-677C9725F70A}" type="datetimeFigureOut">
              <a:rPr lang="en-CA" smtClean="0"/>
              <a:t>2016-10-04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20E7-7BC5-4E6E-A11B-9B99A004A3E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8844-B18D-4E07-80D4-677C9725F70A}" type="datetimeFigureOut">
              <a:rPr lang="en-CA" smtClean="0"/>
              <a:t>2016-10-04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20E7-7BC5-4E6E-A11B-9B99A004A3E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8844-B18D-4E07-80D4-677C9725F70A}" type="datetimeFigureOut">
              <a:rPr lang="en-CA" smtClean="0"/>
              <a:t>2016-10-04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20E7-7BC5-4E6E-A11B-9B99A004A3E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3" name="Group 1027"/>
            <p:cNvGrpSpPr>
              <a:grpSpLocks/>
            </p:cNvGrpSpPr>
            <p:nvPr/>
          </p:nvGrpSpPr>
          <p:grpSpPr bwMode="auto">
            <a:xfrm flipH="1">
              <a:off x="-2" y="1562"/>
              <a:ext cx="5763" cy="641"/>
              <a:chOff x="-3" y="1562"/>
              <a:chExt cx="5763" cy="641"/>
            </a:xfrm>
          </p:grpSpPr>
          <p:sp>
            <p:nvSpPr>
              <p:cNvPr id="8" name="Freeform 1028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9" name="Freeform 1029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59577 h 317"/>
                  <a:gd name="T4" fmla="*/ 624 w 624"/>
                  <a:gd name="T5" fmla="*/ 5957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0" name="Freeform 1030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2476 h 317"/>
                  <a:gd name="T4" fmla="*/ 624 w 624"/>
                  <a:gd name="T5" fmla="*/ 6247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1" name="Freeform 1031"/>
              <p:cNvSpPr>
                <a:spLocks/>
              </p:cNvSpPr>
              <p:nvPr/>
            </p:nvSpPr>
            <p:spPr bwMode="ltGray">
              <a:xfrm rot="-5400000">
                <a:off x="-58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2" name="Freeform 1032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5 h 317"/>
                  <a:gd name="T4" fmla="*/ 624 w 624"/>
                  <a:gd name="T5" fmla="*/ 6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3" name="Freeform 1033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2075 h 272"/>
                  <a:gd name="T4" fmla="*/ 240 w 624"/>
                  <a:gd name="T5" fmla="*/ 54803 h 272"/>
                  <a:gd name="T6" fmla="*/ 624 w 624"/>
                  <a:gd name="T7" fmla="*/ 620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4" name="Freeform 1034"/>
              <p:cNvSpPr>
                <a:spLocks/>
              </p:cNvSpPr>
              <p:nvPr/>
            </p:nvSpPr>
            <p:spPr bwMode="ltGray">
              <a:xfrm rot="-5400000">
                <a:off x="154" y="1731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22 h 362"/>
                  <a:gd name="T4" fmla="*/ 248 w 632"/>
                  <a:gd name="T5" fmla="*/ 22 h 362"/>
                  <a:gd name="T6" fmla="*/ 632 w 632"/>
                  <a:gd name="T7" fmla="*/ 22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5" name="Freeform 1035"/>
              <p:cNvSpPr>
                <a:spLocks/>
              </p:cNvSpPr>
              <p:nvPr/>
            </p:nvSpPr>
            <p:spPr bwMode="ltGray">
              <a:xfrm rot="-5400000">
                <a:off x="320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59577 h 317"/>
                  <a:gd name="T4" fmla="*/ 624 w 624"/>
                  <a:gd name="T5" fmla="*/ 5957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6" name="Freeform 1036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2476 h 317"/>
                  <a:gd name="T4" fmla="*/ 624 w 624"/>
                  <a:gd name="T5" fmla="*/ 6247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7" name="Freeform 1037"/>
              <p:cNvSpPr>
                <a:spLocks/>
              </p:cNvSpPr>
              <p:nvPr/>
            </p:nvSpPr>
            <p:spPr bwMode="ltGray">
              <a:xfrm rot="-5400000">
                <a:off x="1828" y="1752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8" name="Freeform 1038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5 h 317"/>
                  <a:gd name="T4" fmla="*/ 624 w 624"/>
                  <a:gd name="T5" fmla="*/ 6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9" name="Freeform 1039"/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58896 h 272"/>
                  <a:gd name="T4" fmla="*/ 240 w 624"/>
                  <a:gd name="T5" fmla="*/ 52069 h 272"/>
                  <a:gd name="T6" fmla="*/ 624 w 624"/>
                  <a:gd name="T7" fmla="*/ 5889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20" name="Freeform 1040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24 h 362"/>
                  <a:gd name="T4" fmla="*/ 248 w 632"/>
                  <a:gd name="T5" fmla="*/ 24 h 362"/>
                  <a:gd name="T6" fmla="*/ 632 w 632"/>
                  <a:gd name="T7" fmla="*/ 24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21" name="Freeform 1041"/>
              <p:cNvSpPr>
                <a:spLocks/>
              </p:cNvSpPr>
              <p:nvPr/>
            </p:nvSpPr>
            <p:spPr bwMode="ltGray">
              <a:xfrm rot="-5400000">
                <a:off x="407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59577 h 317"/>
                  <a:gd name="T4" fmla="*/ 624 w 624"/>
                  <a:gd name="T5" fmla="*/ 5957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22" name="Freeform 1042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2476 h 317"/>
                  <a:gd name="T4" fmla="*/ 624 w 624"/>
                  <a:gd name="T5" fmla="*/ 6247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23" name="Freeform 1043"/>
              <p:cNvSpPr>
                <a:spLocks/>
              </p:cNvSpPr>
              <p:nvPr/>
            </p:nvSpPr>
            <p:spPr bwMode="ltGray">
              <a:xfrm rot="-5400000">
                <a:off x="4580" y="175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24" name="Freeform 1044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25" name="Freeform 1045"/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58896 h 272"/>
                  <a:gd name="T4" fmla="*/ 240 w 624"/>
                  <a:gd name="T5" fmla="*/ 52069 h 272"/>
                  <a:gd name="T6" fmla="*/ 624 w 624"/>
                  <a:gd name="T7" fmla="*/ 5889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26" name="Freeform 1046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24 h 362"/>
                  <a:gd name="T4" fmla="*/ 248 w 632"/>
                  <a:gd name="T5" fmla="*/ 24 h 362"/>
                  <a:gd name="T6" fmla="*/ 632 w 632"/>
                  <a:gd name="T7" fmla="*/ 24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</p:grpSp>
        <p:sp>
          <p:nvSpPr>
            <p:cNvPr id="6" name="Freeform 1047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713 h 385"/>
                <a:gd name="T2" fmla="*/ 5762 w 5762"/>
                <a:gd name="T3" fmla="*/ 681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713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1400" b="1" i="1">
                <a:solidFill>
                  <a:srgbClr val="34C475"/>
                </a:solidFill>
              </a:endParaRPr>
            </a:p>
          </p:txBody>
        </p:sp>
        <p:sp>
          <p:nvSpPr>
            <p:cNvPr id="7" name="Freeform 1048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1400" b="1" i="1">
                <a:solidFill>
                  <a:srgbClr val="34C475"/>
                </a:solidFill>
              </a:endParaRPr>
            </a:p>
          </p:txBody>
        </p:sp>
      </p:grpSp>
      <p:sp>
        <p:nvSpPr>
          <p:cNvPr id="200729" name="Rectangle 1049"/>
          <p:cNvSpPr>
            <a:spLocks noGrp="1" noChangeArrowheads="1"/>
          </p:cNvSpPr>
          <p:nvPr>
            <p:ph type="ctrTitle"/>
          </p:nvPr>
        </p:nvSpPr>
        <p:spPr>
          <a:xfrm>
            <a:off x="1173163" y="1722438"/>
            <a:ext cx="7772400" cy="762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0730" name="Rectangle 1050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105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53200"/>
            <a:ext cx="1905000" cy="3048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1052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553200"/>
            <a:ext cx="3048000" cy="3048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Sport Books Publisher</a:t>
            </a:r>
          </a:p>
        </p:txBody>
      </p:sp>
      <p:sp>
        <p:nvSpPr>
          <p:cNvPr id="29" name="Rectangle 10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A6964BB-1BE5-4F6C-AEC1-C945F31FAB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Sport Books Publisher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1E1E3-5C83-4332-8441-87B4525D761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Sport Books Publisher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8E378-5578-4B9D-82D3-0A336C5B54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Sport Books Publisher</a:t>
            </a: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8B0D9-9E28-4A64-906B-3D6D4FE7FD3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Sport Books Publisher</a:t>
            </a:r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22C66-42AF-4BD7-AE67-00ADCA8C59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Sport Books Publisher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B42DC-EA14-4A79-985B-58A1BDFEE65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Sport Books Publisher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2FC1B-C8DA-4F79-BB10-91F08D14AAB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Sport Books Publisher</a:t>
            </a: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1BFA9-4025-4275-B8AA-956B0CEC5AC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8844-B18D-4E07-80D4-677C9725F70A}" type="datetimeFigureOut">
              <a:rPr lang="en-CA" smtClean="0"/>
              <a:t>2016-10-04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20E7-7BC5-4E6E-A11B-9B99A004A3E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Sport Books Publisher</a:t>
            </a: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06301-9E9D-4650-B889-E29EE854E3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Sport Books Publisher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15F89-39F1-439F-9201-07DF042A7C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Sport Books Publisher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DAFCB-17F5-425F-8E74-AD0FB68BB10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Sport Books Publisher</a:t>
            </a: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DB66E-C49E-4830-BF1E-38A39E9691C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73163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Sport Books Publisher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AB548-9D97-4C56-9C65-4B74317CC8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3" name="Group 1027"/>
            <p:cNvGrpSpPr>
              <a:grpSpLocks/>
            </p:cNvGrpSpPr>
            <p:nvPr/>
          </p:nvGrpSpPr>
          <p:grpSpPr bwMode="auto">
            <a:xfrm flipH="1">
              <a:off x="-2" y="1562"/>
              <a:ext cx="5763" cy="641"/>
              <a:chOff x="-3" y="1562"/>
              <a:chExt cx="5763" cy="641"/>
            </a:xfrm>
          </p:grpSpPr>
          <p:sp>
            <p:nvSpPr>
              <p:cNvPr id="8" name="Freeform 1028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9" name="Freeform 1029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59577 h 317"/>
                  <a:gd name="T4" fmla="*/ 624 w 624"/>
                  <a:gd name="T5" fmla="*/ 5957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0" name="Freeform 1030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2476 h 317"/>
                  <a:gd name="T4" fmla="*/ 624 w 624"/>
                  <a:gd name="T5" fmla="*/ 6247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1" name="Freeform 1031"/>
              <p:cNvSpPr>
                <a:spLocks/>
              </p:cNvSpPr>
              <p:nvPr/>
            </p:nvSpPr>
            <p:spPr bwMode="ltGray">
              <a:xfrm rot="-5400000">
                <a:off x="-58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2" name="Freeform 1032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5 h 317"/>
                  <a:gd name="T4" fmla="*/ 624 w 624"/>
                  <a:gd name="T5" fmla="*/ 6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3" name="Freeform 1033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2075 h 272"/>
                  <a:gd name="T4" fmla="*/ 240 w 624"/>
                  <a:gd name="T5" fmla="*/ 54803 h 272"/>
                  <a:gd name="T6" fmla="*/ 624 w 624"/>
                  <a:gd name="T7" fmla="*/ 620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4" name="Freeform 1034"/>
              <p:cNvSpPr>
                <a:spLocks/>
              </p:cNvSpPr>
              <p:nvPr/>
            </p:nvSpPr>
            <p:spPr bwMode="ltGray">
              <a:xfrm rot="-5400000">
                <a:off x="154" y="1731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22 h 362"/>
                  <a:gd name="T4" fmla="*/ 248 w 632"/>
                  <a:gd name="T5" fmla="*/ 22 h 362"/>
                  <a:gd name="T6" fmla="*/ 632 w 632"/>
                  <a:gd name="T7" fmla="*/ 22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5" name="Freeform 1035"/>
              <p:cNvSpPr>
                <a:spLocks/>
              </p:cNvSpPr>
              <p:nvPr/>
            </p:nvSpPr>
            <p:spPr bwMode="ltGray">
              <a:xfrm rot="-5400000">
                <a:off x="320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59577 h 317"/>
                  <a:gd name="T4" fmla="*/ 624 w 624"/>
                  <a:gd name="T5" fmla="*/ 5957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6" name="Freeform 1036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2476 h 317"/>
                  <a:gd name="T4" fmla="*/ 624 w 624"/>
                  <a:gd name="T5" fmla="*/ 6247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7" name="Freeform 1037"/>
              <p:cNvSpPr>
                <a:spLocks/>
              </p:cNvSpPr>
              <p:nvPr/>
            </p:nvSpPr>
            <p:spPr bwMode="ltGray">
              <a:xfrm rot="-5400000">
                <a:off x="1828" y="1752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8" name="Freeform 1038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5 h 317"/>
                  <a:gd name="T4" fmla="*/ 624 w 624"/>
                  <a:gd name="T5" fmla="*/ 6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9" name="Freeform 1039"/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58896 h 272"/>
                  <a:gd name="T4" fmla="*/ 240 w 624"/>
                  <a:gd name="T5" fmla="*/ 52069 h 272"/>
                  <a:gd name="T6" fmla="*/ 624 w 624"/>
                  <a:gd name="T7" fmla="*/ 5889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20" name="Freeform 1040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24 h 362"/>
                  <a:gd name="T4" fmla="*/ 248 w 632"/>
                  <a:gd name="T5" fmla="*/ 24 h 362"/>
                  <a:gd name="T6" fmla="*/ 632 w 632"/>
                  <a:gd name="T7" fmla="*/ 24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21" name="Freeform 1041"/>
              <p:cNvSpPr>
                <a:spLocks/>
              </p:cNvSpPr>
              <p:nvPr/>
            </p:nvSpPr>
            <p:spPr bwMode="ltGray">
              <a:xfrm rot="-5400000">
                <a:off x="407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59577 h 317"/>
                  <a:gd name="T4" fmla="*/ 624 w 624"/>
                  <a:gd name="T5" fmla="*/ 5957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22" name="Freeform 1042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2476 h 317"/>
                  <a:gd name="T4" fmla="*/ 624 w 624"/>
                  <a:gd name="T5" fmla="*/ 6247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23" name="Freeform 1043"/>
              <p:cNvSpPr>
                <a:spLocks/>
              </p:cNvSpPr>
              <p:nvPr/>
            </p:nvSpPr>
            <p:spPr bwMode="ltGray">
              <a:xfrm rot="-5400000">
                <a:off x="4580" y="175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24" name="Freeform 1044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25" name="Freeform 1045"/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58896 h 272"/>
                  <a:gd name="T4" fmla="*/ 240 w 624"/>
                  <a:gd name="T5" fmla="*/ 52069 h 272"/>
                  <a:gd name="T6" fmla="*/ 624 w 624"/>
                  <a:gd name="T7" fmla="*/ 5889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26" name="Freeform 1046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24 h 362"/>
                  <a:gd name="T4" fmla="*/ 248 w 632"/>
                  <a:gd name="T5" fmla="*/ 24 h 362"/>
                  <a:gd name="T6" fmla="*/ 632 w 632"/>
                  <a:gd name="T7" fmla="*/ 24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</p:grpSp>
        <p:sp>
          <p:nvSpPr>
            <p:cNvPr id="6" name="Freeform 1047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713 h 385"/>
                <a:gd name="T2" fmla="*/ 5762 w 5762"/>
                <a:gd name="T3" fmla="*/ 681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713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1400" b="1" i="1">
                <a:solidFill>
                  <a:srgbClr val="34C475"/>
                </a:solidFill>
              </a:endParaRPr>
            </a:p>
          </p:txBody>
        </p:sp>
        <p:sp>
          <p:nvSpPr>
            <p:cNvPr id="7" name="Freeform 1048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1400" b="1" i="1">
                <a:solidFill>
                  <a:srgbClr val="34C475"/>
                </a:solidFill>
              </a:endParaRPr>
            </a:p>
          </p:txBody>
        </p:sp>
      </p:grpSp>
      <p:sp>
        <p:nvSpPr>
          <p:cNvPr id="200729" name="Rectangle 1049"/>
          <p:cNvSpPr>
            <a:spLocks noGrp="1" noChangeArrowheads="1"/>
          </p:cNvSpPr>
          <p:nvPr>
            <p:ph type="ctrTitle"/>
          </p:nvPr>
        </p:nvSpPr>
        <p:spPr>
          <a:xfrm>
            <a:off x="1173163" y="1722438"/>
            <a:ext cx="7772400" cy="762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0730" name="Rectangle 1050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105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53200"/>
            <a:ext cx="1905000" cy="3048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1052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553200"/>
            <a:ext cx="3048000" cy="3048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Sport Books Publisher</a:t>
            </a:r>
          </a:p>
        </p:txBody>
      </p:sp>
      <p:sp>
        <p:nvSpPr>
          <p:cNvPr id="29" name="Rectangle 10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A6964BB-1BE5-4F6C-AEC1-C945F31FAB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Sport Books Publisher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1E1E3-5C83-4332-8441-87B4525D761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Sport Books Publisher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8E378-5578-4B9D-82D3-0A336C5B54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Sport Books Publisher</a:t>
            </a: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8B0D9-9E28-4A64-906B-3D6D4FE7FD3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Sport Books Publisher</a:t>
            </a:r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22C66-42AF-4BD7-AE67-00ADCA8C59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8844-B18D-4E07-80D4-677C9725F70A}" type="datetimeFigureOut">
              <a:rPr lang="en-CA" smtClean="0"/>
              <a:t>2016-10-04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20E7-7BC5-4E6E-A11B-9B99A004A3E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Sport Books Publisher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B42DC-EA14-4A79-985B-58A1BDFEE65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Sport Books Publisher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2FC1B-C8DA-4F79-BB10-91F08D14AAB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Sport Books Publisher</a:t>
            </a: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1BFA9-4025-4275-B8AA-956B0CEC5AC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Sport Books Publisher</a:t>
            </a: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06301-9E9D-4650-B889-E29EE854E3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Sport Books Publisher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15F89-39F1-439F-9201-07DF042A7C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Sport Books Publisher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DAFCB-17F5-425F-8E74-AD0FB68BB10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Sport Books Publisher</a:t>
            </a: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DB66E-C49E-4830-BF1E-38A39E9691C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73163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Sport Books Publisher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AB548-9D97-4C56-9C65-4B74317CC8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8844-B18D-4E07-80D4-677C9725F70A}" type="datetimeFigureOut">
              <a:rPr lang="en-CA" smtClean="0"/>
              <a:t>2016-10-04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20E7-7BC5-4E6E-A11B-9B99A004A3E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8844-B18D-4E07-80D4-677C9725F70A}" type="datetimeFigureOut">
              <a:rPr lang="en-CA" smtClean="0"/>
              <a:t>2016-10-04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20E7-7BC5-4E6E-A11B-9B99A004A3E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8844-B18D-4E07-80D4-677C9725F70A}" type="datetimeFigureOut">
              <a:rPr lang="en-CA" smtClean="0"/>
              <a:t>2016-10-04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20E7-7BC5-4E6E-A11B-9B99A004A3E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8844-B18D-4E07-80D4-677C9725F70A}" type="datetimeFigureOut">
              <a:rPr lang="en-CA" smtClean="0"/>
              <a:t>2016-10-04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20E7-7BC5-4E6E-A11B-9B99A004A3E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8844-B18D-4E07-80D4-677C9725F70A}" type="datetimeFigureOut">
              <a:rPr lang="en-CA" smtClean="0"/>
              <a:t>2016-10-04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20E7-7BC5-4E6E-A11B-9B99A004A3E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8844-B18D-4E07-80D4-677C9725F70A}" type="datetimeFigureOut">
              <a:rPr lang="en-CA" smtClean="0"/>
              <a:t>2016-10-04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20E7-7BC5-4E6E-A11B-9B99A004A3E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18844-B18D-4E07-80D4-677C9725F70A}" type="datetimeFigureOut">
              <a:rPr lang="en-CA" smtClean="0"/>
              <a:t>2016-10-04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E20E7-7BC5-4E6E-A11B-9B99A004A3E4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5" name="Freeform 4"/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036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59577 h 317"/>
                  <a:gd name="T4" fmla="*/ 624 w 624"/>
                  <a:gd name="T5" fmla="*/ 5957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037" name="Freeform 6"/>
              <p:cNvSpPr>
                <a:spLocks/>
              </p:cNvSpPr>
              <p:nvPr/>
            </p:nvSpPr>
            <p:spPr bwMode="ltGray">
              <a:xfrm rot="-5400000">
                <a:off x="970" y="167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5271 h 317"/>
                  <a:gd name="T4" fmla="*/ 624 w 624"/>
                  <a:gd name="T5" fmla="*/ 6527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038" name="Freeform 7"/>
              <p:cNvSpPr>
                <a:spLocks/>
              </p:cNvSpPr>
              <p:nvPr/>
            </p:nvSpPr>
            <p:spPr bwMode="ltGray">
              <a:xfrm rot="-5400000">
                <a:off x="-69" y="175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039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1 h 317"/>
                  <a:gd name="T4" fmla="*/ 624 w 624"/>
                  <a:gd name="T5" fmla="*/ 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040" name="Freeform 9"/>
              <p:cNvSpPr>
                <a:spLocks/>
              </p:cNvSpPr>
              <p:nvPr/>
            </p:nvSpPr>
            <p:spPr bwMode="ltGray">
              <a:xfrm rot="-5400000">
                <a:off x="435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9026 h 272"/>
                  <a:gd name="T4" fmla="*/ 240 w 624"/>
                  <a:gd name="T5" fmla="*/ 60793 h 272"/>
                  <a:gd name="T6" fmla="*/ 624 w 624"/>
                  <a:gd name="T7" fmla="*/ 6902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041" name="Freeform 10"/>
              <p:cNvSpPr>
                <a:spLocks/>
              </p:cNvSpPr>
              <p:nvPr/>
            </p:nvSpPr>
            <p:spPr bwMode="ltGray">
              <a:xfrm rot="-5400000">
                <a:off x="148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24 h 362"/>
                  <a:gd name="T4" fmla="*/ 248 w 632"/>
                  <a:gd name="T5" fmla="*/ 24 h 362"/>
                  <a:gd name="T6" fmla="*/ 632 w 632"/>
                  <a:gd name="T7" fmla="*/ 24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042" name="Freeform 11"/>
              <p:cNvSpPr>
                <a:spLocks/>
              </p:cNvSpPr>
              <p:nvPr/>
            </p:nvSpPr>
            <p:spPr bwMode="ltGray">
              <a:xfrm rot="-5400000">
                <a:off x="3195" y="1659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56949 h 317"/>
                  <a:gd name="T4" fmla="*/ 624 w 624"/>
                  <a:gd name="T5" fmla="*/ 5694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043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59577 h 317"/>
                  <a:gd name="T4" fmla="*/ 624 w 624"/>
                  <a:gd name="T5" fmla="*/ 5957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044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045" name="Freeform 14"/>
              <p:cNvSpPr>
                <a:spLocks/>
              </p:cNvSpPr>
              <p:nvPr/>
            </p:nvSpPr>
            <p:spPr bwMode="ltGray">
              <a:xfrm rot="-5400000">
                <a:off x="2544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58 h 317"/>
                  <a:gd name="T4" fmla="*/ 624 w 624"/>
                  <a:gd name="T5" fmla="*/ 5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046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55877 h 272"/>
                  <a:gd name="T4" fmla="*/ 240 w 624"/>
                  <a:gd name="T5" fmla="*/ 49309 h 272"/>
                  <a:gd name="T6" fmla="*/ 624 w 624"/>
                  <a:gd name="T7" fmla="*/ 5587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047" name="Freeform 16"/>
              <p:cNvSpPr>
                <a:spLocks/>
              </p:cNvSpPr>
              <p:nvPr/>
            </p:nvSpPr>
            <p:spPr bwMode="ltGray">
              <a:xfrm rot="-5400000">
                <a:off x="2035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24 h 362"/>
                  <a:gd name="T4" fmla="*/ 248 w 632"/>
                  <a:gd name="T5" fmla="*/ 24 h 362"/>
                  <a:gd name="T6" fmla="*/ 632 w 632"/>
                  <a:gd name="T7" fmla="*/ 24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048" name="Freeform 17"/>
              <p:cNvSpPr>
                <a:spLocks/>
              </p:cNvSpPr>
              <p:nvPr/>
            </p:nvSpPr>
            <p:spPr bwMode="ltGray">
              <a:xfrm rot="-5400000">
                <a:off x="4063" y="1659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56949 h 317"/>
                  <a:gd name="T4" fmla="*/ 624 w 624"/>
                  <a:gd name="T5" fmla="*/ 5694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049" name="Freeform 18"/>
              <p:cNvSpPr>
                <a:spLocks/>
              </p:cNvSpPr>
              <p:nvPr/>
            </p:nvSpPr>
            <p:spPr bwMode="ltGray">
              <a:xfrm rot="-5400000">
                <a:off x="3713" y="166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5271 h 317"/>
                  <a:gd name="T4" fmla="*/ 624 w 624"/>
                  <a:gd name="T5" fmla="*/ 6527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050" name="Freeform 19"/>
              <p:cNvSpPr>
                <a:spLocks/>
              </p:cNvSpPr>
              <p:nvPr/>
            </p:nvSpPr>
            <p:spPr bwMode="ltGray">
              <a:xfrm rot="-5400000">
                <a:off x="4560" y="1742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051" name="Freeform 20"/>
              <p:cNvSpPr>
                <a:spLocks/>
              </p:cNvSpPr>
              <p:nvPr/>
            </p:nvSpPr>
            <p:spPr bwMode="ltGray">
              <a:xfrm>
                <a:off x="5469" y="1557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052" name="Freeform 21"/>
              <p:cNvSpPr>
                <a:spLocks/>
              </p:cNvSpPr>
              <p:nvPr/>
            </p:nvSpPr>
            <p:spPr bwMode="ltGray">
              <a:xfrm rot="-5400000">
                <a:off x="5071" y="1684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55877 h 272"/>
                  <a:gd name="T4" fmla="*/ 240 w 624"/>
                  <a:gd name="T5" fmla="*/ 49309 h 272"/>
                  <a:gd name="T6" fmla="*/ 624 w 624"/>
                  <a:gd name="T7" fmla="*/ 5587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053" name="Freeform 22"/>
              <p:cNvSpPr>
                <a:spLocks/>
              </p:cNvSpPr>
              <p:nvPr/>
            </p:nvSpPr>
            <p:spPr bwMode="ltGray">
              <a:xfrm rot="-5400000">
                <a:off x="4780" y="1710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24 h 362"/>
                  <a:gd name="T4" fmla="*/ 248 w 632"/>
                  <a:gd name="T5" fmla="*/ 24 h 362"/>
                  <a:gd name="T6" fmla="*/ 632 w 632"/>
                  <a:gd name="T7" fmla="*/ 24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</p:grpSp>
        <p:sp>
          <p:nvSpPr>
            <p:cNvPr id="1033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713 h 385"/>
                <a:gd name="T2" fmla="*/ 24 w 5762"/>
                <a:gd name="T3" fmla="*/ 681 h 385"/>
                <a:gd name="T4" fmla="*/ 24 w 5762"/>
                <a:gd name="T5" fmla="*/ 4 h 385"/>
                <a:gd name="T6" fmla="*/ 0 w 5762"/>
                <a:gd name="T7" fmla="*/ 0 h 385"/>
                <a:gd name="T8" fmla="*/ 0 w 5762"/>
                <a:gd name="T9" fmla="*/ 713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1400" b="1" i="1">
                <a:solidFill>
                  <a:srgbClr val="34C475"/>
                </a:solidFill>
              </a:endParaRPr>
            </a:p>
          </p:txBody>
        </p:sp>
        <p:sp>
          <p:nvSpPr>
            <p:cNvPr id="1034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24 w 5761"/>
                <a:gd name="T3" fmla="*/ 0 h 189"/>
                <a:gd name="T4" fmla="*/ 24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1400" b="1" i="1">
                <a:solidFill>
                  <a:srgbClr val="34C475"/>
                </a:solidFill>
              </a:endParaRPr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9707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sz="1200" b="0" i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9708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200" b="0" i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Sport Books Publisher</a:t>
            </a:r>
          </a:p>
        </p:txBody>
      </p:sp>
      <p:sp>
        <p:nvSpPr>
          <p:cNvPr id="199709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200" b="0" i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F21201B1-E4D6-4FEE-B722-2D210016F5A8}" type="slidenum">
              <a:rPr lang="en-US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5" name="Freeform 4"/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036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59577 h 317"/>
                  <a:gd name="T4" fmla="*/ 624 w 624"/>
                  <a:gd name="T5" fmla="*/ 5957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037" name="Freeform 6"/>
              <p:cNvSpPr>
                <a:spLocks/>
              </p:cNvSpPr>
              <p:nvPr/>
            </p:nvSpPr>
            <p:spPr bwMode="ltGray">
              <a:xfrm rot="-5400000">
                <a:off x="970" y="167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5271 h 317"/>
                  <a:gd name="T4" fmla="*/ 624 w 624"/>
                  <a:gd name="T5" fmla="*/ 6527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038" name="Freeform 7"/>
              <p:cNvSpPr>
                <a:spLocks/>
              </p:cNvSpPr>
              <p:nvPr/>
            </p:nvSpPr>
            <p:spPr bwMode="ltGray">
              <a:xfrm rot="-5400000">
                <a:off x="-69" y="175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039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1 h 317"/>
                  <a:gd name="T4" fmla="*/ 624 w 624"/>
                  <a:gd name="T5" fmla="*/ 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040" name="Freeform 9"/>
              <p:cNvSpPr>
                <a:spLocks/>
              </p:cNvSpPr>
              <p:nvPr/>
            </p:nvSpPr>
            <p:spPr bwMode="ltGray">
              <a:xfrm rot="-5400000">
                <a:off x="435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9026 h 272"/>
                  <a:gd name="T4" fmla="*/ 240 w 624"/>
                  <a:gd name="T5" fmla="*/ 60793 h 272"/>
                  <a:gd name="T6" fmla="*/ 624 w 624"/>
                  <a:gd name="T7" fmla="*/ 6902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041" name="Freeform 10"/>
              <p:cNvSpPr>
                <a:spLocks/>
              </p:cNvSpPr>
              <p:nvPr/>
            </p:nvSpPr>
            <p:spPr bwMode="ltGray">
              <a:xfrm rot="-5400000">
                <a:off x="148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24 h 362"/>
                  <a:gd name="T4" fmla="*/ 248 w 632"/>
                  <a:gd name="T5" fmla="*/ 24 h 362"/>
                  <a:gd name="T6" fmla="*/ 632 w 632"/>
                  <a:gd name="T7" fmla="*/ 24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042" name="Freeform 11"/>
              <p:cNvSpPr>
                <a:spLocks/>
              </p:cNvSpPr>
              <p:nvPr/>
            </p:nvSpPr>
            <p:spPr bwMode="ltGray">
              <a:xfrm rot="-5400000">
                <a:off x="3195" y="1659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56949 h 317"/>
                  <a:gd name="T4" fmla="*/ 624 w 624"/>
                  <a:gd name="T5" fmla="*/ 5694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043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59577 h 317"/>
                  <a:gd name="T4" fmla="*/ 624 w 624"/>
                  <a:gd name="T5" fmla="*/ 5957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044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045" name="Freeform 14"/>
              <p:cNvSpPr>
                <a:spLocks/>
              </p:cNvSpPr>
              <p:nvPr/>
            </p:nvSpPr>
            <p:spPr bwMode="ltGray">
              <a:xfrm rot="-5400000">
                <a:off x="2544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58 h 317"/>
                  <a:gd name="T4" fmla="*/ 624 w 624"/>
                  <a:gd name="T5" fmla="*/ 5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046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55877 h 272"/>
                  <a:gd name="T4" fmla="*/ 240 w 624"/>
                  <a:gd name="T5" fmla="*/ 49309 h 272"/>
                  <a:gd name="T6" fmla="*/ 624 w 624"/>
                  <a:gd name="T7" fmla="*/ 5587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047" name="Freeform 16"/>
              <p:cNvSpPr>
                <a:spLocks/>
              </p:cNvSpPr>
              <p:nvPr/>
            </p:nvSpPr>
            <p:spPr bwMode="ltGray">
              <a:xfrm rot="-5400000">
                <a:off x="2035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24 h 362"/>
                  <a:gd name="T4" fmla="*/ 248 w 632"/>
                  <a:gd name="T5" fmla="*/ 24 h 362"/>
                  <a:gd name="T6" fmla="*/ 632 w 632"/>
                  <a:gd name="T7" fmla="*/ 24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048" name="Freeform 17"/>
              <p:cNvSpPr>
                <a:spLocks/>
              </p:cNvSpPr>
              <p:nvPr/>
            </p:nvSpPr>
            <p:spPr bwMode="ltGray">
              <a:xfrm rot="-5400000">
                <a:off x="4063" y="1659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56949 h 317"/>
                  <a:gd name="T4" fmla="*/ 624 w 624"/>
                  <a:gd name="T5" fmla="*/ 5694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049" name="Freeform 18"/>
              <p:cNvSpPr>
                <a:spLocks/>
              </p:cNvSpPr>
              <p:nvPr/>
            </p:nvSpPr>
            <p:spPr bwMode="ltGray">
              <a:xfrm rot="-5400000">
                <a:off x="3713" y="166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5271 h 317"/>
                  <a:gd name="T4" fmla="*/ 624 w 624"/>
                  <a:gd name="T5" fmla="*/ 6527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050" name="Freeform 19"/>
              <p:cNvSpPr>
                <a:spLocks/>
              </p:cNvSpPr>
              <p:nvPr/>
            </p:nvSpPr>
            <p:spPr bwMode="ltGray">
              <a:xfrm rot="-5400000">
                <a:off x="4560" y="1742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051" name="Freeform 20"/>
              <p:cNvSpPr>
                <a:spLocks/>
              </p:cNvSpPr>
              <p:nvPr/>
            </p:nvSpPr>
            <p:spPr bwMode="ltGray">
              <a:xfrm>
                <a:off x="5469" y="1557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052" name="Freeform 21"/>
              <p:cNvSpPr>
                <a:spLocks/>
              </p:cNvSpPr>
              <p:nvPr/>
            </p:nvSpPr>
            <p:spPr bwMode="ltGray">
              <a:xfrm rot="-5400000">
                <a:off x="5071" y="1684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55877 h 272"/>
                  <a:gd name="T4" fmla="*/ 240 w 624"/>
                  <a:gd name="T5" fmla="*/ 49309 h 272"/>
                  <a:gd name="T6" fmla="*/ 624 w 624"/>
                  <a:gd name="T7" fmla="*/ 5587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  <p:sp>
            <p:nvSpPr>
              <p:cNvPr id="1053" name="Freeform 22"/>
              <p:cNvSpPr>
                <a:spLocks/>
              </p:cNvSpPr>
              <p:nvPr/>
            </p:nvSpPr>
            <p:spPr bwMode="ltGray">
              <a:xfrm rot="-5400000">
                <a:off x="4780" y="1710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24 h 362"/>
                  <a:gd name="T4" fmla="*/ 248 w 632"/>
                  <a:gd name="T5" fmla="*/ 24 h 362"/>
                  <a:gd name="T6" fmla="*/ 632 w 632"/>
                  <a:gd name="T7" fmla="*/ 24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1400" b="1" i="1">
                  <a:solidFill>
                    <a:srgbClr val="34C475"/>
                  </a:solidFill>
                </a:endParaRPr>
              </a:p>
            </p:txBody>
          </p:sp>
        </p:grpSp>
        <p:sp>
          <p:nvSpPr>
            <p:cNvPr id="1033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713 h 385"/>
                <a:gd name="T2" fmla="*/ 24 w 5762"/>
                <a:gd name="T3" fmla="*/ 681 h 385"/>
                <a:gd name="T4" fmla="*/ 24 w 5762"/>
                <a:gd name="T5" fmla="*/ 4 h 385"/>
                <a:gd name="T6" fmla="*/ 0 w 5762"/>
                <a:gd name="T7" fmla="*/ 0 h 385"/>
                <a:gd name="T8" fmla="*/ 0 w 5762"/>
                <a:gd name="T9" fmla="*/ 713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1400" b="1" i="1">
                <a:solidFill>
                  <a:srgbClr val="34C475"/>
                </a:solidFill>
              </a:endParaRPr>
            </a:p>
          </p:txBody>
        </p:sp>
        <p:sp>
          <p:nvSpPr>
            <p:cNvPr id="1034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24 w 5761"/>
                <a:gd name="T3" fmla="*/ 0 h 189"/>
                <a:gd name="T4" fmla="*/ 24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1400" b="1" i="1">
                <a:solidFill>
                  <a:srgbClr val="34C475"/>
                </a:solidFill>
              </a:endParaRPr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9707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sz="1200" b="0" i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9708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200" b="0" i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Sport Books Publisher</a:t>
            </a:r>
          </a:p>
        </p:txBody>
      </p:sp>
      <p:sp>
        <p:nvSpPr>
          <p:cNvPr id="199709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200" b="0" i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F21201B1-E4D6-4FEE-B722-2D210016F5A8}" type="slidenum">
              <a:rPr lang="en-US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a0E5Nckxu5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://www.google.ca/url?sa=i&amp;rct=j&amp;q=&amp;esrc=s&amp;frm=1&amp;source=images&amp;cd=&amp;cad=rja&amp;docid=1miqO9Y45ORPjM&amp;tbnid=15b-kPLeGxfBzM:&amp;ved=0CAUQjRw&amp;url=http://www.studyblue.com/notes/note/n/joints--articulations/deck/3861196&amp;ei=LHbpUqO6N4yIogTUk4KoCQ&amp;bvm=bv.60157871,d.cGU&amp;psig=AFQjCNHhd6Lotl2XLpOgGjHHfz5RoHYD9g&amp;ust=1391118075899796" TargetMode="Externa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Joints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IB SEHS</a:t>
            </a:r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Sometimes present...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2400" b="1" dirty="0"/>
              <a:t>Fibrocartilage – menisci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en-US" sz="2000" dirty="0"/>
              <a:t>Semi-lunar discs that help bones fit together more tightly</a:t>
            </a:r>
          </a:p>
          <a:p>
            <a:pPr lvl="1">
              <a:lnSpc>
                <a:spcPct val="90000"/>
              </a:lnSpc>
              <a:defRPr/>
            </a:pPr>
            <a:r>
              <a:rPr lang="en-CA" altLang="en-US" sz="2000" dirty="0"/>
              <a:t>Also helps with </a:t>
            </a:r>
            <a:r>
              <a:rPr lang="en-CA" altLang="en-US" sz="2000" dirty="0" smtClean="0"/>
              <a:t>cushioning </a:t>
            </a:r>
            <a:r>
              <a:rPr lang="en-CA" altLang="en-US" sz="2000" dirty="0"/>
              <a:t>and </a:t>
            </a:r>
            <a:r>
              <a:rPr lang="en-CA" altLang="en-US" sz="2000" dirty="0" smtClean="0"/>
              <a:t>stability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altLang="en-US" sz="2000" dirty="0"/>
          </a:p>
          <a:p>
            <a:pPr>
              <a:lnSpc>
                <a:spcPct val="90000"/>
              </a:lnSpc>
              <a:defRPr/>
            </a:pPr>
            <a:r>
              <a:rPr lang="en-US" altLang="en-US" sz="2400" b="1" dirty="0" smtClean="0"/>
              <a:t>Hyaline </a:t>
            </a:r>
            <a:r>
              <a:rPr lang="en-US" altLang="en-US" sz="2400" b="1" dirty="0"/>
              <a:t>cartilage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400" dirty="0"/>
              <a:t>A protective layer of dense white connective tissue that covers the ends of the articulating </a:t>
            </a:r>
            <a:r>
              <a:rPr lang="en-US" altLang="en-US" sz="2400" dirty="0" smtClean="0"/>
              <a:t>bones</a:t>
            </a:r>
            <a:endParaRPr lang="en-CA" alt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Structure of a Synovial Joint</a:t>
            </a:r>
            <a:endParaRPr lang="en-CA" dirty="0"/>
          </a:p>
        </p:txBody>
      </p:sp>
      <p:pic>
        <p:nvPicPr>
          <p:cNvPr id="7" name="Picture 6" descr="synovial joi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268760"/>
            <a:ext cx="7343947" cy="55901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Knee</a:t>
            </a:r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278" y="1417638"/>
            <a:ext cx="7873444" cy="4906962"/>
          </a:xfrm>
        </p:spPr>
      </p:pic>
    </p:spTree>
    <p:extLst>
      <p:ext uri="{BB962C8B-B14F-4D97-AF65-F5344CB8AC3E}">
        <p14:creationId xmlns:p14="http://schemas.microsoft.com/office/powerpoint/2010/main" val="1561114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Bone Song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800" u="sng" dirty="0">
                <a:hlinkClick r:id="rId2"/>
              </a:rPr>
              <a:t>http://</a:t>
            </a:r>
            <a:r>
              <a:rPr lang="en-US" sz="2800" u="sng" dirty="0" smtClean="0">
                <a:hlinkClick r:id="rId2"/>
              </a:rPr>
              <a:t>www.youtube.com/watch?v=a0E5Nckxu5g</a:t>
            </a:r>
            <a:r>
              <a:rPr lang="en-US" sz="2800" u="sng" dirty="0" smtClean="0"/>
              <a:t> </a:t>
            </a:r>
            <a:endParaRPr lang="en-CA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Types of Joints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Synovial joints are further classified into:</a:t>
            </a:r>
          </a:p>
          <a:p>
            <a:pPr marL="1390650" lvl="2" indent="-533400">
              <a:lnSpc>
                <a:spcPct val="200000"/>
              </a:lnSpc>
              <a:buNone/>
            </a:pPr>
            <a:r>
              <a:rPr lang="en-US" altLang="en-US" dirty="0" smtClean="0"/>
              <a:t>1. Hinge Joint</a:t>
            </a:r>
          </a:p>
          <a:p>
            <a:pPr marL="1390650" lvl="2" indent="-533400">
              <a:lnSpc>
                <a:spcPct val="200000"/>
              </a:lnSpc>
              <a:buNone/>
            </a:pPr>
            <a:r>
              <a:rPr lang="en-US" altLang="en-US" dirty="0" smtClean="0"/>
              <a:t>2. Pivot Joint</a:t>
            </a:r>
          </a:p>
          <a:p>
            <a:pPr marL="1390650" lvl="2" indent="-533400">
              <a:lnSpc>
                <a:spcPct val="200000"/>
              </a:lnSpc>
              <a:buNone/>
            </a:pPr>
            <a:r>
              <a:rPr lang="en-US" altLang="en-US" dirty="0" smtClean="0"/>
              <a:t>3. </a:t>
            </a:r>
            <a:r>
              <a:rPr lang="en-US" altLang="en-US" dirty="0" err="1" smtClean="0"/>
              <a:t>Condyloid</a:t>
            </a:r>
            <a:r>
              <a:rPr lang="en-US" altLang="en-US" dirty="0" smtClean="0"/>
              <a:t> Joint</a:t>
            </a:r>
          </a:p>
          <a:p>
            <a:pPr marL="1390650" lvl="2" indent="-533400">
              <a:lnSpc>
                <a:spcPct val="200000"/>
              </a:lnSpc>
              <a:buNone/>
            </a:pPr>
            <a:r>
              <a:rPr lang="en-US" altLang="en-US" dirty="0" smtClean="0"/>
              <a:t>4. Saddle-shaped joint</a:t>
            </a:r>
          </a:p>
          <a:p>
            <a:pPr marL="1390650" lvl="2" indent="-533400">
              <a:lnSpc>
                <a:spcPct val="200000"/>
              </a:lnSpc>
              <a:buNone/>
            </a:pPr>
            <a:r>
              <a:rPr lang="en-US" altLang="en-US" dirty="0" smtClean="0"/>
              <a:t>5. Ball and Socket Joint</a:t>
            </a:r>
          </a:p>
          <a:p>
            <a:pPr marL="1390650" lvl="2" indent="-533400">
              <a:lnSpc>
                <a:spcPct val="200000"/>
              </a:lnSpc>
              <a:buNone/>
            </a:pPr>
            <a:r>
              <a:rPr lang="en-US" altLang="en-US" dirty="0" smtClean="0"/>
              <a:t>6. Gliding Joint</a:t>
            </a:r>
          </a:p>
          <a:p>
            <a:pPr>
              <a:buNone/>
            </a:pPr>
            <a:endParaRPr lang="en-CA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-99392"/>
            <a:ext cx="7327978" cy="701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1. Hinge Joint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1173163" y="1676400"/>
            <a:ext cx="4465637" cy="375602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800" smtClean="0"/>
              <a:t>Uniaxial – movement one direction</a:t>
            </a:r>
          </a:p>
          <a:p>
            <a:pPr eaLnBrk="1" hangingPunct="1"/>
            <a:r>
              <a:rPr lang="en-US" altLang="en-US" sz="2800" smtClean="0"/>
              <a:t>Bend (flex) or straighten (extend) in one direction only</a:t>
            </a:r>
          </a:p>
          <a:p>
            <a:pPr eaLnBrk="1" hangingPunct="1"/>
            <a:r>
              <a:rPr lang="en-US" altLang="en-US" sz="2800" smtClean="0"/>
              <a:t>Has one articulating surface that is convex, and another that is concave</a:t>
            </a:r>
          </a:p>
          <a:p>
            <a:pPr eaLnBrk="1" hangingPunct="1"/>
            <a:r>
              <a:rPr lang="en-US" altLang="en-US" sz="2800" smtClean="0"/>
              <a:t>E.g., </a:t>
            </a:r>
            <a:r>
              <a:rPr lang="en-US" altLang="en-US" sz="2800" b="1" smtClean="0">
                <a:solidFill>
                  <a:srgbClr val="C00000"/>
                </a:solidFill>
              </a:rPr>
              <a:t>humero-ulnar elbow joint</a:t>
            </a:r>
            <a:r>
              <a:rPr lang="en-US" altLang="en-US" sz="2800" smtClean="0"/>
              <a:t>, interphalangeal joint</a:t>
            </a:r>
          </a:p>
          <a:p>
            <a:pPr eaLnBrk="1" hangingPunct="1"/>
            <a:endParaRPr lang="en-US" altLang="en-US" sz="2800" smtClean="0"/>
          </a:p>
        </p:txBody>
      </p:sp>
      <p:sp>
        <p:nvSpPr>
          <p:cNvPr id="184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D3FC0E-1E31-439E-801F-677B2A1C315F}" type="slidenum">
              <a:rPr lang="en-US" altLang="en-US">
                <a:solidFill>
                  <a:srgbClr val="000000"/>
                </a:solidFill>
              </a:rPr>
              <a:pPr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867400" y="3644900"/>
            <a:ext cx="3048000" cy="3136900"/>
            <a:chOff x="3648" y="1755"/>
            <a:chExt cx="1872" cy="2021"/>
          </a:xfrm>
        </p:grpSpPr>
        <p:pic>
          <p:nvPicPr>
            <p:cNvPr id="184327" name="Picture 16" descr="upper_limb_posterior_bw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0833"/>
            <a:stretch>
              <a:fillRect/>
            </a:stretch>
          </p:blipFill>
          <p:spPr bwMode="auto">
            <a:xfrm>
              <a:off x="3648" y="1755"/>
              <a:ext cx="912" cy="2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28" name="Picture 15" descr="upper_limb_anterior_bw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0901"/>
            <a:stretch>
              <a:fillRect/>
            </a:stretch>
          </p:blipFill>
          <p:spPr bwMode="auto">
            <a:xfrm>
              <a:off x="4608" y="1791"/>
              <a:ext cx="912" cy="1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29" name="Oval 10"/>
            <p:cNvSpPr>
              <a:spLocks noChangeArrowheads="1"/>
            </p:cNvSpPr>
            <p:nvPr/>
          </p:nvSpPr>
          <p:spPr bwMode="auto">
            <a:xfrm>
              <a:off x="3840" y="2523"/>
              <a:ext cx="384" cy="384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altLang="en-US" sz="1400" b="1" i="1">
                <a:solidFill>
                  <a:srgbClr val="34C475"/>
                </a:solidFill>
              </a:endParaRPr>
            </a:p>
          </p:txBody>
        </p:sp>
        <p:sp>
          <p:nvSpPr>
            <p:cNvPr id="184330" name="Oval 17"/>
            <p:cNvSpPr>
              <a:spLocks noChangeArrowheads="1"/>
            </p:cNvSpPr>
            <p:nvPr/>
          </p:nvSpPr>
          <p:spPr bwMode="auto">
            <a:xfrm>
              <a:off x="4992" y="2667"/>
              <a:ext cx="384" cy="384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altLang="en-US" sz="1400" b="1" i="1">
                <a:solidFill>
                  <a:srgbClr val="34C475"/>
                </a:solidFill>
              </a:endParaRPr>
            </a:p>
          </p:txBody>
        </p:sp>
      </p:grpSp>
      <p:pic>
        <p:nvPicPr>
          <p:cNvPr id="11" name="Picture 10" descr="joint_hinge [Converted]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1317625"/>
            <a:ext cx="16764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 autoUpdateAnimBg="0"/>
      <p:bldP spid="191491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Pivot Joint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752600"/>
            <a:ext cx="4770438" cy="4343400"/>
          </a:xfrm>
        </p:spPr>
        <p:txBody>
          <a:bodyPr/>
          <a:lstStyle/>
          <a:p>
            <a:pPr eaLnBrk="1" hangingPunct="1"/>
            <a:r>
              <a:rPr lang="en-US" altLang="en-US" smtClean="0"/>
              <a:t>Uniaxial</a:t>
            </a:r>
          </a:p>
          <a:p>
            <a:pPr eaLnBrk="1" hangingPunct="1"/>
            <a:r>
              <a:rPr lang="en-US" altLang="en-US" smtClean="0"/>
              <a:t>One bone rotates around one axis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E.g., </a:t>
            </a:r>
            <a:r>
              <a:rPr lang="en-US" altLang="en-US" smtClean="0">
                <a:solidFill>
                  <a:srgbClr val="660066"/>
                </a:solidFill>
              </a:rPr>
              <a:t>head of radius rotating against ulna</a:t>
            </a:r>
          </a:p>
        </p:txBody>
      </p:sp>
      <p:sp>
        <p:nvSpPr>
          <p:cNvPr id="1863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924E69-A7C9-4DDE-AE5E-71544CCC6C26}" type="slidenum">
              <a:rPr lang="en-US" altLang="en-US">
                <a:solidFill>
                  <a:srgbClr val="000000"/>
                </a:solidFill>
              </a:rPr>
              <a:pPr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553200" y="3352800"/>
            <a:ext cx="1466850" cy="3311525"/>
            <a:chOff x="3590" y="720"/>
            <a:chExt cx="1200" cy="2710"/>
          </a:xfrm>
        </p:grpSpPr>
        <p:pic>
          <p:nvPicPr>
            <p:cNvPr id="186375" name="Picture 15" descr="upper_limb_anterior_bw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761"/>
            <a:stretch>
              <a:fillRect/>
            </a:stretch>
          </p:blipFill>
          <p:spPr bwMode="auto">
            <a:xfrm>
              <a:off x="3590" y="720"/>
              <a:ext cx="1200" cy="2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6376" name="Oval 18"/>
            <p:cNvSpPr>
              <a:spLocks noChangeArrowheads="1"/>
            </p:cNvSpPr>
            <p:nvPr/>
          </p:nvSpPr>
          <p:spPr bwMode="auto">
            <a:xfrm>
              <a:off x="3926" y="2133"/>
              <a:ext cx="384" cy="384"/>
            </a:xfrm>
            <a:prstGeom prst="ellips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altLang="en-US" sz="1400" b="1" i="1">
                <a:solidFill>
                  <a:srgbClr val="34C475"/>
                </a:solidFill>
              </a:endParaRPr>
            </a:p>
          </p:txBody>
        </p:sp>
      </p:grpSp>
      <p:pic>
        <p:nvPicPr>
          <p:cNvPr id="9" name="Picture 8" descr="joint_pivot [Converted]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3488" y="1260475"/>
            <a:ext cx="1992312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 autoUpdateAnimBg="0"/>
      <p:bldP spid="192515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Condyloid (Knuckle) Joint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524000"/>
            <a:ext cx="7620000" cy="4114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Biaxial – can move in two directions (flexion-extension, abduction-adduction)</a:t>
            </a:r>
          </a:p>
          <a:p>
            <a:pPr eaLnBrk="1" hangingPunct="1"/>
            <a:r>
              <a:rPr lang="en-US" altLang="en-US" sz="2800" smtClean="0"/>
              <a:t>The joint surfaces are usually oval</a:t>
            </a:r>
          </a:p>
          <a:p>
            <a:pPr eaLnBrk="1" hangingPunct="1"/>
            <a:r>
              <a:rPr lang="en-US" altLang="en-US" sz="2800" smtClean="0"/>
              <a:t>One joint surface is an ovular convex shape, and the other is a reciprocally shaped concave surface</a:t>
            </a:r>
          </a:p>
          <a:p>
            <a:pPr eaLnBrk="1" hangingPunct="1"/>
            <a:r>
              <a:rPr lang="en-US" altLang="en-US" sz="2800" smtClean="0"/>
              <a:t>E.g., </a:t>
            </a:r>
            <a:r>
              <a:rPr lang="en-US" altLang="en-US" sz="2800" smtClean="0">
                <a:solidFill>
                  <a:srgbClr val="3366FF"/>
                </a:solidFill>
              </a:rPr>
              <a:t>metacarpophalangeal joint</a:t>
            </a:r>
          </a:p>
        </p:txBody>
      </p:sp>
      <p:sp>
        <p:nvSpPr>
          <p:cNvPr id="188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83E301-DFC6-4BC4-AB07-8DF2DBB2C19F}" type="slidenum">
              <a:rPr lang="en-US" altLang="en-US">
                <a:solidFill>
                  <a:srgbClr val="000000"/>
                </a:solidFill>
              </a:rPr>
              <a:pPr/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359525" y="3886200"/>
            <a:ext cx="1793875" cy="2927350"/>
            <a:chOff x="4176" y="2256"/>
            <a:chExt cx="1130" cy="1844"/>
          </a:xfrm>
        </p:grpSpPr>
        <p:pic>
          <p:nvPicPr>
            <p:cNvPr id="188423" name="Picture 7" descr="upper_limb_anterior_bw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76" y="2256"/>
              <a:ext cx="1130" cy="1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8424" name="Oval 9"/>
            <p:cNvSpPr>
              <a:spLocks noChangeArrowheads="1"/>
            </p:cNvSpPr>
            <p:nvPr/>
          </p:nvSpPr>
          <p:spPr bwMode="auto">
            <a:xfrm>
              <a:off x="4848" y="3072"/>
              <a:ext cx="240" cy="240"/>
            </a:xfrm>
            <a:prstGeom prst="ellips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altLang="en-US" sz="1400" b="1" i="1">
                <a:solidFill>
                  <a:srgbClr val="34C475"/>
                </a:solidFill>
              </a:endParaRPr>
            </a:p>
          </p:txBody>
        </p:sp>
      </p:grpSp>
      <p:pic>
        <p:nvPicPr>
          <p:cNvPr id="9" name="Picture 8" descr="joint_condyloid [Converted]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4797152"/>
            <a:ext cx="1159563" cy="190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 autoUpdateAnimBg="0"/>
      <p:bldP spid="193539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42945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Saddle Joint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524000"/>
            <a:ext cx="6705600" cy="4876800"/>
          </a:xfrm>
        </p:spPr>
        <p:txBody>
          <a:bodyPr/>
          <a:lstStyle/>
          <a:p>
            <a:pPr eaLnBrk="1" hangingPunct="1"/>
            <a:r>
              <a:rPr lang="en-US" altLang="en-US" smtClean="0"/>
              <a:t>Biaxial (flexion-extension, abduction-adduction)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The bones set together as in sitting on a horse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E.g., </a:t>
            </a:r>
            <a:r>
              <a:rPr lang="en-US" altLang="en-US" smtClean="0">
                <a:solidFill>
                  <a:srgbClr val="0D8C00"/>
                </a:solidFill>
              </a:rPr>
              <a:t>carpometacarpal joint</a:t>
            </a:r>
            <a:r>
              <a:rPr lang="en-US" altLang="en-US" smtClean="0"/>
              <a:t> of the thumb</a:t>
            </a:r>
          </a:p>
        </p:txBody>
      </p:sp>
      <p:sp>
        <p:nvSpPr>
          <p:cNvPr id="1904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B6EA12-7D78-423C-82D8-85D1D810BB77}" type="slidenum">
              <a:rPr lang="en-US" altLang="en-US">
                <a:solidFill>
                  <a:srgbClr val="000000"/>
                </a:solidFill>
              </a:rPr>
              <a:pPr/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010400" y="3657600"/>
            <a:ext cx="1892300" cy="3087688"/>
            <a:chOff x="4210" y="2784"/>
            <a:chExt cx="836" cy="1364"/>
          </a:xfrm>
        </p:grpSpPr>
        <p:pic>
          <p:nvPicPr>
            <p:cNvPr id="190471" name="Picture 8" descr="upper_limb_anterior_bw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0" y="2784"/>
              <a:ext cx="836" cy="1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0472" name="Oval 9"/>
            <p:cNvSpPr>
              <a:spLocks noChangeArrowheads="1"/>
            </p:cNvSpPr>
            <p:nvPr/>
          </p:nvSpPr>
          <p:spPr bwMode="auto">
            <a:xfrm>
              <a:off x="4412" y="3044"/>
              <a:ext cx="178" cy="17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altLang="en-US" sz="1400" b="1" i="1">
                <a:solidFill>
                  <a:srgbClr val="34C475"/>
                </a:solidFill>
              </a:endParaRPr>
            </a:p>
          </p:txBody>
        </p:sp>
      </p:grpSp>
      <p:pic>
        <p:nvPicPr>
          <p:cNvPr id="9" name="Picture 8" descr="joint_saddle [Converted]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4988" y="762000"/>
            <a:ext cx="1878012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 autoUpdateAnimBg="0"/>
      <p:bldP spid="194563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STARTER</a:t>
            </a:r>
            <a:r>
              <a:rPr lang="en-CA" dirty="0" smtClean="0"/>
              <a:t> – flexion test to assess joint ROM at the shoulder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CA" b="1" dirty="0" smtClean="0"/>
              <a:t>Shoulder – Inwards</a:t>
            </a:r>
          </a:p>
          <a:p>
            <a:pPr>
              <a:buNone/>
            </a:pPr>
            <a:endParaRPr lang="en-CA" dirty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b="1" dirty="0" smtClean="0"/>
              <a:t>Excellent</a:t>
            </a:r>
            <a:r>
              <a:rPr lang="en-CA" dirty="0" smtClean="0"/>
              <a:t> – fingers overlap</a:t>
            </a:r>
          </a:p>
          <a:p>
            <a:pPr>
              <a:buNone/>
            </a:pPr>
            <a:r>
              <a:rPr lang="en-CA" b="1" dirty="0" smtClean="0"/>
              <a:t>Good</a:t>
            </a:r>
            <a:r>
              <a:rPr lang="en-CA" dirty="0" smtClean="0"/>
              <a:t> – fingers touch</a:t>
            </a:r>
          </a:p>
          <a:p>
            <a:pPr>
              <a:buNone/>
            </a:pPr>
            <a:r>
              <a:rPr lang="en-CA" b="1" dirty="0" smtClean="0"/>
              <a:t>Average</a:t>
            </a:r>
            <a:r>
              <a:rPr lang="en-CA" dirty="0" smtClean="0"/>
              <a:t> – fingers &lt;2in apart</a:t>
            </a:r>
          </a:p>
          <a:p>
            <a:pPr>
              <a:buNone/>
            </a:pPr>
            <a:r>
              <a:rPr lang="en-CA" b="1" dirty="0" smtClean="0"/>
              <a:t>Poor</a:t>
            </a:r>
            <a:r>
              <a:rPr lang="en-CA" dirty="0" smtClean="0"/>
              <a:t> – fingers &gt;2in apart</a:t>
            </a:r>
          </a:p>
          <a:p>
            <a:pPr>
              <a:buNone/>
            </a:pP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971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CA" b="1" dirty="0" smtClean="0"/>
              <a:t>Shoulder – Outwards</a:t>
            </a:r>
          </a:p>
          <a:p>
            <a:pPr>
              <a:buNone/>
            </a:pPr>
            <a:endParaRPr lang="en-CA" dirty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/>
          </a:p>
          <a:p>
            <a:pPr>
              <a:buFontTx/>
              <a:buChar char="-"/>
            </a:pPr>
            <a:r>
              <a:rPr lang="en-CA" sz="1500" dirty="0" smtClean="0"/>
              <a:t>Lie on your back</a:t>
            </a:r>
          </a:p>
          <a:p>
            <a:pPr>
              <a:buFontTx/>
              <a:buChar char="-"/>
            </a:pPr>
            <a:r>
              <a:rPr lang="en-CA" sz="1500" dirty="0" smtClean="0"/>
              <a:t>Move right arm to the side at shoulder level</a:t>
            </a:r>
          </a:p>
          <a:p>
            <a:pPr>
              <a:buFontTx/>
              <a:buChar char="-"/>
            </a:pPr>
            <a:r>
              <a:rPr lang="en-CA" sz="1500" dirty="0" smtClean="0"/>
              <a:t>Bend elbow keeping upper arm in contact with the floor. </a:t>
            </a:r>
            <a:endParaRPr lang="en-CA" dirty="0" smtClean="0"/>
          </a:p>
          <a:p>
            <a:pPr>
              <a:buFontTx/>
              <a:buChar char="-"/>
            </a:pPr>
            <a:r>
              <a:rPr lang="en-CA" sz="1500" dirty="0" smtClean="0"/>
              <a:t>Allow hand and forearm to fall towards the floor</a:t>
            </a:r>
            <a:r>
              <a:rPr lang="en-CA" sz="1500" dirty="0"/>
              <a:t> </a:t>
            </a:r>
            <a:r>
              <a:rPr lang="en-CA" sz="1500" dirty="0" smtClean="0"/>
              <a:t>in both directions. </a:t>
            </a:r>
          </a:p>
          <a:p>
            <a:pPr>
              <a:buFontTx/>
              <a:buChar char="-"/>
            </a:pPr>
            <a:endParaRPr lang="en-CA" sz="1500" dirty="0" smtClean="0"/>
          </a:p>
          <a:p>
            <a:pPr>
              <a:buNone/>
            </a:pPr>
            <a:r>
              <a:rPr lang="en-CA" sz="1500" b="1" dirty="0" smtClean="0"/>
              <a:t>Normal</a:t>
            </a:r>
            <a:r>
              <a:rPr lang="en-CA" sz="1500" dirty="0" smtClean="0"/>
              <a:t> – forearm flat to floor in both directions.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132856"/>
            <a:ext cx="15240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204864"/>
            <a:ext cx="25431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31775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Ball and Socket Joint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143000"/>
            <a:ext cx="5943600" cy="24384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2800" smtClean="0"/>
              <a:t>Multiaxial (rotation in all planes)</a:t>
            </a:r>
          </a:p>
          <a:p>
            <a:pPr eaLnBrk="1" hangingPunct="1"/>
            <a:r>
              <a:rPr lang="en-US" altLang="en-US" sz="2800" smtClean="0"/>
              <a:t>Has the greatest amount of movement</a:t>
            </a:r>
          </a:p>
          <a:p>
            <a:pPr eaLnBrk="1" hangingPunct="1"/>
            <a:r>
              <a:rPr lang="en-US" altLang="en-US" sz="2800" smtClean="0"/>
              <a:t>A rounded bone is fitted into a cup-like receptacle</a:t>
            </a:r>
          </a:p>
          <a:p>
            <a:pPr eaLnBrk="1" hangingPunct="1"/>
            <a:r>
              <a:rPr lang="en-US" altLang="en-US" sz="2800" smtClean="0"/>
              <a:t>E.g., </a:t>
            </a:r>
            <a:r>
              <a:rPr lang="en-US" altLang="en-US" sz="2800" smtClean="0">
                <a:solidFill>
                  <a:srgbClr val="5100B2"/>
                </a:solidFill>
              </a:rPr>
              <a:t>shoulder and hip joints</a:t>
            </a:r>
          </a:p>
        </p:txBody>
      </p:sp>
      <p:sp>
        <p:nvSpPr>
          <p:cNvPr id="192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0FD6C1-1F7E-4676-BF7C-D0C5A5BA02E9}" type="slidenum">
              <a:rPr lang="en-US" altLang="en-US">
                <a:solidFill>
                  <a:srgbClr val="000000"/>
                </a:solidFill>
              </a:rPr>
              <a:pPr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981200" y="3233738"/>
            <a:ext cx="6096000" cy="3548062"/>
            <a:chOff x="1248" y="2020"/>
            <a:chExt cx="3840" cy="2235"/>
          </a:xfrm>
        </p:grpSpPr>
        <p:pic>
          <p:nvPicPr>
            <p:cNvPr id="192519" name="Picture 8" descr="pectoral_girdl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31451" b="2856"/>
            <a:stretch>
              <a:fillRect/>
            </a:stretch>
          </p:blipFill>
          <p:spPr bwMode="auto">
            <a:xfrm>
              <a:off x="1248" y="2448"/>
              <a:ext cx="2064" cy="1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2520" name="Picture 9" descr="hip_anterior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33333"/>
            <a:stretch>
              <a:fillRect/>
            </a:stretch>
          </p:blipFill>
          <p:spPr bwMode="auto">
            <a:xfrm>
              <a:off x="3840" y="2020"/>
              <a:ext cx="1248" cy="2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2521" name="Oval 10"/>
            <p:cNvSpPr>
              <a:spLocks noChangeArrowheads="1"/>
            </p:cNvSpPr>
            <p:nvPr/>
          </p:nvSpPr>
          <p:spPr bwMode="auto">
            <a:xfrm>
              <a:off x="1440" y="2736"/>
              <a:ext cx="672" cy="672"/>
            </a:xfrm>
            <a:prstGeom prst="ellipse">
              <a:avLst/>
            </a:prstGeom>
            <a:noFill/>
            <a:ln w="38100">
              <a:solidFill>
                <a:srgbClr val="5100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CA" altLang="en-US" sz="1400" b="1" i="1">
                <a:solidFill>
                  <a:srgbClr val="5100B2"/>
                </a:solidFill>
              </a:endParaRPr>
            </a:p>
          </p:txBody>
        </p:sp>
        <p:sp>
          <p:nvSpPr>
            <p:cNvPr id="192522" name="Oval 11"/>
            <p:cNvSpPr>
              <a:spLocks noChangeArrowheads="1"/>
            </p:cNvSpPr>
            <p:nvPr/>
          </p:nvSpPr>
          <p:spPr bwMode="auto">
            <a:xfrm>
              <a:off x="3936" y="3168"/>
              <a:ext cx="624" cy="624"/>
            </a:xfrm>
            <a:prstGeom prst="ellipse">
              <a:avLst/>
            </a:prstGeom>
            <a:noFill/>
            <a:ln w="38100">
              <a:solidFill>
                <a:srgbClr val="5100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altLang="en-US" sz="1400" b="1" i="1">
                <a:solidFill>
                  <a:srgbClr val="34C475"/>
                </a:solidFill>
              </a:endParaRPr>
            </a:p>
          </p:txBody>
        </p:sp>
      </p:grpSp>
      <p:pic>
        <p:nvPicPr>
          <p:cNvPr id="11" name="Picture 10" descr="joint_ball_and_socket [Converted]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78650" y="1600200"/>
            <a:ext cx="21653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 autoUpdateAnimBg="0"/>
      <p:bldP spid="195587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48481" y="327819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Gliding Joint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>
          <a:xfrm>
            <a:off x="1173163" y="1371600"/>
            <a:ext cx="6523037" cy="1828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600" smtClean="0"/>
              <a:t>Uniaxial (permits gliding movements)</a:t>
            </a:r>
          </a:p>
          <a:p>
            <a:pPr eaLnBrk="1" hangingPunct="1"/>
            <a:r>
              <a:rPr lang="en-US" altLang="en-US" sz="2600" smtClean="0"/>
              <a:t>Has the least amount of movement</a:t>
            </a:r>
          </a:p>
          <a:p>
            <a:pPr eaLnBrk="1" hangingPunct="1"/>
            <a:r>
              <a:rPr lang="en-US" altLang="en-US" sz="2600" smtClean="0"/>
              <a:t>The bone surfaces involved are nearly flat</a:t>
            </a:r>
          </a:p>
          <a:p>
            <a:pPr eaLnBrk="1" hangingPunct="1"/>
            <a:r>
              <a:rPr lang="en-US" altLang="en-US" sz="2600" smtClean="0"/>
              <a:t>E.g., intercarpal joints and </a:t>
            </a:r>
            <a:r>
              <a:rPr lang="en-US" altLang="en-US" sz="2600" smtClean="0">
                <a:solidFill>
                  <a:srgbClr val="2AA05F"/>
                </a:solidFill>
              </a:rPr>
              <a:t>acromioclavicular joint</a:t>
            </a:r>
            <a:endParaRPr lang="en-US" altLang="en-US" sz="2600" smtClean="0"/>
          </a:p>
        </p:txBody>
      </p:sp>
      <p:sp>
        <p:nvSpPr>
          <p:cNvPr id="194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100194-FA0E-45D2-A3DF-0CB8B29BC3A4}" type="slidenum">
              <a:rPr lang="en-US" altLang="en-US">
                <a:solidFill>
                  <a:srgbClr val="000000"/>
                </a:solidFill>
              </a:rPr>
              <a:pPr/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447800" y="3905250"/>
            <a:ext cx="3962400" cy="2343150"/>
            <a:chOff x="1850" y="2538"/>
            <a:chExt cx="2443" cy="1392"/>
          </a:xfrm>
        </p:grpSpPr>
        <p:pic>
          <p:nvPicPr>
            <p:cNvPr id="194568" name="Picture 9" descr="pectoral_girdl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2704"/>
            <a:stretch>
              <a:fillRect/>
            </a:stretch>
          </p:blipFill>
          <p:spPr bwMode="auto">
            <a:xfrm>
              <a:off x="1850" y="2539"/>
              <a:ext cx="2443" cy="1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569" name="Oval 10"/>
            <p:cNvSpPr>
              <a:spLocks noChangeArrowheads="1"/>
            </p:cNvSpPr>
            <p:nvPr/>
          </p:nvSpPr>
          <p:spPr bwMode="auto">
            <a:xfrm>
              <a:off x="2139" y="2538"/>
              <a:ext cx="427" cy="42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altLang="en-US" sz="1400" b="1" i="1">
                <a:solidFill>
                  <a:srgbClr val="34C475"/>
                </a:solidFill>
              </a:endParaRPr>
            </a:p>
          </p:txBody>
        </p:sp>
      </p:grpSp>
      <p:pic>
        <p:nvPicPr>
          <p:cNvPr id="9" name="Picture 8" descr="joint_plane [Converted]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427038"/>
            <a:ext cx="2097088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67" name="Picture 11" descr="http://classconnection.s3.amazonaws.com/53/flashcards/1170053/jpg/plane_jt_(intercarpal_jt)1349227931065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3962400"/>
            <a:ext cx="335280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utoUpdateAnimBg="0"/>
      <p:bldP spid="19661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Partner Activity!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62" y="1052736"/>
            <a:ext cx="8229600" cy="4525963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 smtClean="0"/>
              <a:t>Movement at Synovial Joints:</a:t>
            </a:r>
            <a:endParaRPr lang="en-US" dirty="0"/>
          </a:p>
          <a:p>
            <a:pPr marL="0" indent="0">
              <a:buNone/>
            </a:pPr>
            <a:r>
              <a:rPr lang="en-US" i="1" dirty="0" smtClean="0"/>
              <a:t>Explain the movements occurring at each synovial joint during 4 different types of physical activities.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Sport Books Publisher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E1E3-5C83-4332-8441-87B4525D7618}" type="slidenum">
              <a:rPr lang="en-US" altLang="en-US" smtClean="0">
                <a:solidFill>
                  <a:srgbClr val="000000"/>
                </a:solidFill>
              </a:rPr>
              <a:pPr/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000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Terms</a:t>
            </a:r>
            <a:endParaRPr lang="en-CA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15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5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454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Term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714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Joint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CA" sz="2000" baseline="0" dirty="0" smtClean="0"/>
                        <a:t> the physical point of connection between two bones.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CA" sz="2000" baseline="0" dirty="0" smtClean="0"/>
                        <a:t> the point at which two or more bones articulate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6776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Ligament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CA" sz="2000" baseline="0" dirty="0" smtClean="0"/>
                        <a:t> c</a:t>
                      </a:r>
                      <a:r>
                        <a:rPr lang="en-CA" sz="2000" dirty="0" smtClean="0"/>
                        <a:t>onnect</a:t>
                      </a:r>
                      <a:r>
                        <a:rPr lang="en-CA" sz="2000" baseline="0" dirty="0" smtClean="0"/>
                        <a:t> bone to bone and help to stabilize joints they surround.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CA" sz="2000" baseline="0" dirty="0" smtClean="0"/>
                        <a:t> comprised mostly of long, stringy collagen fibers that create bands of tough, fibrous connective tissue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CA" sz="2000" baseline="0" dirty="0" smtClean="0"/>
                        <a:t> slightly elastic so they can be stretched and gradually lengthen.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CA" sz="2000" baseline="0" dirty="0" smtClean="0"/>
                        <a:t> when overstretched may compromise joint integrity.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1714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Tendon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CA" sz="2000" dirty="0" smtClean="0"/>
                        <a:t> tough,</a:t>
                      </a:r>
                      <a:r>
                        <a:rPr lang="en-CA" sz="2000" baseline="0" dirty="0" smtClean="0"/>
                        <a:t> flexible bands of fibrous tissue that attach skeletal muscle to bone. 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454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To Articulate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CA" sz="2000" dirty="0" smtClean="0"/>
                        <a:t> to form a joint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Introduction to Joints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 joint is an articulation where two or more bones come in contact with one another. </a:t>
            </a:r>
          </a:p>
          <a:p>
            <a:r>
              <a:rPr lang="en-CA" dirty="0" smtClean="0"/>
              <a:t>Strands of connective tissue and ligaments hold the bones together and ensure stability.</a:t>
            </a:r>
          </a:p>
          <a:p>
            <a:r>
              <a:rPr lang="en-CA" dirty="0" smtClean="0"/>
              <a:t>Joint movement is linked to joint stability</a:t>
            </a:r>
            <a:endParaRPr lang="en-CA" sz="2800" dirty="0"/>
          </a:p>
          <a:p>
            <a:pPr algn="ctr">
              <a:lnSpc>
                <a:spcPct val="150000"/>
              </a:lnSpc>
              <a:buNone/>
            </a:pPr>
            <a:r>
              <a:rPr lang="en-CA" sz="2800" dirty="0" smtClean="0"/>
              <a:t>More movement = Less stability</a:t>
            </a:r>
          </a:p>
          <a:p>
            <a:pPr algn="ctr">
              <a:lnSpc>
                <a:spcPct val="150000"/>
              </a:lnSpc>
              <a:buNone/>
            </a:pPr>
            <a:r>
              <a:rPr lang="en-CA" sz="2800" dirty="0" smtClean="0"/>
              <a:t>More stability = Less movement</a:t>
            </a:r>
            <a:endParaRPr lang="en-CA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Factors Affecting Joint Stability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CA" altLang="en-US" dirty="0" smtClean="0"/>
              <a:t>The shape of the bones and whether they interlock with each other or not.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CA" altLang="en-US" dirty="0" smtClean="0"/>
              <a:t>The area over which the bones are in contact.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CA" altLang="en-US" dirty="0" smtClean="0"/>
              <a:t>The flexibility of the ligaments.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CA" altLang="en-US" dirty="0" smtClean="0"/>
              <a:t>The influence of other soft tissue structures (muscles, tendons, etc).</a:t>
            </a:r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Hip vs. Shoulder</a:t>
            </a:r>
            <a:r>
              <a:rPr lang="en-CA" dirty="0"/>
              <a:t/>
            </a:r>
            <a:br>
              <a:rPr lang="en-CA" dirty="0"/>
            </a:br>
            <a:r>
              <a:rPr lang="en-CA" sz="3600" dirty="0"/>
              <a:t>C</a:t>
            </a:r>
            <a:r>
              <a:rPr lang="en-CA" sz="3600" dirty="0" smtClean="0"/>
              <a:t>ompare and contrast based on stability and mobility. Be able to explain.</a:t>
            </a:r>
            <a:endParaRPr lang="en-CA" dirty="0"/>
          </a:p>
        </p:txBody>
      </p:sp>
      <p:pic>
        <p:nvPicPr>
          <p:cNvPr id="2050" name="Picture 2" descr="Image result for hip join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4196596" cy="2880320"/>
          </a:xfrm>
          <a:prstGeom prst="rect">
            <a:avLst/>
          </a:prstGeom>
          <a:noFill/>
        </p:spPr>
      </p:pic>
      <p:pic>
        <p:nvPicPr>
          <p:cNvPr id="2052" name="Picture 4" descr="Image result for shoulder joi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76463"/>
            <a:ext cx="4054359" cy="3040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Types of Joints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227170"/>
              </p:ext>
            </p:extLst>
          </p:nvPr>
        </p:nvGraphicFramePr>
        <p:xfrm>
          <a:off x="457200" y="1412776"/>
          <a:ext cx="8229600" cy="500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1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Joint</a:t>
                      </a:r>
                      <a:r>
                        <a:rPr lang="en-CA" baseline="0" dirty="0" smtClean="0"/>
                        <a:t> Type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Description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Example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Fibrous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lang="en-CA" dirty="0" smtClean="0"/>
                        <a:t> Thin layer of fibrous</a:t>
                      </a:r>
                      <a:r>
                        <a:rPr lang="en-CA" baseline="0" dirty="0" smtClean="0"/>
                        <a:t> tissue connecting the edges of two bones.</a:t>
                      </a:r>
                    </a:p>
                    <a:p>
                      <a:pPr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lang="en-CA" baseline="0" dirty="0" smtClean="0"/>
                        <a:t> Continuous with periosteum</a:t>
                      </a:r>
                    </a:p>
                    <a:p>
                      <a:pPr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lang="en-CA" baseline="0" dirty="0" smtClean="0"/>
                        <a:t> No movement allowed at these joints.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Cartilaginous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lang="en-CA" dirty="0" smtClean="0"/>
                        <a:t> Bones separated by fibrocartilage discs or thick layer of </a:t>
                      </a:r>
                      <a:r>
                        <a:rPr lang="en-CA" i="1" dirty="0" smtClean="0"/>
                        <a:t>hyaline cartilage.</a:t>
                      </a:r>
                    </a:p>
                    <a:p>
                      <a:pPr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lang="en-CA" i="1" dirty="0" smtClean="0"/>
                        <a:t> </a:t>
                      </a:r>
                      <a:r>
                        <a:rPr lang="en-CA" i="0" dirty="0" smtClean="0"/>
                        <a:t>Limited</a:t>
                      </a:r>
                      <a:r>
                        <a:rPr lang="en-CA" i="0" baseline="0" dirty="0" smtClean="0"/>
                        <a:t> movement allowed.</a:t>
                      </a:r>
                    </a:p>
                    <a:p>
                      <a:pPr>
                        <a:spcAft>
                          <a:spcPts val="1200"/>
                        </a:spcAft>
                        <a:buFont typeface="Arial" pitchFamily="34" charset="0"/>
                        <a:buNone/>
                      </a:pP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Synovial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lang="en-CA" baseline="0" dirty="0" smtClean="0"/>
                        <a:t> Most commonly </a:t>
                      </a:r>
                      <a:r>
                        <a:rPr lang="en-CA" baseline="0" dirty="0" smtClean="0"/>
                        <a:t>occurring </a:t>
                      </a:r>
                      <a:r>
                        <a:rPr lang="en-CA" baseline="0" dirty="0" smtClean="0"/>
                        <a:t>joints.</a:t>
                      </a:r>
                    </a:p>
                    <a:p>
                      <a:pPr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lang="en-CA" baseline="0" dirty="0" smtClean="0"/>
                        <a:t> Most important for mobility. </a:t>
                      </a:r>
                    </a:p>
                    <a:p>
                      <a:pPr>
                        <a:spcAft>
                          <a:spcPts val="1200"/>
                        </a:spcAft>
                        <a:buFont typeface="Arial" pitchFamily="34" charset="0"/>
                        <a:buNone/>
                      </a:pPr>
                      <a:endParaRPr lang="en-CA" baseline="0" dirty="0" smtClean="0"/>
                    </a:p>
                    <a:p>
                      <a:pPr>
                        <a:spcAft>
                          <a:spcPts val="1200"/>
                        </a:spcAft>
                        <a:buFont typeface="Arial" pitchFamily="34" charset="0"/>
                        <a:buNone/>
                      </a:pPr>
                      <a:endParaRPr lang="en-CA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 descr="27skull_latera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1772816"/>
            <a:ext cx="137080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vertebrae stacke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3284984"/>
            <a:ext cx="19081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17knee_anterior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6766528" y="4402826"/>
            <a:ext cx="1106770" cy="232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7968" y="116971"/>
            <a:ext cx="5022304" cy="669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Characteristics of Synovial Joints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2400" b="1" dirty="0" smtClean="0"/>
              <a:t>Joint cavity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dirty="0" smtClean="0"/>
              <a:t>Space between bones</a:t>
            </a:r>
            <a:endParaRPr lang="en-US" altLang="en-US" sz="2000" dirty="0"/>
          </a:p>
          <a:p>
            <a:pPr>
              <a:lnSpc>
                <a:spcPct val="90000"/>
              </a:lnSpc>
              <a:defRPr/>
            </a:pPr>
            <a:r>
              <a:rPr lang="en-US" altLang="en-US" sz="2400" b="1" dirty="0"/>
              <a:t>Synovial membrane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dirty="0"/>
              <a:t>Covers joint cavity, except over the surfaces of the articular cartilage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dirty="0"/>
              <a:t>Secretes the lubrication fluid (synovial fluid)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b="1" dirty="0" smtClean="0"/>
              <a:t>Joint Capsule</a:t>
            </a:r>
            <a:endParaRPr lang="en-US" altLang="en-US" sz="2400" b="1" dirty="0"/>
          </a:p>
          <a:p>
            <a:pPr lvl="1">
              <a:lnSpc>
                <a:spcPct val="90000"/>
              </a:lnSpc>
              <a:defRPr/>
            </a:pPr>
            <a:r>
              <a:rPr lang="en-US" altLang="en-US" sz="2000" dirty="0"/>
              <a:t>May or may not have thickenings called intrinsic ligaments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b="1" dirty="0" smtClean="0"/>
              <a:t>Ligament</a:t>
            </a:r>
            <a:endParaRPr lang="en-US" altLang="en-US" sz="2400" b="1" dirty="0"/>
          </a:p>
          <a:p>
            <a:pPr lvl="1">
              <a:lnSpc>
                <a:spcPct val="90000"/>
              </a:lnSpc>
              <a:defRPr/>
            </a:pPr>
            <a:r>
              <a:rPr lang="en-US" altLang="en-US" sz="2000" dirty="0"/>
              <a:t>Support the joint and connect the articulating bones of the </a:t>
            </a:r>
            <a:r>
              <a:rPr lang="en-US" altLang="en-US" sz="2000" dirty="0" smtClean="0"/>
              <a:t>joint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b="1" dirty="0" smtClean="0"/>
              <a:t>Tendon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dirty="0" smtClean="0"/>
              <a:t>Attaches muscle to bone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b="1" dirty="0" smtClean="0"/>
              <a:t>Articular Cartilage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dirty="0" smtClean="0"/>
              <a:t>Smooth white layer that covers the articulating surface of bones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dirty="0" smtClean="0"/>
              <a:t>Reduces friction, absorbs shock, and protects bone</a:t>
            </a:r>
          </a:p>
          <a:p>
            <a:pPr lvl="1">
              <a:lnSpc>
                <a:spcPct val="90000"/>
              </a:lnSpc>
              <a:buNone/>
              <a:defRPr/>
            </a:pPr>
            <a:endParaRPr lang="en-US" altLang="en-US" sz="2400" dirty="0"/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d's tie 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ad's tie gree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d's tie gree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's tie gree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gree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gree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gree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gree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ad's tie 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ad's tie gree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d's tie gree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's tie gree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gree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gree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gree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gree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1166</TotalTime>
  <Words>750</Words>
  <Application>Microsoft Office PowerPoint</Application>
  <PresentationFormat>On-screen Show (4:3)</PresentationFormat>
  <Paragraphs>147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Office Theme</vt:lpstr>
      <vt:lpstr>dad's tie green</vt:lpstr>
      <vt:lpstr>1_dad's tie green</vt:lpstr>
      <vt:lpstr>Joints</vt:lpstr>
      <vt:lpstr>STARTER – flexion test to assess joint ROM at the shoulder</vt:lpstr>
      <vt:lpstr>Key Terms</vt:lpstr>
      <vt:lpstr>Introduction to Joints</vt:lpstr>
      <vt:lpstr>Factors Affecting Joint Stability</vt:lpstr>
      <vt:lpstr> Hip vs. Shoulder Compare and contrast based on stability and mobility. Be able to explain.</vt:lpstr>
      <vt:lpstr>Types of Joints</vt:lpstr>
      <vt:lpstr>PowerPoint Presentation</vt:lpstr>
      <vt:lpstr>Characteristics of Synovial Joints</vt:lpstr>
      <vt:lpstr>Sometimes present...</vt:lpstr>
      <vt:lpstr>Structure of a Synovial Joint</vt:lpstr>
      <vt:lpstr>The Knee</vt:lpstr>
      <vt:lpstr>The Bone Song</vt:lpstr>
      <vt:lpstr>Types of Joints</vt:lpstr>
      <vt:lpstr>PowerPoint Presentation</vt:lpstr>
      <vt:lpstr>1. Hinge Joint</vt:lpstr>
      <vt:lpstr>Pivot Joint</vt:lpstr>
      <vt:lpstr>Condyloid (Knuckle) Joint</vt:lpstr>
      <vt:lpstr>Saddle Joint</vt:lpstr>
      <vt:lpstr>Ball and Socket Joint</vt:lpstr>
      <vt:lpstr>Gliding Joint</vt:lpstr>
      <vt:lpstr>Partner Activity!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Joints</dc:title>
  <dc:creator>Alyssa Grant</dc:creator>
  <cp:lastModifiedBy>Alyssa Grant</cp:lastModifiedBy>
  <cp:revision>4</cp:revision>
  <cp:lastPrinted>2016-10-05T13:18:22Z</cp:lastPrinted>
  <dcterms:created xsi:type="dcterms:W3CDTF">2016-10-04T02:42:20Z</dcterms:created>
  <dcterms:modified xsi:type="dcterms:W3CDTF">2016-10-05T13:18:24Z</dcterms:modified>
</cp:coreProperties>
</file>