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9" r:id="rId41"/>
    <p:sldId id="303" r:id="rId42"/>
    <p:sldId id="300" r:id="rId43"/>
    <p:sldId id="301" r:id="rId44"/>
    <p:sldId id="302" r:id="rId45"/>
    <p:sldId id="296" r:id="rId46"/>
    <p:sldId id="297" r:id="rId47"/>
    <p:sldId id="29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4722-1E1B-4D69-B214-AEAF18502159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4EC5E-5D89-4403-80F9-2EAECF5D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4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5E92D-E3DC-4F58-8084-05FA32B3745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7961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AFB9EA-0F20-4FA4-BBCC-B70FD8FEF7DC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794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9F0ACA-9256-4588-A85C-B55FEA713CD4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10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AAB33E-803F-4AEB-8DC6-4482B73BF680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519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DC0C79-97E9-4B88-A987-C1F092171E3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313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765671-4B76-4695-A519-85903FFC3300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21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98480C-CE6F-4CEA-BB8A-60D2A8E3A9F5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041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723545-4C7B-4539-9B44-6DE4BB414405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444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4714FB-E885-4072-9F94-A79EC804FD56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488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1103B8-C9D7-4F7F-9EF3-70073710CC6E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08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7417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Sport Books Publisher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FDE0-2BD0-4928-88DE-43B8AA4ED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9505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9ffbiGGdo1TttM&amp;tbnid=g3XoRHt_4FnxFM:&amp;ved=0CAUQjRw&amp;url=http://www.proprofs.com/flashcards/cardshowall.php?title%3D20-muscles&amp;ei=ZLnqUoDJFtO3kQfgkIDQCQ&amp;psig=AFQjCNFMH4XT1gC9eer1JLR1Rquh-YSzQA&amp;ust=13912008992924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ZZbbaRCejswhrM&amp;tbnid=ytg0XmmC3pBIlM:&amp;ved=0CAUQjRw&amp;url=http://waergo.com/JES/BodyBasics.htm&amp;ei=TqnqUrO4B9LRkQfcnIHwCg&amp;psig=AFQjCNG7Q4Q1OoO348EJhRTZZKW_RtMTFQ&amp;ust=13911958460597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a/url?sa=i&amp;rct=j&amp;q=&amp;esrc=s&amp;frm=1&amp;source=images&amp;cd=&amp;cad=rja&amp;docid=wQLBA_xC_VYAFM&amp;tbnid=mqOp3jhiafFj7M:&amp;ved=0CAUQjRw&amp;url=http://commons.wikimedia.org/wiki/File:Deltoid_muscle_back.png&amp;ei=LMDqUpnHLIHfkQfUgoGADg&amp;psig=AFQjCNHczajGgTyzOIRl85UmmcyH9CswTA&amp;ust=139120265411852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a/url?sa=i&amp;rct=j&amp;q=&amp;esrc=s&amp;frm=1&amp;source=images&amp;cd=&amp;cad=rja&amp;docid=rnNxxf-M3QH8OM&amp;tbnid=u8OAKIZVo64fEM:&amp;ved=0CAUQjRw&amp;url=http://s197.photobucket.com/user/Buisty/media/Upper%2520Body%2520Muscles/Deltoid.jpg.html&amp;ei=dsDqUt_hK5C_kQfk8oCoBg&amp;psig=AFQjCNHczajGgTyzOIRl85UmmcyH9CswTA&amp;ust=139120265411852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a/url?sa=i&amp;rct=j&amp;q=&amp;esrc=s&amp;frm=1&amp;source=images&amp;cd=&amp;cad=rja&amp;docid=5DeIHTluUYAFxM&amp;tbnid=CFBk3ORv305WrM:&amp;ved=0CAUQjRw&amp;url=http://www.studyblue.com/notes/note/n/anatomy-muscles/deck/8384850&amp;ei=z8PqUqbWO9GIkQeEm4GQCg&amp;psig=AFQjCNFVyrTxJ-m1tf4iCftQcYjytgzCTQ&amp;ust=13912036367458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a/url?sa=i&amp;rct=j&amp;q=&amp;esrc=s&amp;frm=1&amp;source=images&amp;cd=&amp;cad=rja&amp;docid=2flICGHvbWicdM&amp;tbnid=eRCJyTQC7IkpUM:&amp;ved=0CAUQjRw&amp;url=http://www.realbodywork.com/learn/shoulder/pecmaj.htm&amp;ei=H8XqUo6BDY2FkQe3zoCgBA&amp;psig=AFQjCNFVyrTxJ-m1tf4iCftQcYjytgzCTQ&amp;ust=139120363674580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a/url?sa=i&amp;rct=j&amp;q=&amp;esrc=s&amp;frm=1&amp;source=images&amp;cd=&amp;cad=rja&amp;docid=MPqKOesVNm1muM&amp;tbnid=BoRa9qf25WYf4M:&amp;ved=0CAUQjRw&amp;url=http://www.bodybypowergy.com/tag/biceps-brachii/&amp;ei=5cbqUoDnFYW5kQfpjoGADA&amp;psig=AFQjCNHSVInEkXFtMfWrYiNWUG_99CsoRQ&amp;ust=139120443571625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a/url?sa=i&amp;rct=j&amp;q=&amp;esrc=s&amp;frm=1&amp;source=images&amp;cd=&amp;cad=rja&amp;docid=m2Uk17ix0rLUsM&amp;tbnid=aSMzZVb2qUak9M:&amp;ved=0CAUQjRw&amp;url=http://www.studyblue.com/notes/note/n/oia-deck-2/deck/8375943&amp;ei=hMnqUpCPJYq2kAfoq4CoBQ&amp;psig=AFQjCNHSVInEkXFtMfWrYiNWUG_99CsoRQ&amp;ust=139120443571625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KsAdPMnEAy38FM&amp;tbnid=9UKvjfNoHyG3hM:&amp;ved=0CAUQjRw&amp;url=http://rochellerice.com/2013/12/december-2013-newsletter/&amp;ei=ec3qUt_4GY6jkQfW9oHoDQ&amp;bvm=bv.60444564,d.eW0&amp;psig=AFQjCNEd4coVL6xUpAs-bK_VxFLEd7DEqA&amp;ust=13912060144791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a/url?sa=i&amp;rct=j&amp;q=&amp;esrc=s&amp;frm=1&amp;source=images&amp;cd=&amp;cad=rja&amp;docid=Hm5Sks7xVJzXkM&amp;tbnid=smZQF_qNjreXSM:&amp;ved=0CAUQjRw&amp;url=http://onehealthymunchkin.blogspot.com/2011/11/my-self-pressure-problem-back-exercises.html&amp;ei=HPjvUqm_DMPZoAST1YDACA&amp;bvm=bv.60444564,d.cGU&amp;psig=AFQjCNGflvIgmuKaDpq2cXc3tFkErrWHhg&amp;ust=1391544164391596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a/url?sa=i&amp;rct=j&amp;q=&amp;esrc=s&amp;frm=1&amp;source=images&amp;cd=&amp;cad=rja&amp;docid=QVfsbmhY3yMbQM&amp;tbnid=tsXYU3LhVdFIpM:&amp;ved=0CAUQjRw&amp;url=http://thansworld.com/exercise/pages/section8/triceps.htm&amp;ei=mQnwUqy-Is-jkQevyIGIAw&amp;bvm=bv.60444564,d.eW0&amp;psig=AFQjCNGSPDF3tkt_UYhuxH9Wae35d9lnFg&amp;ust=13915490621362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hyperlink" Target="http://www.google.ca/url?sa=i&amp;rct=j&amp;q=&amp;esrc=s&amp;frm=1&amp;source=images&amp;cd=&amp;cad=rja&amp;docid=ohuW6wTu2I3pkM&amp;tbnid=MbcK4YCvcULLuM:&amp;ved=0CAUQjRw&amp;url=http://injuryfix.com/archives/iliopsoas-tendonitis.php&amp;ei=fR7wUpr_OoXfoAT9woC4Cg&amp;bvm=bv.60444564,d.cGU&amp;psig=AFQjCNHMA3kCG4MIQSRDCcqbWGlmMQDXPA&amp;ust=139155444354418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a/url?sa=i&amp;rct=j&amp;q=&amp;esrc=s&amp;frm=1&amp;source=images&amp;cd=&amp;cad=rja&amp;docid=VxjFpn45dzaasM&amp;tbnid=lbEIxIt08IfnhM:&amp;ved=0CAUQjRw&amp;url=https://www.kenhub.com/en/library/anatomy/iliopsoas-muscle&amp;ei=LSDwUt-aHMrroATo-oCgCw&amp;bvm=bv.60444564,d.cGU&amp;psig=AFQjCNEGuNmYnGd4Pv6v95bEd3_FAER1Vw&amp;ust=1391554956804218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ca/url?sa=i&amp;rct=j&amp;q=&amp;esrc=s&amp;frm=1&amp;source=images&amp;cd=&amp;cad=rja&amp;docid=mmfuQILeXg-p9M&amp;tbnid=11EcCy_mY8eGeM:&amp;ved=0CAUQjRw&amp;url=http://www.cea1.com/anatomy-sistems/iliopsoas-muscle-stretch/&amp;ei=vx7wUum5HYOHogSGk4HwAg&amp;bvm=bv.60444564,d.cGU&amp;psig=AFQjCNHMA3kCG4MIQSRDCcqbWGlmMQDXPA&amp;ust=139155444354418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docid=uKDuDV-HPDc0HM&amp;tbnid=jQGbaGZvFqZnoM:&amp;ved=0CAUQjRw&amp;url=https://www.kenhub.com/en/library/anatomy/the-sartorius-muscle&amp;ei=cyTwUqCSF8_5oAShvoHoDg&amp;bvm=bv.60444564,d.cGU&amp;psig=AFQjCNF68FZETb5v8FtVYzEcpujZS3th0A&amp;ust=139155530995353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a/url?sa=i&amp;rct=j&amp;q=&amp;esrc=s&amp;frm=1&amp;source=images&amp;cd=&amp;cad=rja&amp;docid=xnY_ZUDe_7ZHeM&amp;tbnid=rx4K3k9tL_jEVM:&amp;ved=0CAUQjRw&amp;url=http://davidpotach.com/does-quadriceps-atrophy-exist-in-individuals-with-patellofemoral-pain/&amp;ei=7CDwUofcJcjmoATt6IKIBw&amp;bvm=bv.60444564,d.cGU&amp;psig=AFQjCNEjaMq5VL1MA054t3kpok1NKl6qJA&amp;ust=1391555145180207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a/url?sa=i&amp;rct=j&amp;q=&amp;esrc=s&amp;source=images&amp;cd=&amp;cad=rja&amp;docid=__HjeDUKuN6QXM&amp;tbnid=DQf_H4alpyfSmM:&amp;ved=0CAUQjRw&amp;url=http://s197.photobucket.com/user/Buisty/media/Leg%20Muscles/TibialisAnterior.jpg.html&amp;ei=72XwUuDzNIjo2AXW-oC4Ag&amp;bvm=bv.60444564,d.aWc&amp;psig=AFQjCNFzm-x8Ep8DqrqSZLyhFSaHPnn_jw&amp;ust=1391572827810793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docid=RgdKX8o2L4Do7M&amp;tbnid=3c9ffRUklUwD2M:&amp;ved=0CAUQjRw&amp;url=http://liposuctiondoctorsnow.com/men-liposuction-fat-transfer-plump-behinds/gluteus-maximus/&amp;ei=3mzwUs26MOrd2AW6qICgDQ&amp;bvm=bv.60444564,d.aWc&amp;psig=AFQjCNHtP91W4VeqJWjoSAuurtkgSDC8pQ&amp;ust=139157451338174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a/url?sa=i&amp;rct=j&amp;q=&amp;esrc=s&amp;frm=1&amp;source=images&amp;cd=&amp;cad=rja&amp;docid=G0Hfk8TZxfPE-M&amp;tbnid=A_9WjiP2PsxJSM:&amp;ved=0CAUQjRw&amp;url=http://training.seer.cancer.gov/anatomy/muscular/structure.html&amp;ei=WHnqUtEqxvugBOOVgrgC&amp;bvm=bv.60444564,d.cGU&amp;psig=AFQjCNG4VsISuM-kH71vRsR-Ym1tcANa8Q&amp;ust=1391184410130653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1: 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8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Individual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446469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Write your signature 3 times under the heading normal.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Hold a handful of ice in your writing hand for 2 minutes.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Write your signature 3 times under the heading cold.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Place hands under warm running water for 2 minutes and massage your hands.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Write your signature 3 times under the heading warm.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FOR HOMEWORK:</a:t>
            </a:r>
          </a:p>
          <a:p>
            <a:r>
              <a:rPr lang="en-US" sz="2400" dirty="0" smtClean="0"/>
              <a:t>Carry out the investigation in your workbook.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6974" y="5498068"/>
            <a:ext cx="6270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4"/>
                </a:solidFill>
              </a:rPr>
              <a:t>Complete the analysis questions for tomorrow.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922" y="117244"/>
            <a:ext cx="9601200" cy="1485900"/>
          </a:xfrm>
        </p:spPr>
        <p:txBody>
          <a:bodyPr/>
          <a:lstStyle/>
          <a:p>
            <a:r>
              <a:rPr lang="en-US" dirty="0" smtClean="0"/>
              <a:t>Which muscles do you already know?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076" y="882149"/>
            <a:ext cx="8078891" cy="59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2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922" y="117244"/>
            <a:ext cx="9601200" cy="1485900"/>
          </a:xfrm>
        </p:spPr>
        <p:txBody>
          <a:bodyPr/>
          <a:lstStyle/>
          <a:p>
            <a:r>
              <a:rPr lang="en-US" dirty="0" smtClean="0"/>
              <a:t>Which muscles do you already know?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82" y="867783"/>
            <a:ext cx="7877079" cy="59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5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and Insertion of Muscles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Two attachment points for muscles:</a:t>
            </a:r>
          </a:p>
          <a:p>
            <a:pPr marL="987552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i="0" u="sng" dirty="0" smtClean="0"/>
              <a:t>Origin</a:t>
            </a:r>
            <a:r>
              <a:rPr lang="en-US" sz="2800" i="0" dirty="0" smtClean="0"/>
              <a:t> is usually the more proximal attachment (closest to the center of the body). This is the bone that usually stays fixed. </a:t>
            </a:r>
          </a:p>
          <a:p>
            <a:pPr marL="987552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i="0" u="sng" dirty="0" smtClean="0"/>
              <a:t>Insertion</a:t>
            </a:r>
            <a:r>
              <a:rPr lang="en-US" sz="2800" i="0" dirty="0" smtClean="0"/>
              <a:t> is usually the more distal attachment (furthest from the center of the body). This is usually the moveable bone. </a:t>
            </a:r>
            <a:endParaRPr lang="en-US" sz="2800" b="1" i="0" u="sng" dirty="0"/>
          </a:p>
        </p:txBody>
      </p:sp>
    </p:spTree>
    <p:extLst>
      <p:ext uri="{BB962C8B-B14F-4D97-AF65-F5344CB8AC3E}">
        <p14:creationId xmlns:p14="http://schemas.microsoft.com/office/powerpoint/2010/main" val="90911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Bicep Curl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17" y="1606236"/>
            <a:ext cx="5810910" cy="48003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51918" y="2171700"/>
            <a:ext cx="914400" cy="8700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1412" y="5067300"/>
            <a:ext cx="914400" cy="8700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6"/>
          </p:cNvCxnSpPr>
          <p:nvPr/>
        </p:nvCxnSpPr>
        <p:spPr>
          <a:xfrm flipV="1">
            <a:off x="5766318" y="2345483"/>
            <a:ext cx="1819470" cy="26125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215812" y="5241083"/>
            <a:ext cx="2369976" cy="29274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5788" y="2083520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Origin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5788" y="5010611"/>
            <a:ext cx="1530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Insertion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9260" y="2837212"/>
            <a:ext cx="4394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arm is being flexed.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radius and ulna are the moving bones (insertion)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 and scapula are stationary (origin)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73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36" y="5316"/>
            <a:ext cx="8661693" cy="6852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48107" y="0"/>
            <a:ext cx="1691952" cy="946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Now label the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diagram in your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workbook!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Muscles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6751"/>
            <a:ext cx="9601200" cy="387064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Skeletal muscles work across a </a:t>
            </a:r>
            <a:r>
              <a:rPr lang="en-US" sz="2800" b="1" dirty="0" smtClean="0"/>
              <a:t>joint</a:t>
            </a:r>
            <a:r>
              <a:rPr lang="en-US" sz="2800" dirty="0" smtClean="0"/>
              <a:t> and are attached to bones by strong cords known as </a:t>
            </a:r>
            <a:r>
              <a:rPr lang="en-US" sz="2800" b="1" dirty="0" smtClean="0"/>
              <a:t>tendons</a:t>
            </a:r>
            <a:r>
              <a:rPr lang="en-US" sz="28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Most muscles work in pairs. As one muscle </a:t>
            </a:r>
            <a:r>
              <a:rPr lang="en-US" sz="2800" b="1" i="1" dirty="0" smtClean="0"/>
              <a:t>contracts</a:t>
            </a:r>
            <a:r>
              <a:rPr lang="en-US" sz="2800" dirty="0" smtClean="0"/>
              <a:t>, the other </a:t>
            </a:r>
            <a:r>
              <a:rPr lang="en-US" sz="2800" b="1" i="1" dirty="0" smtClean="0"/>
              <a:t>relaxes</a:t>
            </a:r>
            <a:r>
              <a:rPr lang="en-US" sz="2800" dirty="0"/>
              <a:t> </a:t>
            </a:r>
            <a:r>
              <a:rPr lang="en-US" sz="2800" dirty="0" smtClean="0"/>
              <a:t>to allow the movement to take place.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Muscles have to work together because a muscle can only </a:t>
            </a:r>
            <a:r>
              <a:rPr lang="en-US" sz="2800" b="1" i="1" dirty="0" smtClean="0"/>
              <a:t>pull</a:t>
            </a:r>
            <a:r>
              <a:rPr lang="en-US" sz="2800" dirty="0" smtClean="0"/>
              <a:t> on a bone, it cannot push the bone back to its </a:t>
            </a:r>
            <a:r>
              <a:rPr lang="en-US" sz="2800" b="1" i="1" dirty="0" smtClean="0"/>
              <a:t>original position </a:t>
            </a:r>
            <a:r>
              <a:rPr lang="en-US" sz="2800" dirty="0" smtClean="0"/>
              <a:t>– the other muscle in the pairing is responsible for this.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4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Example: Biceps </a:t>
            </a:r>
            <a:r>
              <a:rPr lang="en-US" sz="4000" b="1" dirty="0" err="1" smtClean="0">
                <a:solidFill>
                  <a:schemeClr val="accent5"/>
                </a:solidFill>
              </a:rPr>
              <a:t>Brachii</a:t>
            </a:r>
            <a:r>
              <a:rPr lang="en-US" sz="4000" b="1" dirty="0" smtClean="0">
                <a:solidFill>
                  <a:schemeClr val="accent5"/>
                </a:solidFill>
              </a:rPr>
              <a:t> and Triceps </a:t>
            </a:r>
            <a:r>
              <a:rPr lang="en-US" sz="4000" b="1" dirty="0" err="1" smtClean="0">
                <a:solidFill>
                  <a:schemeClr val="accent5"/>
                </a:solidFill>
              </a:rPr>
              <a:t>Brachii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17" y="1606236"/>
            <a:ext cx="5810910" cy="48003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665306" y="2556588"/>
            <a:ext cx="3284376" cy="145557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49682" y="2304455"/>
            <a:ext cx="276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Agonist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94545" y="3477025"/>
            <a:ext cx="2055137" cy="92002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49682" y="3185167"/>
            <a:ext cx="276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Antagonist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6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Muscles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78090"/>
            <a:ext cx="9601200" cy="388931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muscle doing the work (contracting) and creating the movement is called the </a:t>
            </a:r>
            <a:r>
              <a:rPr lang="en-US" sz="2800" b="1" i="1" dirty="0" smtClean="0"/>
              <a:t>agonist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muscle which is relaxing and letting the movement take place is called the </a:t>
            </a:r>
            <a:r>
              <a:rPr lang="en-US" sz="2800" b="1" i="1" dirty="0" smtClean="0"/>
              <a:t>antagonist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Supporting muscles that aid the agonist are called </a:t>
            </a:r>
            <a:r>
              <a:rPr lang="en-US" sz="2800" b="1" i="1" dirty="0" smtClean="0"/>
              <a:t>synergists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Muscles that stabilize other parts of the body during movement are called </a:t>
            </a:r>
            <a:r>
              <a:rPr lang="en-US" sz="2800" b="1" i="1" dirty="0" smtClean="0"/>
              <a:t>fixators </a:t>
            </a:r>
            <a:r>
              <a:rPr lang="en-US" sz="2800" dirty="0" smtClean="0"/>
              <a:t>or </a:t>
            </a:r>
            <a:r>
              <a:rPr lang="en-US" sz="2800" b="1" i="1" dirty="0" smtClean="0"/>
              <a:t>stabilizers.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11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Muscles of the Trunk</a:t>
            </a:r>
          </a:p>
        </p:txBody>
      </p:sp>
      <p:sp>
        <p:nvSpPr>
          <p:cNvPr id="2129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sz="2800" dirty="0" smtClean="0"/>
              <a:t>Important role in stability</a:t>
            </a:r>
          </a:p>
          <a:p>
            <a:endParaRPr lang="en-CA" altLang="en-US" sz="2800" dirty="0" smtClean="0"/>
          </a:p>
          <a:p>
            <a:r>
              <a:rPr lang="en-CA" altLang="en-US" sz="2800" dirty="0" smtClean="0"/>
              <a:t>Anterior muscles include the: </a:t>
            </a:r>
          </a:p>
          <a:p>
            <a:pPr lvl="1"/>
            <a:r>
              <a:rPr lang="en-CA" altLang="en-US" sz="2800" b="1" dirty="0" smtClean="0"/>
              <a:t>rectus </a:t>
            </a:r>
            <a:r>
              <a:rPr lang="en-CA" altLang="en-US" sz="2800" b="1" dirty="0" err="1" smtClean="0"/>
              <a:t>abdominus</a:t>
            </a:r>
            <a:r>
              <a:rPr lang="en-CA" altLang="en-US" sz="2800" b="1" dirty="0" smtClean="0"/>
              <a:t> and </a:t>
            </a:r>
          </a:p>
          <a:p>
            <a:pPr lvl="1"/>
            <a:r>
              <a:rPr lang="en-CA" altLang="en-US" sz="2800" b="1" dirty="0" smtClean="0"/>
              <a:t>external </a:t>
            </a:r>
            <a:r>
              <a:rPr lang="en-CA" altLang="en-US" sz="2800" b="1" dirty="0" err="1" smtClean="0"/>
              <a:t>obliques</a:t>
            </a:r>
            <a:r>
              <a:rPr lang="en-CA" altLang="en-US" sz="2800" b="1" dirty="0" smtClean="0"/>
              <a:t>.</a:t>
            </a:r>
          </a:p>
          <a:p>
            <a:r>
              <a:rPr lang="en-CA" altLang="en-US" sz="2800" dirty="0" smtClean="0"/>
              <a:t>The main posterior muscle is the: </a:t>
            </a:r>
          </a:p>
          <a:p>
            <a:pPr lvl="1"/>
            <a:r>
              <a:rPr lang="en-CA" altLang="en-US" sz="2800" b="1" dirty="0" smtClean="0"/>
              <a:t>erector </a:t>
            </a:r>
            <a:r>
              <a:rPr lang="en-CA" altLang="en-US" sz="2800" b="1" dirty="0" err="1" smtClean="0"/>
              <a:t>spinae</a:t>
            </a:r>
            <a:r>
              <a:rPr lang="en-CA" altLang="en-US" sz="2800" b="1" dirty="0" smtClean="0"/>
              <a:t>.  </a:t>
            </a:r>
          </a:p>
          <a:p>
            <a:endParaRPr lang="en-CA" altLang="en-US" dirty="0" smtClean="0"/>
          </a:p>
        </p:txBody>
      </p:sp>
      <p:sp>
        <p:nvSpPr>
          <p:cNvPr id="212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301CD32-6758-431F-BEDB-50964ED6959C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36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Starter</a:t>
            </a:r>
            <a:r>
              <a:rPr lang="en-US" dirty="0" smtClean="0"/>
              <a:t> –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02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5"/>
                </a:solidFill>
              </a:rPr>
              <a:t>Decide whether the following statements are true or false: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There are over 1,000 muscles in the human body.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Skeletal, or voluntary, muscles are the ones you can control.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Ligaments connect muscle to bone.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Your heart is a muscle.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muscle gets strained when it is stretched too much.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sprain happens when a tendon is stretched too much.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Muscles that are not used can get smaller and weaker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If something hurts during sport you should play through the pain and it will go away.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3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1" descr="http://3.bp.blogspot.com/-OWquP3pqY_c/TbABHvkZkHI/AAAAAAAAAJo/JBXDEKR6kQg/s640/rectus%252520abdomini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97"/>
          <a:stretch>
            <a:fillRect/>
          </a:stretch>
        </p:blipFill>
        <p:spPr bwMode="auto">
          <a:xfrm>
            <a:off x="7924801" y="2152651"/>
            <a:ext cx="26955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0B2B1A6-33CD-4BE5-8028-C01FC68FFA65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Rectus Abdominis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2352" y="1447800"/>
            <a:ext cx="569945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Paired midline muscles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 smtClean="0">
                <a:cs typeface="Times New Roman" panose="02020603050405020304" pitchFamily="18" charset="0"/>
              </a:rPr>
              <a:t>Powerful </a:t>
            </a:r>
            <a:r>
              <a:rPr lang="en-GB" altLang="en-US" sz="2400" dirty="0">
                <a:cs typeface="Times New Roman" panose="02020603050405020304" pitchFamily="18" charset="0"/>
              </a:rPr>
              <a:t>flexor of the anterior abdominal wall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 smtClean="0">
                <a:cs typeface="Times New Roman" panose="02020603050405020304" pitchFamily="18" charset="0"/>
              </a:rPr>
              <a:t>Strengthening </a:t>
            </a:r>
            <a:r>
              <a:rPr lang="en-GB" altLang="en-US" sz="2400" dirty="0">
                <a:cs typeface="Times New Roman" panose="02020603050405020304" pitchFamily="18" charset="0"/>
              </a:rPr>
              <a:t>of the abdominal muscles is a very important part of back therapy, because the abdominals act to support the back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 smtClean="0">
                <a:cs typeface="Times New Roman" panose="02020603050405020304" pitchFamily="18" charset="0"/>
              </a:rPr>
              <a:t>Origin</a:t>
            </a:r>
            <a:r>
              <a:rPr lang="en-GB" altLang="en-US" sz="2400" dirty="0">
                <a:cs typeface="Times New Roman" panose="02020603050405020304" pitchFamily="18" charset="0"/>
              </a:rPr>
              <a:t>:  pubis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Insertion:  5</a:t>
            </a:r>
            <a:r>
              <a:rPr lang="en-GB" altLang="en-US" sz="2400" baseline="30000" dirty="0">
                <a:cs typeface="Times New Roman" panose="02020603050405020304" pitchFamily="18" charset="0"/>
              </a:rPr>
              <a:t>th</a:t>
            </a:r>
            <a:r>
              <a:rPr lang="en-GB" altLang="en-US" sz="2400" dirty="0">
                <a:cs typeface="Times New Roman" panose="02020603050405020304" pitchFamily="18" charset="0"/>
              </a:rPr>
              <a:t> -7</a:t>
            </a:r>
            <a:r>
              <a:rPr lang="en-GB" altLang="en-US" sz="2400" baseline="30000" dirty="0">
                <a:cs typeface="Times New Roman" panose="02020603050405020304" pitchFamily="18" charset="0"/>
              </a:rPr>
              <a:t>th</a:t>
            </a:r>
            <a:r>
              <a:rPr lang="en-GB" altLang="en-US" sz="2400" dirty="0">
                <a:cs typeface="Times New Roman" panose="02020603050405020304" pitchFamily="18" charset="0"/>
              </a:rPr>
              <a:t> ribs and sternum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14022" name="Text Box 11"/>
          <p:cNvSpPr txBox="1">
            <a:spLocks noChangeArrowheads="1"/>
          </p:cNvSpPr>
          <p:nvPr/>
        </p:nvSpPr>
        <p:spPr bwMode="auto">
          <a:xfrm>
            <a:off x="10668000" y="41529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/>
          </a:p>
        </p:txBody>
      </p:sp>
      <p:sp>
        <p:nvSpPr>
          <p:cNvPr id="214023" name="Text Box 12"/>
          <p:cNvSpPr txBox="1">
            <a:spLocks noChangeArrowheads="1"/>
          </p:cNvSpPr>
          <p:nvPr/>
        </p:nvSpPr>
        <p:spPr bwMode="auto">
          <a:xfrm>
            <a:off x="10620375" y="46291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/>
          </a:p>
        </p:txBody>
      </p:sp>
      <p:sp>
        <p:nvSpPr>
          <p:cNvPr id="214024" name="Text Box 14"/>
          <p:cNvSpPr txBox="1">
            <a:spLocks noChangeArrowheads="1"/>
          </p:cNvSpPr>
          <p:nvPr/>
        </p:nvSpPr>
        <p:spPr bwMode="auto">
          <a:xfrm>
            <a:off x="5886450" y="4953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/>
          </a:p>
        </p:txBody>
      </p:sp>
      <p:sp>
        <p:nvSpPr>
          <p:cNvPr id="214025" name="Text Box 16"/>
          <p:cNvSpPr txBox="1">
            <a:spLocks noChangeArrowheads="1"/>
          </p:cNvSpPr>
          <p:nvPr/>
        </p:nvSpPr>
        <p:spPr bwMode="auto">
          <a:xfrm>
            <a:off x="5886450" y="3733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/>
          </a:p>
        </p:txBody>
      </p:sp>
      <p:sp>
        <p:nvSpPr>
          <p:cNvPr id="214026" name="Text Box 18"/>
          <p:cNvSpPr txBox="1">
            <a:spLocks noChangeArrowheads="1"/>
          </p:cNvSpPr>
          <p:nvPr/>
        </p:nvSpPr>
        <p:spPr bwMode="auto">
          <a:xfrm>
            <a:off x="5486400" y="45624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400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867525" y="3886201"/>
            <a:ext cx="2403254" cy="307777"/>
            <a:chOff x="3168" y="3386483"/>
            <a:chExt cx="714" cy="3552639"/>
          </a:xfrm>
        </p:grpSpPr>
        <p:sp>
          <p:nvSpPr>
            <p:cNvPr id="214028" name="Text Box 29"/>
            <p:cNvSpPr txBox="1">
              <a:spLocks noChangeArrowheads="1"/>
            </p:cNvSpPr>
            <p:nvPr/>
          </p:nvSpPr>
          <p:spPr bwMode="auto">
            <a:xfrm>
              <a:off x="3168" y="3386483"/>
              <a:ext cx="448" cy="355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99"/>
                  </a:solidFill>
                </a:rPr>
                <a:t>Rectus Abdominis</a:t>
              </a:r>
            </a:p>
          </p:txBody>
        </p:sp>
        <p:sp>
          <p:nvSpPr>
            <p:cNvPr id="214029" name="Line 45"/>
            <p:cNvSpPr>
              <a:spLocks noChangeShapeType="1"/>
            </p:cNvSpPr>
            <p:nvPr/>
          </p:nvSpPr>
          <p:spPr bwMode="auto">
            <a:xfrm>
              <a:off x="3632" y="5145621"/>
              <a:ext cx="25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26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27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B3418F0-861C-463F-8936-EEB842B64713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External Oblique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2980" y="1524000"/>
            <a:ext cx="526402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Origin:  lower eight ribs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Insertion:  ilium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Functions: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Lateral bending of the abdomen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Rotation of the abdomen 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Extension of the abdomen during forced inspiration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Allow  the development of a pregnant uterus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Contract to help expel </a:t>
            </a:r>
            <a:r>
              <a:rPr lang="en-GB" altLang="en-US" sz="2400" dirty="0" err="1">
                <a:cs typeface="Times New Roman" panose="02020603050405020304" pitchFamily="18" charset="0"/>
              </a:rPr>
              <a:t>fecal</a:t>
            </a:r>
            <a:r>
              <a:rPr lang="en-GB" altLang="en-US" sz="2400" dirty="0">
                <a:cs typeface="Times New Roman" panose="02020603050405020304" pitchFamily="18" charset="0"/>
              </a:rPr>
              <a:t> contents from the rectum</a:t>
            </a:r>
            <a:r>
              <a:rPr lang="en-US" altLang="en-US" sz="2400" dirty="0"/>
              <a:t>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16764" y="887414"/>
            <a:ext cx="2046287" cy="5589587"/>
            <a:chOff x="5592763" y="887412"/>
            <a:chExt cx="2046287" cy="5513388"/>
          </a:xfrm>
        </p:grpSpPr>
        <p:pic>
          <p:nvPicPr>
            <p:cNvPr id="216072" name="Picture 27" descr="abdominals_internal+shea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63" y="887412"/>
              <a:ext cx="2027238" cy="264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073" name="Picture 28" descr="abdominals_transvers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859212"/>
              <a:ext cx="2000250" cy="254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705" name="Text Box 29"/>
          <p:cNvSpPr txBox="1">
            <a:spLocks noChangeArrowheads="1"/>
          </p:cNvSpPr>
          <p:nvPr/>
        </p:nvSpPr>
        <p:spPr bwMode="auto">
          <a:xfrm>
            <a:off x="9220200" y="187801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99"/>
                </a:solidFill>
              </a:rPr>
              <a:t>External oblique</a:t>
            </a:r>
          </a:p>
        </p:txBody>
      </p:sp>
      <p:sp>
        <p:nvSpPr>
          <p:cNvPr id="157709" name="Line 33"/>
          <p:cNvSpPr>
            <a:spLocks noChangeShapeType="1"/>
          </p:cNvSpPr>
          <p:nvPr/>
        </p:nvSpPr>
        <p:spPr bwMode="auto">
          <a:xfrm flipH="1">
            <a:off x="8839200" y="2182813"/>
            <a:ext cx="914400" cy="152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85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bldLvl="3" autoUpdateAnimBg="0"/>
      <p:bldP spid="1577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472D98E-4792-445B-A053-53CEA789A284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Erector spinae muscles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4318" y="1524000"/>
            <a:ext cx="5766319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altLang="en-US" sz="2400" dirty="0">
                <a:cs typeface="Times New Roman" pitchFamily="18" charset="0"/>
              </a:rPr>
              <a:t>Important posterior neck muscles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altLang="en-US" sz="2400" dirty="0" smtClean="0">
                <a:cs typeface="Times New Roman" pitchFamily="18" charset="0"/>
              </a:rPr>
              <a:t>Origin</a:t>
            </a:r>
            <a:r>
              <a:rPr lang="en-GB" altLang="en-US" sz="2400" dirty="0">
                <a:cs typeface="Times New Roman" pitchFamily="18" charset="0"/>
              </a:rPr>
              <a:t>: ribs, cervical, thoracic and lumbar vertebrae, ilium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altLang="en-US" sz="2400" dirty="0" smtClean="0">
                <a:cs typeface="Times New Roman" pitchFamily="18" charset="0"/>
              </a:rPr>
              <a:t>Insertion</a:t>
            </a:r>
            <a:r>
              <a:rPr lang="en-GB" altLang="en-US" sz="2400" dirty="0">
                <a:cs typeface="Times New Roman" pitchFamily="18" charset="0"/>
              </a:rPr>
              <a:t>:  ribs, cervical, thoracic and lumbar vertebrae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GB" altLang="en-US" sz="2400" dirty="0" smtClean="0">
                <a:cs typeface="Times New Roman" pitchFamily="18" charset="0"/>
              </a:rPr>
              <a:t>Maintain </a:t>
            </a:r>
            <a:r>
              <a:rPr lang="en-GB" altLang="en-US" sz="2400" dirty="0">
                <a:cs typeface="Times New Roman" pitchFamily="18" charset="0"/>
              </a:rPr>
              <a:t>your erect position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400" dirty="0">
                <a:cs typeface="Times New Roman" pitchFamily="18" charset="0"/>
              </a:rPr>
              <a:t>Also called anti-gravity muscles</a:t>
            </a:r>
            <a:endParaRPr lang="en-US" altLang="en-US" sz="2400" dirty="0">
              <a:latin typeface="Courier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en-US" sz="2400" dirty="0">
                <a:cs typeface="Times New Roman" pitchFamily="18" charset="0"/>
              </a:rPr>
              <a:t>When someone faints, these muscle no longer function and the body falls face forward to the ground</a:t>
            </a:r>
            <a:r>
              <a:rPr lang="en-US" altLang="en-US" sz="2400" dirty="0"/>
              <a:t> </a:t>
            </a:r>
          </a:p>
        </p:txBody>
      </p:sp>
      <p:pic>
        <p:nvPicPr>
          <p:cNvPr id="218117" name="Picture 8" descr="http://waergo.com/Dev/Survey/images/Fig37smal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1" y="1476376"/>
            <a:ext cx="3429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7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Muscles of the Upper Extremity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828800"/>
            <a:ext cx="6980237" cy="4114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sz="2800" b="1" dirty="0"/>
              <a:t>Anterior muscles</a:t>
            </a:r>
            <a:r>
              <a:rPr lang="en-CA" sz="2800" dirty="0"/>
              <a:t>:  </a:t>
            </a:r>
          </a:p>
          <a:p>
            <a:pPr marL="0" indent="0">
              <a:buNone/>
              <a:defRPr/>
            </a:pPr>
            <a:r>
              <a:rPr lang="en-CA" sz="2800" dirty="0"/>
              <a:t>	- deltoid</a:t>
            </a:r>
          </a:p>
          <a:p>
            <a:pPr marL="0" indent="0">
              <a:buNone/>
              <a:defRPr/>
            </a:pPr>
            <a:r>
              <a:rPr lang="en-CA" sz="2800" dirty="0"/>
              <a:t>	- </a:t>
            </a:r>
            <a:r>
              <a:rPr lang="en-CA" sz="2800" dirty="0" err="1"/>
              <a:t>pectoralis</a:t>
            </a:r>
            <a:r>
              <a:rPr lang="en-CA" sz="2800" dirty="0"/>
              <a:t> major</a:t>
            </a:r>
          </a:p>
          <a:p>
            <a:pPr marL="0" indent="0">
              <a:buNone/>
              <a:defRPr/>
            </a:pPr>
            <a:r>
              <a:rPr lang="en-CA" sz="2800" dirty="0"/>
              <a:t>	- biceps </a:t>
            </a:r>
            <a:r>
              <a:rPr lang="en-CA" sz="2800" dirty="0" err="1"/>
              <a:t>brachii</a:t>
            </a:r>
            <a:endParaRPr lang="en-CA" sz="2800" dirty="0"/>
          </a:p>
          <a:p>
            <a:pPr>
              <a:defRPr/>
            </a:pPr>
            <a:r>
              <a:rPr lang="en-CA" sz="2800" b="1" dirty="0"/>
              <a:t>Posterior muscles</a:t>
            </a:r>
            <a:r>
              <a:rPr lang="en-CA" sz="2800" dirty="0"/>
              <a:t>:</a:t>
            </a:r>
          </a:p>
          <a:p>
            <a:pPr marL="0" indent="0">
              <a:buNone/>
              <a:defRPr/>
            </a:pPr>
            <a:r>
              <a:rPr lang="en-CA" sz="2800" dirty="0"/>
              <a:t> 	- trapezius</a:t>
            </a:r>
          </a:p>
          <a:p>
            <a:pPr marL="0" indent="0">
              <a:buNone/>
              <a:defRPr/>
            </a:pPr>
            <a:r>
              <a:rPr lang="en-CA" sz="2800" dirty="0"/>
              <a:t>	- </a:t>
            </a:r>
            <a:r>
              <a:rPr lang="en-CA" sz="2800" dirty="0" err="1"/>
              <a:t>latissimus</a:t>
            </a:r>
            <a:r>
              <a:rPr lang="en-CA" sz="2800" dirty="0"/>
              <a:t> </a:t>
            </a:r>
            <a:r>
              <a:rPr lang="en-CA" sz="2800" dirty="0" err="1"/>
              <a:t>dorsi</a:t>
            </a:r>
            <a:endParaRPr lang="en-CA" sz="2800" dirty="0"/>
          </a:p>
          <a:p>
            <a:pPr marL="0" indent="0">
              <a:buNone/>
              <a:defRPr/>
            </a:pPr>
            <a:r>
              <a:rPr lang="en-CA" sz="2800" dirty="0"/>
              <a:t>	- triceps </a:t>
            </a:r>
            <a:r>
              <a:rPr lang="en-CA" sz="2800" dirty="0" err="1"/>
              <a:t>brachii</a:t>
            </a:r>
            <a:endParaRPr lang="en-CA" sz="2800" dirty="0"/>
          </a:p>
        </p:txBody>
      </p:sp>
      <p:sp>
        <p:nvSpPr>
          <p:cNvPr id="220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5134383-C410-4D23-8A7E-EDF646ED61E0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/>
          </a:p>
        </p:txBody>
      </p:sp>
      <p:pic>
        <p:nvPicPr>
          <p:cNvPr id="7" name="Picture 7" descr="butterfly_front"/>
          <p:cNvPicPr>
            <a:picLocks noChangeAspect="1" noChangeArrowheads="1"/>
          </p:cNvPicPr>
          <p:nvPr/>
        </p:nvPicPr>
        <p:blipFill>
          <a:blip r:embed="rId2" cstate="print"/>
          <a:srcRect l="9921" r="4750"/>
          <a:stretch>
            <a:fillRect/>
          </a:stretch>
        </p:blipFill>
        <p:spPr bwMode="auto">
          <a:xfrm>
            <a:off x="6481762" y="2438400"/>
            <a:ext cx="3652838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82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Deltoid</a:t>
            </a:r>
          </a:p>
        </p:txBody>
      </p:sp>
      <p:sp>
        <p:nvSpPr>
          <p:cNvPr id="221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FB26514-73B9-4FB7-8129-B3DF3AEE9957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/>
          </a:p>
        </p:txBody>
      </p:sp>
      <p:pic>
        <p:nvPicPr>
          <p:cNvPr id="221188" name="Picture 2" descr="http://upload.wikimedia.org/wikipedia/commons/7/7c/Deltoid_muscle_back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3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9" name="Picture 4" descr="http://i197.photobucket.com/albums/aa49/Buisty/Upper%20Body%20Muscles/Deltoi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 b="10947"/>
          <a:stretch>
            <a:fillRect/>
          </a:stretch>
        </p:blipFill>
        <p:spPr bwMode="auto">
          <a:xfrm>
            <a:off x="6096000" y="403226"/>
            <a:ext cx="36655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1447800"/>
            <a:ext cx="12954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CA" sz="900" dirty="0">
                <a:solidFill>
                  <a:schemeClr val="accent2">
                    <a:lumMod val="50000"/>
                  </a:schemeClr>
                </a:solidFill>
              </a:rPr>
              <a:t>Deltoid – anterior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11430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CA" sz="900" dirty="0">
                <a:solidFill>
                  <a:schemeClr val="accent2">
                    <a:lumMod val="50000"/>
                  </a:schemeClr>
                </a:solidFill>
              </a:rPr>
              <a:t>Deltoid – posterior view</a:t>
            </a:r>
          </a:p>
        </p:txBody>
      </p:sp>
      <p:sp>
        <p:nvSpPr>
          <p:cNvPr id="221192" name="TextBox 7"/>
          <p:cNvSpPr txBox="1">
            <a:spLocks noChangeArrowheads="1"/>
          </p:cNvSpPr>
          <p:nvPr/>
        </p:nvSpPr>
        <p:spPr bwMode="auto">
          <a:xfrm>
            <a:off x="1371600" y="2133600"/>
            <a:ext cx="510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b="1" dirty="0"/>
              <a:t>Origin</a:t>
            </a:r>
            <a:r>
              <a:rPr lang="en-CA" altLang="en-US" sz="2800" dirty="0"/>
              <a:t>:  scapula, clavicle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b="1" dirty="0"/>
              <a:t>Insertion</a:t>
            </a:r>
            <a:r>
              <a:rPr lang="en-CA" altLang="en-US" sz="2800" dirty="0"/>
              <a:t>:  lateral </a:t>
            </a:r>
            <a:r>
              <a:rPr lang="en-CA" altLang="en-US" sz="2800" dirty="0" err="1"/>
              <a:t>humerus</a:t>
            </a:r>
            <a:endParaRPr lang="en-CA" altLang="en-US" sz="2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dirty="0"/>
              <a:t>Since the fibers run across the joint in several directions it is involved in most shoulder movements.</a:t>
            </a:r>
          </a:p>
        </p:txBody>
      </p:sp>
    </p:spTree>
    <p:extLst>
      <p:ext uri="{BB962C8B-B14F-4D97-AF65-F5344CB8AC3E}">
        <p14:creationId xmlns:p14="http://schemas.microsoft.com/office/powerpoint/2010/main" val="4888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Pectoralis Major</a:t>
            </a: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4B14DF9-2388-4362-B61A-042B70DA0D5E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/>
          </a:p>
        </p:txBody>
      </p:sp>
      <p:pic>
        <p:nvPicPr>
          <p:cNvPr id="222212" name="Picture 2" descr="http://classconnection.s3.amazonaws.com/1577/flashcards/708935/png/pectoralis-maj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r="2609" b="6911"/>
          <a:stretch>
            <a:fillRect/>
          </a:stretch>
        </p:blipFill>
        <p:spPr bwMode="auto">
          <a:xfrm>
            <a:off x="7581901" y="3581400"/>
            <a:ext cx="2809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4" descr="http://www.realbodywork.com/learn/shoulder/pecmaj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81001"/>
            <a:ext cx="27717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4" name="TextBox 4"/>
          <p:cNvSpPr txBox="1">
            <a:spLocks noChangeArrowheads="1"/>
          </p:cNvSpPr>
          <p:nvPr/>
        </p:nvSpPr>
        <p:spPr bwMode="auto">
          <a:xfrm>
            <a:off x="1371600" y="1900238"/>
            <a:ext cx="5029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b="1" dirty="0"/>
              <a:t>Origin</a:t>
            </a:r>
            <a:r>
              <a:rPr lang="en-CA" altLang="en-US" sz="2800" dirty="0"/>
              <a:t>:  sternum, clavicle, anterior ribs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b="1" dirty="0"/>
              <a:t>Insertion</a:t>
            </a:r>
            <a:r>
              <a:rPr lang="en-CA" altLang="en-US" sz="2800" dirty="0"/>
              <a:t>:  lateral </a:t>
            </a:r>
            <a:r>
              <a:rPr lang="en-CA" altLang="en-US" sz="2800" dirty="0" err="1"/>
              <a:t>humerus</a:t>
            </a:r>
            <a:endParaRPr lang="en-CA" altLang="en-US" sz="28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800" dirty="0"/>
              <a:t>Involved in all shoulder movements where the arm is brought forwards and upwards.</a:t>
            </a:r>
          </a:p>
        </p:txBody>
      </p:sp>
    </p:spTree>
    <p:extLst>
      <p:ext uri="{BB962C8B-B14F-4D97-AF65-F5344CB8AC3E}">
        <p14:creationId xmlns:p14="http://schemas.microsoft.com/office/powerpoint/2010/main" val="18468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Biceps Brachii</a:t>
            </a: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0AE609A-6887-4AAB-BBEE-FFD10657D190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/>
          </a:p>
        </p:txBody>
      </p:sp>
      <p:pic>
        <p:nvPicPr>
          <p:cNvPr id="223236" name="Picture 2" descr="http://www.bodybypowergy.com/wp-content/uploads/250px-Biceps_brachi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2381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TextBox 4"/>
          <p:cNvSpPr txBox="1">
            <a:spLocks noChangeArrowheads="1"/>
          </p:cNvSpPr>
          <p:nvPr/>
        </p:nvSpPr>
        <p:spPr bwMode="auto">
          <a:xfrm>
            <a:off x="1371600" y="1981201"/>
            <a:ext cx="4876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400" dirty="0"/>
              <a:t>Has two heads (hence bi-ceps)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400" b="1" dirty="0"/>
              <a:t>Origin</a:t>
            </a:r>
            <a:r>
              <a:rPr lang="en-CA" altLang="en-US" sz="2400" dirty="0"/>
              <a:t>:  Scapula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400" b="1" dirty="0"/>
              <a:t>Insertion</a:t>
            </a:r>
            <a:r>
              <a:rPr lang="en-CA" altLang="en-US" sz="2400" dirty="0"/>
              <a:t>:  radius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400" dirty="0"/>
              <a:t>Crosses two joints – it is involved in both shoulder and elbow movement.  It flexes (bends) the arm upwards at the shoulder and flexes (bends) the elbow.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400" dirty="0"/>
              <a:t>Also supinates the forearm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2000" dirty="0"/>
          </a:p>
        </p:txBody>
      </p:sp>
      <p:pic>
        <p:nvPicPr>
          <p:cNvPr id="223238" name="Picture 6" descr="http://classconnection.s3.amazonaws.com/546/flashcards/2282546/jpg/biceps_brachii-1420CB53851526422D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3442" r="8235"/>
          <a:stretch>
            <a:fillRect/>
          </a:stretch>
        </p:blipFill>
        <p:spPr bwMode="auto">
          <a:xfrm>
            <a:off x="6506553" y="2744918"/>
            <a:ext cx="45624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67415DC-840D-41D9-922F-E9A06A32E33C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3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Trapezius</a:t>
            </a:r>
            <a:endParaRPr lang="en-US" altLang="en-US" smtClean="0">
              <a:latin typeface="Courier" charset="0"/>
              <a:cs typeface="Times New Roman" panose="02020603050405020304" pitchFamily="18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2898" y="1600200"/>
            <a:ext cx="6355703" cy="3048000"/>
          </a:xfrm>
        </p:spPr>
        <p:txBody>
          <a:bodyPr>
            <a:no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Location: posterior neck and upper back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Important lateral neck muscles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400" b="1" dirty="0">
                <a:cs typeface="Times New Roman" panose="02020603050405020304" pitchFamily="18" charset="0"/>
              </a:rPr>
              <a:t>Origin</a:t>
            </a:r>
            <a:r>
              <a:rPr lang="en-GB" altLang="en-US" sz="2400" dirty="0">
                <a:cs typeface="Times New Roman" panose="02020603050405020304" pitchFamily="18" charset="0"/>
              </a:rPr>
              <a:t>:  base of the skull, cervical and thoracic vertebrae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400" b="1" dirty="0">
                <a:cs typeface="Times New Roman" panose="02020603050405020304" pitchFamily="18" charset="0"/>
              </a:rPr>
              <a:t>Insertion</a:t>
            </a:r>
            <a:r>
              <a:rPr lang="en-GB" altLang="en-US" sz="2400" dirty="0">
                <a:cs typeface="Times New Roman" panose="02020603050405020304" pitchFamily="18" charset="0"/>
              </a:rPr>
              <a:t>:  clavicle, scapula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400" dirty="0">
                <a:cs typeface="Times New Roman" panose="02020603050405020304" pitchFamily="18" charset="0"/>
              </a:rPr>
              <a:t>Movements:</a:t>
            </a:r>
            <a:endParaRPr lang="en-US" altLang="en-US" sz="2400" dirty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GB" altLang="en-US" dirty="0" smtClean="0">
                <a:cs typeface="Times New Roman" panose="02020603050405020304" pitchFamily="18" charset="0"/>
              </a:rPr>
              <a:t>Acting alone, tilt the head to the one side</a:t>
            </a:r>
            <a:endParaRPr lang="en-US" altLang="en-US" dirty="0" smtClean="0">
              <a:latin typeface="Courier" charset="0"/>
              <a:cs typeface="Times New Roman" panose="02020603050405020304" pitchFamily="18" charset="0"/>
            </a:endParaRPr>
          </a:p>
          <a:p>
            <a:pPr lvl="1" eaLnBrk="1" hangingPunct="1">
              <a:spcAft>
                <a:spcPts val="1200"/>
              </a:spcAft>
            </a:pPr>
            <a:r>
              <a:rPr lang="en-GB" altLang="en-US" dirty="0" smtClean="0">
                <a:cs typeface="Times New Roman" panose="02020603050405020304" pitchFamily="18" charset="0"/>
              </a:rPr>
              <a:t>Raise the shoulders</a:t>
            </a:r>
            <a:endParaRPr lang="en-US" altLang="en-US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24261" name="Picture 11" descr="http://rochellerice.com/wp-content/uploads/musculus-trapezi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47800"/>
            <a:ext cx="2705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5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Latissimus Dorsi</a:t>
            </a:r>
          </a:p>
        </p:txBody>
      </p:sp>
      <p:sp>
        <p:nvSpPr>
          <p:cNvPr id="22630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r>
              <a:rPr lang="en-CA" altLang="en-US" sz="2400" dirty="0"/>
              <a:t>Brings the arm backwards and rotates the arm inwards</a:t>
            </a:r>
          </a:p>
          <a:p>
            <a:r>
              <a:rPr lang="en-CA" altLang="en-US" sz="2400" b="1" dirty="0"/>
              <a:t>Origin</a:t>
            </a:r>
            <a:r>
              <a:rPr lang="en-CA" altLang="en-US" sz="2400" dirty="0"/>
              <a:t>:  sacrum, ilium, thoracic and lumbar vertebrae</a:t>
            </a:r>
          </a:p>
          <a:p>
            <a:r>
              <a:rPr lang="en-CA" altLang="en-US" sz="2400" b="1" dirty="0"/>
              <a:t>Insertion</a:t>
            </a:r>
            <a:r>
              <a:rPr lang="en-CA" altLang="en-US" sz="2400" dirty="0"/>
              <a:t>:  </a:t>
            </a:r>
            <a:r>
              <a:rPr lang="en-CA" altLang="en-US" sz="2400" dirty="0" err="1"/>
              <a:t>humerus</a:t>
            </a:r>
            <a:endParaRPr lang="en-CA" altLang="en-US" sz="2400" dirty="0"/>
          </a:p>
          <a:p>
            <a:r>
              <a:rPr lang="en-CA" altLang="en-US" sz="2400" dirty="0"/>
              <a:t>Good for rowing and swimming</a:t>
            </a:r>
          </a:p>
        </p:txBody>
      </p:sp>
      <p:sp>
        <p:nvSpPr>
          <p:cNvPr id="226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21F8123-C2F1-47DB-A418-210D7DB2B183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/>
          </a:p>
        </p:txBody>
      </p:sp>
      <p:pic>
        <p:nvPicPr>
          <p:cNvPr id="226309" name="Picture 2" descr="http://4.bp.blogspot.com/-taBEkAm46Eg/Trci615H2uI/AAAAAAAACIs/rCeGdNOARgU/s1600/LatissimusDors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3841" r="14131" b="3732"/>
          <a:stretch>
            <a:fillRect/>
          </a:stretch>
        </p:blipFill>
        <p:spPr bwMode="auto">
          <a:xfrm>
            <a:off x="7010400" y="2133600"/>
            <a:ext cx="35179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46914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3B37AD0-7E50-4F06-920B-B32DD77FEAE5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220" y="4000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Triceps Brachii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0220" y="1981200"/>
            <a:ext cx="6013581" cy="4114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Located on the posterior upper arm</a:t>
            </a:r>
          </a:p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Origin</a:t>
            </a:r>
            <a:r>
              <a:rPr lang="en-US" altLang="en-US" sz="2400" dirty="0">
                <a:cs typeface="Times New Roman" panose="02020603050405020304" pitchFamily="18" charset="0"/>
              </a:rPr>
              <a:t>:  scapula, </a:t>
            </a:r>
            <a:r>
              <a:rPr lang="en-US" altLang="en-US" sz="2400" dirty="0" err="1">
                <a:cs typeface="Times New Roman" panose="02020603050405020304" pitchFamily="18" charset="0"/>
              </a:rPr>
              <a:t>humerus</a:t>
            </a:r>
            <a:r>
              <a:rPr lang="en-US" altLang="en-US" sz="2400" dirty="0">
                <a:cs typeface="Times New Roman" panose="02020603050405020304" pitchFamily="18" charset="0"/>
              </a:rPr>
              <a:t> (has three heads)</a:t>
            </a:r>
          </a:p>
          <a:p>
            <a:pPr eaLnBrk="1" hangingPunct="1"/>
            <a:r>
              <a:rPr lang="en-US" altLang="en-US" sz="2400" b="1" dirty="0">
                <a:cs typeface="Times New Roman" panose="02020603050405020304" pitchFamily="18" charset="0"/>
              </a:rPr>
              <a:t>Insertion</a:t>
            </a:r>
            <a:r>
              <a:rPr lang="en-US" altLang="en-US" sz="2400" dirty="0">
                <a:cs typeface="Times New Roman" panose="02020603050405020304" pitchFamily="18" charset="0"/>
              </a:rPr>
              <a:t>:  ulna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Helps move the arm backwards and straightens the elbow</a:t>
            </a:r>
          </a:p>
          <a:p>
            <a:pPr marL="914400" lvl="2" indent="0">
              <a:buNone/>
            </a:pPr>
            <a:endParaRPr lang="en-US" altLang="en-US" sz="2000" dirty="0">
              <a:latin typeface="Courier" charset="0"/>
              <a:cs typeface="Times New Roman" panose="02020603050405020304" pitchFamily="18" charset="0"/>
            </a:endParaRPr>
          </a:p>
        </p:txBody>
      </p:sp>
      <p:pic>
        <p:nvPicPr>
          <p:cNvPr id="140295" name="Picture 9" descr="upper_limb_post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47668"/>
            <a:ext cx="1676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458200" y="3651250"/>
            <a:ext cx="1631950" cy="838200"/>
            <a:chOff x="7239000" y="2895600"/>
            <a:chExt cx="1631950" cy="838200"/>
          </a:xfrm>
        </p:grpSpPr>
        <p:sp>
          <p:nvSpPr>
            <p:cNvPr id="227336" name="Text Box 7"/>
            <p:cNvSpPr txBox="1">
              <a:spLocks noChangeArrowheads="1"/>
            </p:cNvSpPr>
            <p:nvPr/>
          </p:nvSpPr>
          <p:spPr bwMode="auto">
            <a:xfrm>
              <a:off x="8153400" y="3429000"/>
              <a:ext cx="717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99"/>
                  </a:solidFill>
                </a:rPr>
                <a:t>Triceps</a:t>
              </a:r>
              <a:endParaRPr lang="en-CA" altLang="en-US" sz="1400">
                <a:solidFill>
                  <a:srgbClr val="000099"/>
                </a:solidFill>
              </a:endParaRPr>
            </a:p>
          </p:txBody>
        </p:sp>
        <p:sp>
          <p:nvSpPr>
            <p:cNvPr id="227337" name="Line 11"/>
            <p:cNvSpPr>
              <a:spLocks noChangeShapeType="1"/>
            </p:cNvSpPr>
            <p:nvPr/>
          </p:nvSpPr>
          <p:spPr bwMode="auto">
            <a:xfrm flipH="1" flipV="1">
              <a:off x="7586663" y="2895600"/>
              <a:ext cx="609600" cy="6858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8" name="Line 12"/>
            <p:cNvSpPr>
              <a:spLocks noChangeShapeType="1"/>
            </p:cNvSpPr>
            <p:nvPr/>
          </p:nvSpPr>
          <p:spPr bwMode="auto">
            <a:xfrm flipH="1" flipV="1">
              <a:off x="7239000" y="2895600"/>
              <a:ext cx="685800" cy="3810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39" name="Line 13"/>
            <p:cNvSpPr>
              <a:spLocks noChangeShapeType="1"/>
            </p:cNvSpPr>
            <p:nvPr/>
          </p:nvSpPr>
          <p:spPr bwMode="auto">
            <a:xfrm flipH="1">
              <a:off x="7543800" y="3276600"/>
              <a:ext cx="381000" cy="7620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7335" name="Picture 13" descr="http://thansworld.com/exercise/images/section8/tricep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7" b="26471"/>
          <a:stretch>
            <a:fillRect/>
          </a:stretch>
        </p:blipFill>
        <p:spPr bwMode="auto">
          <a:xfrm>
            <a:off x="7084218" y="41207"/>
            <a:ext cx="3052763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7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8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Answers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1399591"/>
            <a:ext cx="9601200" cy="520648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There are over 1,000 muscles in the human body. 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False. There are over 600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Skeletal, or voluntary, muscles are the ones you can control. </a:t>
            </a:r>
          </a:p>
          <a:p>
            <a:pPr lvl="1"/>
            <a:r>
              <a:rPr lang="en-US" b="1" i="1" dirty="0" smtClean="0">
                <a:solidFill>
                  <a:schemeClr val="tx1"/>
                </a:solidFill>
              </a:rPr>
              <a:t>True. You can control your skeletal muscle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Ligaments connect muscle to bone.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False. Ligaments connect bones to other bones.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Your heart is a muscle.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True. The heart is “cardiac muscle”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muscle gets strained when it is stretched too much.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True. This can happen when not properly warm or during over-exertion.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 sprain happens when a tendon is stretched too much.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False. Sprains occur in ligaments. STRAINS occur in tendons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Muscles that are not used can get smaller and weaker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True. This is known as atrophy.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If something hurts during sport you should play through the pain and it will go away.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False. If something hurts, stop or slow down and you may need to get it checked out.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42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Muscles of Lower Extremity</a:t>
            </a:r>
          </a:p>
        </p:txBody>
      </p:sp>
      <p:sp>
        <p:nvSpPr>
          <p:cNvPr id="23142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8" y="2015412"/>
            <a:ext cx="9504810" cy="408058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altLang="en-US" sz="2800" dirty="0" smtClean="0"/>
              <a:t>Generally bigger than the upper extremity muscles.</a:t>
            </a:r>
          </a:p>
          <a:p>
            <a:pPr>
              <a:spcAft>
                <a:spcPts val="1200"/>
              </a:spcAft>
            </a:pPr>
            <a:r>
              <a:rPr lang="en-CA" altLang="en-US" sz="2800" dirty="0" smtClean="0"/>
              <a:t>They bear the weight of the entire body and forcefully push off the ground to move forwards and upwards when walking.</a:t>
            </a:r>
          </a:p>
        </p:txBody>
      </p:sp>
      <p:sp>
        <p:nvSpPr>
          <p:cNvPr id="2314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769D89A-C0CB-481D-8D9E-DC399ED65F0D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129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Muscles of the Lower Extremity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9504811" cy="4472186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CA" sz="6000" b="1" dirty="0"/>
              <a:t>Anterior Muscles</a:t>
            </a:r>
          </a:p>
          <a:p>
            <a:pPr marL="0" indent="0">
              <a:buNone/>
              <a:defRPr/>
            </a:pPr>
            <a:r>
              <a:rPr lang="en-CA" sz="5100" dirty="0"/>
              <a:t>	- </a:t>
            </a:r>
            <a:r>
              <a:rPr lang="en-CA" sz="5100" dirty="0" err="1"/>
              <a:t>iliopsoas</a:t>
            </a:r>
            <a:endParaRPr lang="en-CA" sz="5100" dirty="0"/>
          </a:p>
          <a:p>
            <a:pPr marL="0" indent="0">
              <a:buNone/>
              <a:defRPr/>
            </a:pPr>
            <a:r>
              <a:rPr lang="en-CA" sz="5100" dirty="0"/>
              <a:t>	- </a:t>
            </a:r>
            <a:r>
              <a:rPr lang="en-CA" sz="5100" dirty="0" err="1"/>
              <a:t>sartorius</a:t>
            </a:r>
            <a:endParaRPr lang="en-CA" sz="5100" dirty="0"/>
          </a:p>
          <a:p>
            <a:pPr marL="0" indent="0">
              <a:buNone/>
              <a:defRPr/>
            </a:pPr>
            <a:r>
              <a:rPr lang="en-CA" sz="5100" dirty="0"/>
              <a:t>	- quadriceps</a:t>
            </a:r>
          </a:p>
          <a:p>
            <a:pPr marL="0" indent="0">
              <a:buNone/>
              <a:defRPr/>
            </a:pPr>
            <a:r>
              <a:rPr lang="en-CA" sz="5100" dirty="0"/>
              <a:t>	- </a:t>
            </a:r>
            <a:r>
              <a:rPr lang="en-CA" sz="5100" dirty="0" err="1"/>
              <a:t>tibialis</a:t>
            </a:r>
            <a:r>
              <a:rPr lang="en-CA" sz="5100" dirty="0"/>
              <a:t> anterior</a:t>
            </a:r>
          </a:p>
          <a:p>
            <a:pPr marL="0" indent="0">
              <a:buNone/>
              <a:defRPr/>
            </a:pPr>
            <a:endParaRPr lang="en-CA" sz="5100" dirty="0"/>
          </a:p>
          <a:p>
            <a:pPr>
              <a:defRPr/>
            </a:pPr>
            <a:r>
              <a:rPr lang="en-CA" sz="6000" b="1" dirty="0"/>
              <a:t>Posterior Muscles</a:t>
            </a:r>
          </a:p>
          <a:p>
            <a:pPr marL="0" indent="0">
              <a:buNone/>
              <a:defRPr/>
            </a:pPr>
            <a:r>
              <a:rPr lang="en-CA" sz="5100" dirty="0"/>
              <a:t>	- gluteus </a:t>
            </a:r>
            <a:r>
              <a:rPr lang="en-CA" sz="5100" dirty="0" err="1"/>
              <a:t>maximus</a:t>
            </a:r>
            <a:endParaRPr lang="en-CA" sz="5100" dirty="0"/>
          </a:p>
          <a:p>
            <a:pPr marL="0" indent="0">
              <a:buNone/>
              <a:defRPr/>
            </a:pPr>
            <a:r>
              <a:rPr lang="en-CA" sz="5100" dirty="0"/>
              <a:t>	- hamstrings</a:t>
            </a:r>
          </a:p>
          <a:p>
            <a:pPr marL="0" indent="0">
              <a:buNone/>
              <a:defRPr/>
            </a:pPr>
            <a:r>
              <a:rPr lang="en-CA" sz="5100" dirty="0"/>
              <a:t>	- gastrocnemius</a:t>
            </a:r>
          </a:p>
          <a:p>
            <a:pPr marL="0" indent="0">
              <a:buNone/>
              <a:defRPr/>
            </a:pPr>
            <a:r>
              <a:rPr lang="en-CA" sz="5100" dirty="0"/>
              <a:t>	- soleus</a:t>
            </a:r>
          </a:p>
          <a:p>
            <a:pPr marL="0" indent="0">
              <a:buNone/>
              <a:defRPr/>
            </a:pPr>
            <a:r>
              <a:rPr lang="en-CA" dirty="0"/>
              <a:t>	</a:t>
            </a:r>
          </a:p>
        </p:txBody>
      </p:sp>
      <p:sp>
        <p:nvSpPr>
          <p:cNvPr id="2324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6183890-7BE6-4F5E-8B0B-91EDCD961E99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05005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Iliopsoas</a:t>
            </a:r>
          </a:p>
        </p:txBody>
      </p:sp>
      <p:sp>
        <p:nvSpPr>
          <p:cNvPr id="233475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340436" cy="4114800"/>
          </a:xfrm>
        </p:spPr>
        <p:txBody>
          <a:bodyPr/>
          <a:lstStyle/>
          <a:p>
            <a:r>
              <a:rPr lang="en-CA" altLang="en-US" sz="2800" dirty="0"/>
              <a:t>Deep muscle</a:t>
            </a:r>
          </a:p>
          <a:p>
            <a:r>
              <a:rPr lang="en-CA" altLang="en-US" sz="2800" dirty="0"/>
              <a:t>Important for standing, walking &amp; running</a:t>
            </a:r>
          </a:p>
          <a:p>
            <a:r>
              <a:rPr lang="en-CA" altLang="en-US" sz="2800" dirty="0"/>
              <a:t>Hip flexor</a:t>
            </a:r>
          </a:p>
          <a:p>
            <a:r>
              <a:rPr lang="en-CA" altLang="en-US" sz="2800" b="1" dirty="0"/>
              <a:t>Origin</a:t>
            </a:r>
            <a:r>
              <a:rPr lang="en-CA" altLang="en-US" sz="2800" dirty="0"/>
              <a:t>:  lumbar vertebrae, ilium</a:t>
            </a:r>
          </a:p>
          <a:p>
            <a:r>
              <a:rPr lang="en-CA" altLang="en-US" sz="2800" b="1" dirty="0"/>
              <a:t>Insertion</a:t>
            </a:r>
            <a:r>
              <a:rPr lang="en-CA" altLang="en-US" sz="2800" dirty="0"/>
              <a:t>:  inner femur  </a:t>
            </a:r>
          </a:p>
        </p:txBody>
      </p:sp>
      <p:sp>
        <p:nvSpPr>
          <p:cNvPr id="2334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3D2EE4F-7C5E-4406-9EA7-5B39FF754198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/>
          </a:p>
        </p:txBody>
      </p:sp>
      <p:pic>
        <p:nvPicPr>
          <p:cNvPr id="233477" name="Picture 2" descr="http://injuryfix.com/archives/ezine_images/iliopsoas_stretch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15" y="451643"/>
            <a:ext cx="2381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4" descr="http://www.cea1.com/wp-content/uploads/2013/09/iliopsoas-muscle-stretch-1024x81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20000"/>
          <a:stretch>
            <a:fillRect/>
          </a:stretch>
        </p:blipFill>
        <p:spPr bwMode="auto">
          <a:xfrm>
            <a:off x="6904653" y="451643"/>
            <a:ext cx="161766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6" descr="https://www.kenhub.com/static/images/79/content_Iliopsoas_Muscle_Neutral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3048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263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AD4D17E-FE80-4FDC-8334-61C2D208260F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844" y="44942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Sartorius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2844" y="1524000"/>
            <a:ext cx="5513776" cy="472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>
                <a:cs typeface="Times New Roman" pitchFamily="18" charset="0"/>
              </a:rPr>
              <a:t>Origin</a:t>
            </a:r>
            <a:r>
              <a:rPr lang="en-GB" sz="2400" dirty="0">
                <a:cs typeface="Times New Roman" pitchFamily="18" charset="0"/>
              </a:rPr>
              <a:t>:  ilium</a:t>
            </a:r>
          </a:p>
          <a:p>
            <a:pPr eaLnBrk="1" hangingPunct="1">
              <a:defRPr/>
            </a:pPr>
            <a:r>
              <a:rPr lang="en-GB" sz="2400" b="1" dirty="0">
                <a:cs typeface="Times New Roman" pitchFamily="18" charset="0"/>
              </a:rPr>
              <a:t>Insertion</a:t>
            </a:r>
            <a:r>
              <a:rPr lang="en-GB" sz="2400" dirty="0">
                <a:cs typeface="Times New Roman" pitchFamily="18" charset="0"/>
              </a:rPr>
              <a:t>:  medial tibia</a:t>
            </a:r>
          </a:p>
          <a:p>
            <a:pPr eaLnBrk="1" hangingPunct="1">
              <a:defRPr/>
            </a:pPr>
            <a:r>
              <a:rPr lang="en-GB" sz="2400" dirty="0">
                <a:cs typeface="Times New Roman" pitchFamily="18" charset="0"/>
              </a:rPr>
              <a:t>Longest muscle in the body</a:t>
            </a:r>
          </a:p>
          <a:p>
            <a:pPr lvl="1" eaLnBrk="1" hangingPunct="1">
              <a:defRPr/>
            </a:pPr>
            <a:r>
              <a:rPr lang="en-GB" sz="2400" dirty="0">
                <a:latin typeface="+mj-lt"/>
                <a:cs typeface="Times New Roman" pitchFamily="18" charset="0"/>
              </a:rPr>
              <a:t>Used to sit cross-legged</a:t>
            </a:r>
            <a:endParaRPr lang="en-US" sz="2400" dirty="0"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400" dirty="0">
                <a:cs typeface="Times New Roman" pitchFamily="18" charset="0"/>
              </a:rPr>
              <a:t>Primary knee extensors </a:t>
            </a:r>
            <a:endParaRPr lang="en-US" sz="2400" dirty="0">
              <a:latin typeface="Courier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GB" sz="2400" dirty="0">
                <a:cs typeface="Times New Roman" pitchFamily="18" charset="0"/>
              </a:rPr>
              <a:t>Sartorius and Rectus </a:t>
            </a:r>
            <a:r>
              <a:rPr lang="en-GB" sz="2400" dirty="0" err="1">
                <a:cs typeface="Times New Roman" pitchFamily="18" charset="0"/>
              </a:rPr>
              <a:t>femoris</a:t>
            </a:r>
            <a:r>
              <a:rPr lang="en-GB" sz="2400" dirty="0">
                <a:cs typeface="Times New Roman" pitchFamily="18" charset="0"/>
              </a:rPr>
              <a:t> also aid in flexion of the hip</a:t>
            </a:r>
            <a:endParaRPr lang="en-US" sz="2400" dirty="0"/>
          </a:p>
        </p:txBody>
      </p:sp>
      <p:pic>
        <p:nvPicPr>
          <p:cNvPr id="234501" name="Picture 2" descr="https://www.kenhub.com/static/images/100/content_M._sartorius_NN_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6" y="304801"/>
            <a:ext cx="181927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60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Quadriceps</a:t>
            </a:r>
          </a:p>
        </p:txBody>
      </p:sp>
      <p:sp>
        <p:nvSpPr>
          <p:cNvPr id="236547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996750"/>
            <a:ext cx="6404125" cy="149644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>
                <a:cs typeface="Times New Roman" panose="02020603050405020304" pitchFamily="18" charset="0"/>
              </a:rPr>
              <a:t>4 muscles</a:t>
            </a:r>
            <a:r>
              <a:rPr lang="en-CA" altLang="en-US" sz="2400" dirty="0"/>
              <a:t> used to straighten the knee joint.</a:t>
            </a:r>
          </a:p>
          <a:p>
            <a:pPr eaLnBrk="1" hangingPunct="1"/>
            <a:r>
              <a:rPr lang="en-CA" altLang="en-US" sz="2400" dirty="0">
                <a:cs typeface="Times New Roman" panose="02020603050405020304" pitchFamily="18" charset="0"/>
              </a:rPr>
              <a:t>Important for jumping and kicking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365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0C145BA-B8C9-4317-AB27-461BF09287FA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/>
          </a:p>
        </p:txBody>
      </p:sp>
      <p:pic>
        <p:nvPicPr>
          <p:cNvPr id="236549" name="Picture 19" descr="http://davidpotach.com/wp-content/uploads/2013/11/Quad-Musc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736" y="202309"/>
            <a:ext cx="2286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07200"/>
              </p:ext>
            </p:extLst>
          </p:nvPr>
        </p:nvGraphicFramePr>
        <p:xfrm>
          <a:off x="1564218" y="3671890"/>
          <a:ext cx="9504810" cy="2781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9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Muscle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Origin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Insertion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99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Rectus </a:t>
                      </a:r>
                      <a:r>
                        <a:rPr lang="en-CA" sz="2000" dirty="0" err="1" smtClean="0"/>
                        <a:t>femoris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Ilium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All four the same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99"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Vastus</a:t>
                      </a:r>
                      <a:r>
                        <a:rPr lang="en-CA" sz="2000" dirty="0" smtClean="0"/>
                        <a:t> </a:t>
                      </a:r>
                      <a:r>
                        <a:rPr lang="en-CA" sz="2000" dirty="0" err="1" smtClean="0"/>
                        <a:t>lateralis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Femur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patella</a:t>
                      </a:r>
                      <a:r>
                        <a:rPr lang="en-CA" sz="2000" baseline="0" dirty="0" smtClean="0"/>
                        <a:t> and 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99"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Vastus</a:t>
                      </a:r>
                      <a:r>
                        <a:rPr lang="en-CA" sz="2000" dirty="0" smtClean="0"/>
                        <a:t> </a:t>
                      </a:r>
                      <a:r>
                        <a:rPr lang="en-CA" sz="2000" dirty="0" err="1" smtClean="0"/>
                        <a:t>intermedius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Femur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upper tibia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99">
                <a:tc>
                  <a:txBody>
                    <a:bodyPr/>
                    <a:lstStyle/>
                    <a:p>
                      <a:r>
                        <a:rPr lang="en-CA" sz="2000" dirty="0" err="1" smtClean="0"/>
                        <a:t>Vastus</a:t>
                      </a:r>
                      <a:r>
                        <a:rPr lang="en-CA" sz="2000" baseline="0" dirty="0" smtClean="0"/>
                        <a:t> </a:t>
                      </a:r>
                      <a:r>
                        <a:rPr lang="en-CA" sz="2000" baseline="0" dirty="0" err="1" smtClean="0"/>
                        <a:t>medialis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Femur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“ “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300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Tibialis anterior</a:t>
            </a:r>
          </a:p>
        </p:txBody>
      </p:sp>
      <p:sp>
        <p:nvSpPr>
          <p:cNvPr id="23757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4217" y="1676400"/>
            <a:ext cx="4942946" cy="4495800"/>
          </a:xfrm>
        </p:spPr>
        <p:txBody>
          <a:bodyPr>
            <a:normAutofit/>
          </a:bodyPr>
          <a:lstStyle/>
          <a:p>
            <a:r>
              <a:rPr lang="en-CA" altLang="en-US" sz="2400" dirty="0" smtClean="0"/>
              <a:t>Located front of leg</a:t>
            </a:r>
          </a:p>
          <a:p>
            <a:r>
              <a:rPr lang="en-CA" altLang="en-US" sz="2400" b="1" dirty="0" smtClean="0"/>
              <a:t>Origin</a:t>
            </a:r>
            <a:r>
              <a:rPr lang="en-CA" altLang="en-US" sz="2400" dirty="0" smtClean="0"/>
              <a:t>:  lateral tibia</a:t>
            </a:r>
          </a:p>
          <a:p>
            <a:r>
              <a:rPr lang="en-CA" altLang="en-US" sz="2400" b="1" dirty="0" smtClean="0"/>
              <a:t>Insertion</a:t>
            </a:r>
            <a:r>
              <a:rPr lang="en-CA" altLang="en-US" sz="2400" dirty="0" smtClean="0"/>
              <a:t>:  first metatarsal </a:t>
            </a:r>
          </a:p>
          <a:p>
            <a:r>
              <a:rPr lang="en-CA" altLang="en-US" sz="2400" dirty="0" smtClean="0"/>
              <a:t>Pulls toes towards the shins</a:t>
            </a:r>
          </a:p>
          <a:p>
            <a:r>
              <a:rPr lang="en-CA" altLang="en-US" sz="2400" dirty="0" smtClean="0"/>
              <a:t>Used in walking and running</a:t>
            </a:r>
          </a:p>
        </p:txBody>
      </p:sp>
      <p:sp>
        <p:nvSpPr>
          <p:cNvPr id="2375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D9ADECE-454C-4542-B2EA-D81A7894346F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  <p:pic>
        <p:nvPicPr>
          <p:cNvPr id="237573" name="Picture 7" descr="http://i197.photobucket.com/albums/aa49/Buisty/Leg%20Muscles/TibialisAnteri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29257" b="5290"/>
          <a:stretch>
            <a:fillRect/>
          </a:stretch>
        </p:blipFill>
        <p:spPr bwMode="auto">
          <a:xfrm>
            <a:off x="7702551" y="685801"/>
            <a:ext cx="142716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Oval 3"/>
          <p:cNvSpPr>
            <a:spLocks noChangeArrowheads="1"/>
          </p:cNvSpPr>
          <p:nvPr/>
        </p:nvSpPr>
        <p:spPr bwMode="auto">
          <a:xfrm>
            <a:off x="8001000" y="5562601"/>
            <a:ext cx="152400" cy="174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8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DF54A0C-D703-4053-B11F-A5A29E20C869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1145" y="458788"/>
            <a:ext cx="743743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Gluteus Maximus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7542" y="1876425"/>
            <a:ext cx="6204695" cy="3221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Largest of the three buttock muscles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cs typeface="Times New Roman" panose="02020603050405020304" pitchFamily="18" charset="0"/>
              </a:rPr>
              <a:t>Moves thigh backwards and principal extensor of the hip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Origin</a:t>
            </a:r>
            <a:r>
              <a:rPr lang="en-US" altLang="en-US" sz="2400" dirty="0">
                <a:cs typeface="Times New Roman" panose="02020603050405020304" pitchFamily="18" charset="0"/>
              </a:rPr>
              <a:t>:  posterior ilium, sacrum and coccyx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Insertion</a:t>
            </a:r>
            <a:r>
              <a:rPr lang="en-US" altLang="en-US" sz="2400" dirty="0">
                <a:cs typeface="Times New Roman" panose="02020603050405020304" pitchFamily="18" charset="0"/>
              </a:rPr>
              <a:t>:  lateral femur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46442" name="Text Box 13"/>
          <p:cNvSpPr txBox="1">
            <a:spLocks noChangeArrowheads="1"/>
          </p:cNvSpPr>
          <p:nvPr/>
        </p:nvSpPr>
        <p:spPr bwMode="auto">
          <a:xfrm>
            <a:off x="8998583" y="5097462"/>
            <a:ext cx="1763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Gluteus Maximus</a:t>
            </a:r>
            <a:endParaRPr lang="en-CA" altLang="en-US" sz="1600" dirty="0">
              <a:solidFill>
                <a:srgbClr val="000099"/>
              </a:solidFill>
            </a:endParaRPr>
          </a:p>
        </p:txBody>
      </p:sp>
      <p:pic>
        <p:nvPicPr>
          <p:cNvPr id="238598" name="Picture 13" descr="http://liposuctiondoctorsnow.com/wp-content/uploads/2013/08/Gluteus-Maximu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78" y="1876425"/>
            <a:ext cx="28289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4" name="Line 18"/>
          <p:cNvSpPr>
            <a:spLocks noChangeShapeType="1"/>
          </p:cNvSpPr>
          <p:nvPr/>
        </p:nvSpPr>
        <p:spPr bwMode="auto">
          <a:xfrm flipH="1" flipV="1">
            <a:off x="9533570" y="3148012"/>
            <a:ext cx="0" cy="1828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  <p:bldP spid="177155" grpId="0" build="p" bldLvl="5" autoUpdateAnimBg="0"/>
      <p:bldP spid="14644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7111E31-7524-4D26-9980-D338F764C549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2845" y="376236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cs typeface="Times New Roman" panose="02020603050405020304" pitchFamily="18" charset="0"/>
              </a:rPr>
              <a:t>Hamstring group - 3 muscles</a:t>
            </a:r>
            <a:endParaRPr lang="en-US" altLang="en-US" dirty="0" smtClean="0">
              <a:latin typeface="Courier" charset="0"/>
              <a:cs typeface="Times New Roman" panose="02020603050405020304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2845" y="1447800"/>
            <a:ext cx="6866530" cy="2895600"/>
          </a:xfrm>
        </p:spPr>
        <p:txBody>
          <a:bodyPr/>
          <a:lstStyle/>
          <a:p>
            <a:pPr eaLnBrk="1" hangingPunct="1"/>
            <a:r>
              <a:rPr lang="en-GB" altLang="en-US" sz="2400" dirty="0">
                <a:cs typeface="Times New Roman" panose="02020603050405020304" pitchFamily="18" charset="0"/>
              </a:rPr>
              <a:t>Primary flexors of the knee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400" dirty="0">
                <a:cs typeface="Times New Roman" panose="02020603050405020304" pitchFamily="18" charset="0"/>
              </a:rPr>
              <a:t>Also extend the hip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Powerfully used when running and kicking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95128" y="1600200"/>
            <a:ext cx="2859087" cy="5257800"/>
            <a:chOff x="7504114" y="1219200"/>
            <a:chExt cx="2859087" cy="5257800"/>
          </a:xfrm>
        </p:grpSpPr>
        <p:grpSp>
          <p:nvGrpSpPr>
            <p:cNvPr id="3" name="Group 2"/>
            <p:cNvGrpSpPr/>
            <p:nvPr/>
          </p:nvGrpSpPr>
          <p:grpSpPr>
            <a:xfrm>
              <a:off x="7504114" y="1219200"/>
              <a:ext cx="2859087" cy="5257800"/>
              <a:chOff x="7504114" y="1219200"/>
              <a:chExt cx="2859087" cy="5257800"/>
            </a:xfrm>
          </p:grpSpPr>
          <p:pic>
            <p:nvPicPr>
              <p:cNvPr id="150535" name="Picture 11" descr="thigh_posterio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4114" y="1219200"/>
                <a:ext cx="1603375" cy="525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Group 1"/>
              <p:cNvGrpSpPr/>
              <p:nvPr/>
            </p:nvGrpSpPr>
            <p:grpSpPr>
              <a:xfrm>
                <a:off x="7986713" y="3276600"/>
                <a:ext cx="2376488" cy="1905000"/>
                <a:chOff x="7986713" y="3276600"/>
                <a:chExt cx="2376488" cy="1905000"/>
              </a:xfrm>
            </p:grpSpPr>
            <p:sp>
              <p:nvSpPr>
                <p:cNvPr id="1505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818284" y="3886200"/>
                  <a:ext cx="150233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rgbClr val="000099"/>
                      </a:solidFill>
                    </a:rPr>
                    <a:t>Short Head 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rgbClr val="000099"/>
                      </a:solidFill>
                    </a:rPr>
                    <a:t>of Biceps Femoris</a:t>
                  </a:r>
                  <a:endParaRPr lang="en-CA" altLang="en-US" sz="140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053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777009" y="3276600"/>
                  <a:ext cx="150233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dirty="0">
                      <a:solidFill>
                        <a:srgbClr val="000099"/>
                      </a:solidFill>
                    </a:rPr>
                    <a:t>Long Head 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dirty="0">
                      <a:solidFill>
                        <a:srgbClr val="000099"/>
                      </a:solidFill>
                    </a:rPr>
                    <a:t>of Biceps </a:t>
                  </a:r>
                  <a:r>
                    <a:rPr lang="en-US" altLang="en-US" sz="1400" dirty="0" err="1">
                      <a:solidFill>
                        <a:srgbClr val="000099"/>
                      </a:solidFill>
                    </a:rPr>
                    <a:t>Femoris</a:t>
                  </a:r>
                  <a:endParaRPr lang="en-CA" altLang="en-US" sz="14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053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901114" y="4419600"/>
                  <a:ext cx="1311275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rgbClr val="000099"/>
                      </a:solidFill>
                    </a:rPr>
                    <a:t>Semitendinosus</a:t>
                  </a:r>
                  <a:endParaRPr lang="en-CA" altLang="en-US" sz="140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05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824914" y="4876800"/>
                  <a:ext cx="1538287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8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 dirty="0">
                      <a:solidFill>
                        <a:srgbClr val="000099"/>
                      </a:solidFill>
                    </a:rPr>
                    <a:t>Semimembranosus</a:t>
                  </a:r>
                  <a:endParaRPr lang="en-CA" altLang="en-US" sz="14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5054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367713" y="3429000"/>
                  <a:ext cx="685800" cy="30480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4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520113" y="40386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42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7986713" y="4343400"/>
                  <a:ext cx="914400" cy="22860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4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8139113" y="4953000"/>
                  <a:ext cx="685800" cy="76200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001000" y="2590800"/>
              <a:ext cx="457200" cy="457200"/>
            </a:xfrm>
            <a:prstGeom prst="ellipse">
              <a:avLst/>
            </a:prstGeom>
            <a:solidFill>
              <a:schemeClr val="accent1">
                <a:alpha val="25098"/>
              </a:scheme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305800" y="5867400"/>
              <a:ext cx="457200" cy="457200"/>
            </a:xfrm>
            <a:prstGeom prst="ellipse">
              <a:avLst/>
            </a:prstGeom>
            <a:solidFill>
              <a:srgbClr val="FF9900">
                <a:alpha val="24706"/>
              </a:srgb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772400" y="5867400"/>
              <a:ext cx="457200" cy="457200"/>
            </a:xfrm>
            <a:prstGeom prst="ellipse">
              <a:avLst/>
            </a:prstGeom>
            <a:solidFill>
              <a:srgbClr val="3366FF">
                <a:alpha val="25098"/>
              </a:srgb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400">
                <a:solidFill>
                  <a:schemeClr val="accent2"/>
                </a:solidFill>
              </a:endParaRPr>
            </a:p>
          </p:txBody>
        </p:sp>
      </p:grpSp>
      <p:pic>
        <p:nvPicPr>
          <p:cNvPr id="240657" name="Picture 40" descr="http://www.floota.com/images/hamstring%20musc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3851987" y="3464815"/>
            <a:ext cx="2362200" cy="338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8" name="Picture 42" descr="http://trufitbc.com/wp-content/uploads/2012/06/Hamstring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b="12432"/>
          <a:stretch/>
        </p:blipFill>
        <p:spPr bwMode="auto">
          <a:xfrm>
            <a:off x="6214187" y="2864182"/>
            <a:ext cx="2784169" cy="398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22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  <p:bldP spid="179203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51FE6A1C-9EC2-4456-BDD5-A780D88D25F8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7" y="328416"/>
            <a:ext cx="7878763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Two main muscles in the calf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1437" y="1600201"/>
            <a:ext cx="5897565" cy="5002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b="1" dirty="0">
                <a:cs typeface="Times New Roman" pitchFamily="18" charset="0"/>
              </a:rPr>
              <a:t>Gastrocnemius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 most superficial and most prominent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 has two proximal heads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 Origin:  posterior femur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 Insertion:  calcaneus (</a:t>
            </a:r>
            <a:r>
              <a:rPr lang="en-GB" altLang="en-US" dirty="0" smtClean="0">
                <a:cs typeface="Times New Roman" pitchFamily="18" charset="0"/>
              </a:rPr>
              <a:t>via </a:t>
            </a:r>
            <a:r>
              <a:rPr lang="en-GB" altLang="en-US" dirty="0">
                <a:cs typeface="Times New Roman" pitchFamily="18" charset="0"/>
              </a:rPr>
              <a:t>achilles tendon)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alt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400" b="1" dirty="0">
                <a:cs typeface="Times New Roman" pitchFamily="18" charset="0"/>
              </a:rPr>
              <a:t>Soleus </a:t>
            </a:r>
            <a:endParaRPr lang="en-US" altLang="en-US" sz="2400" b="1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 Origin:  posterior tibia and fibula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cs typeface="Times New Roman" pitchFamily="18" charset="0"/>
              </a:rPr>
              <a:t>-Insertion:  calcaneus </a:t>
            </a:r>
            <a:r>
              <a:rPr lang="en-GB" altLang="en-US" dirty="0" smtClean="0">
                <a:cs typeface="Times New Roman" pitchFamily="18" charset="0"/>
              </a:rPr>
              <a:t>via </a:t>
            </a:r>
            <a:r>
              <a:rPr lang="en-GB" altLang="en-US" sz="2000" dirty="0" smtClean="0">
                <a:cs typeface="Times New Roman" pitchFamily="18" charset="0"/>
              </a:rPr>
              <a:t>achilles tendon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altLang="en-US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2400" b="1" dirty="0" smtClean="0">
                <a:cs typeface="Times New Roman" pitchFamily="18" charset="0"/>
              </a:rPr>
              <a:t>Principal </a:t>
            </a:r>
            <a:r>
              <a:rPr lang="en-GB" altLang="en-US" sz="2400" b="1" dirty="0">
                <a:cs typeface="Times New Roman" pitchFamily="18" charset="0"/>
              </a:rPr>
              <a:t>plantar flexors of the ankle</a:t>
            </a:r>
            <a:endParaRPr lang="en-US" altLang="en-US" sz="2400" b="1" dirty="0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05915" y="0"/>
            <a:ext cx="3894673" cy="6857999"/>
            <a:chOff x="7805915" y="0"/>
            <a:chExt cx="3894673" cy="6857999"/>
          </a:xfrm>
        </p:grpSpPr>
        <p:pic>
          <p:nvPicPr>
            <p:cNvPr id="154631" name="Picture 10" descr="lower_leg_posteri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4365" y="0"/>
              <a:ext cx="2316223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2" name="Text Box 7"/>
            <p:cNvSpPr txBox="1">
              <a:spLocks noChangeArrowheads="1"/>
            </p:cNvSpPr>
            <p:nvPr/>
          </p:nvSpPr>
          <p:spPr bwMode="auto">
            <a:xfrm>
              <a:off x="7805915" y="2057110"/>
              <a:ext cx="1304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99"/>
                  </a:solidFill>
                </a:rPr>
                <a:t>Gastrocnemius</a:t>
              </a:r>
              <a:endParaRPr lang="en-CA" alt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54633" name="Text Box 8"/>
            <p:cNvSpPr txBox="1">
              <a:spLocks noChangeArrowheads="1"/>
            </p:cNvSpPr>
            <p:nvPr/>
          </p:nvSpPr>
          <p:spPr bwMode="auto">
            <a:xfrm>
              <a:off x="8422600" y="3901059"/>
              <a:ext cx="688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99"/>
                  </a:solidFill>
                </a:rPr>
                <a:t>Soleus</a:t>
              </a:r>
              <a:endParaRPr lang="en-CA" altLang="en-US" sz="1400">
                <a:solidFill>
                  <a:srgbClr val="000099"/>
                </a:solidFill>
              </a:endParaRPr>
            </a:p>
          </p:txBody>
        </p:sp>
        <p:sp>
          <p:nvSpPr>
            <p:cNvPr id="154634" name="Text Box 9"/>
            <p:cNvSpPr txBox="1">
              <a:spLocks noChangeArrowheads="1"/>
            </p:cNvSpPr>
            <p:nvPr/>
          </p:nvSpPr>
          <p:spPr bwMode="auto">
            <a:xfrm>
              <a:off x="7897058" y="5092732"/>
              <a:ext cx="14290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99"/>
                  </a:solidFill>
                </a:rPr>
                <a:t>Achilles Tendon</a:t>
              </a:r>
              <a:endParaRPr lang="en-CA" altLang="en-US" sz="1400">
                <a:solidFill>
                  <a:srgbClr val="000099"/>
                </a:solidFill>
              </a:endParaRPr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>
              <a:off x="9162386" y="2210999"/>
              <a:ext cx="917071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Line 12"/>
            <p:cNvSpPr>
              <a:spLocks noChangeShapeType="1"/>
            </p:cNvSpPr>
            <p:nvPr/>
          </p:nvSpPr>
          <p:spPr bwMode="auto">
            <a:xfrm>
              <a:off x="9110813" y="4081846"/>
              <a:ext cx="86101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7" name="Line 13"/>
            <p:cNvSpPr>
              <a:spLocks noChangeShapeType="1"/>
            </p:cNvSpPr>
            <p:nvPr/>
          </p:nvSpPr>
          <p:spPr bwMode="auto">
            <a:xfrm>
              <a:off x="9326067" y="5272384"/>
              <a:ext cx="1076270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9326067" y="2210999"/>
              <a:ext cx="1506778" cy="42519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31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Fascia is a type of connective tissue that is located in-between and surrounding other tissues of the body such as muscles and bones.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Fascia is made up of fibrous tissue, adipose tissue, and fluid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767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There are over 600 muscles in the human body. 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They allow us to move and vary in size, shape and structure.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Muscles make up about 40-50% of the weight of the body.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014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Layers of Fascia in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10020300" cy="426720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Epimysium</a:t>
            </a:r>
            <a:endParaRPr lang="en-US" sz="2800" dirty="0"/>
          </a:p>
          <a:p>
            <a:pPr lvl="1">
              <a:spcAft>
                <a:spcPts val="1200"/>
              </a:spcAft>
            </a:pPr>
            <a:r>
              <a:rPr lang="en-US" sz="2800" dirty="0"/>
              <a:t>O</a:t>
            </a:r>
            <a:r>
              <a:rPr lang="en-US" sz="2800" dirty="0" smtClean="0"/>
              <a:t>uter layer surrounding entire muscle. 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Tendons are continuation of the epimysium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Perimysium</a:t>
            </a:r>
            <a:endParaRPr lang="en-US" sz="2800" dirty="0"/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Surrounds each bundle of muscle fibers or fascicles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Endomysium</a:t>
            </a:r>
            <a:endParaRPr lang="en-US" sz="2800" dirty="0"/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Surrounds the individual muscle fibers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87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Muscle is surrounded by a membrane called the </a:t>
            </a:r>
            <a:r>
              <a:rPr lang="en-US" sz="2400" b="1" i="1" dirty="0" smtClean="0"/>
              <a:t>epimysium</a:t>
            </a:r>
            <a:r>
              <a:rPr lang="en-US" sz="2400" dirty="0" smtClean="0"/>
              <a:t> which comes together at the attachment point to form the </a:t>
            </a:r>
            <a:r>
              <a:rPr lang="en-US" sz="2400" b="1" i="1" dirty="0" smtClean="0"/>
              <a:t>tendon</a:t>
            </a:r>
            <a:r>
              <a:rPr lang="en-US" sz="24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The “muscle belly” is divided into bundles called </a:t>
            </a:r>
            <a:r>
              <a:rPr lang="en-US" sz="2400" b="1" i="1" dirty="0" smtClean="0"/>
              <a:t>fascicles</a:t>
            </a:r>
            <a:r>
              <a:rPr lang="en-US" sz="2400" dirty="0" smtClean="0"/>
              <a:t> which are surrounded by their own membrane called the </a:t>
            </a:r>
            <a:r>
              <a:rPr lang="en-US" sz="2400" b="1" i="1" dirty="0" smtClean="0"/>
              <a:t>perimysium.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Each fascicle is made up of individual muscle cells called </a:t>
            </a:r>
            <a:r>
              <a:rPr lang="en-US" sz="2400" b="1" i="1" dirty="0" smtClean="0"/>
              <a:t>muscle fibers </a:t>
            </a:r>
            <a:r>
              <a:rPr lang="en-US" sz="2400" dirty="0" smtClean="0"/>
              <a:t>which are surrounded by a membrane called the </a:t>
            </a:r>
            <a:r>
              <a:rPr lang="en-US" sz="2400" b="1" i="1" dirty="0" smtClean="0"/>
              <a:t>endomysium.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421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Skeletal Muscle</a:t>
            </a:r>
            <a:endParaRPr lang="en-US" dirty="0"/>
          </a:p>
        </p:txBody>
      </p:sp>
      <p:pic>
        <p:nvPicPr>
          <p:cNvPr id="3" name="Picture 8" descr="http://training.seer.cancer.gov/images/anatomy/muscular/muscle_stru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/>
          <a:stretch>
            <a:fillRect/>
          </a:stretch>
        </p:blipFill>
        <p:spPr bwMode="auto">
          <a:xfrm>
            <a:off x="1371600" y="1428750"/>
            <a:ext cx="9601200" cy="49674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53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csus.edu/indiv/l/loom/wk%208/skel%20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0"/>
          <a:stretch>
            <a:fillRect/>
          </a:stretch>
        </p:blipFill>
        <p:spPr bwMode="auto">
          <a:xfrm>
            <a:off x="2590800" y="0"/>
            <a:ext cx="74363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11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43865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Sliding Filament Theory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…more in Ch. 4</a:t>
            </a:r>
            <a:endParaRPr lang="en-US" dirty="0"/>
          </a:p>
        </p:txBody>
      </p:sp>
      <p:pic>
        <p:nvPicPr>
          <p:cNvPr id="3" name="Picture 2" descr="http://www.harunyahya.com/books/science/human_miracle/images/25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89" y="0"/>
            <a:ext cx="61601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7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9497" y="293382"/>
            <a:ext cx="5748414" cy="63291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436" y="2533004"/>
            <a:ext cx="4258647" cy="32734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you make a flow diagram to show the different </a:t>
            </a:r>
            <a:r>
              <a:rPr lang="en-US" sz="2400" b="1" i="1" dirty="0" smtClean="0"/>
              <a:t>levels</a:t>
            </a:r>
            <a:r>
              <a:rPr lang="en-US" sz="2400" dirty="0" smtClean="0"/>
              <a:t> of skeletal muscle structure?</a:t>
            </a:r>
            <a:endParaRPr lang="en-US" sz="2400" dirty="0"/>
          </a:p>
          <a:p>
            <a:r>
              <a:rPr lang="en-US" sz="2400" b="1" dirty="0" smtClean="0"/>
              <a:t>Start with…</a:t>
            </a:r>
            <a:r>
              <a:rPr lang="en-US" sz="2400" dirty="0" smtClean="0"/>
              <a:t>skeletal muscle</a:t>
            </a:r>
          </a:p>
          <a:p>
            <a:r>
              <a:rPr lang="en-US" sz="2400" b="1" dirty="0" smtClean="0"/>
              <a:t>End with… </a:t>
            </a:r>
            <a:r>
              <a:rPr lang="en-US" sz="2400" dirty="0" smtClean="0"/>
              <a:t>actin and myosin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55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436" y="2533004"/>
            <a:ext cx="4258647" cy="32734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you make a flow diagram to show the different </a:t>
            </a:r>
            <a:r>
              <a:rPr lang="en-US" sz="2400" b="1" i="1" dirty="0" smtClean="0"/>
              <a:t>levels</a:t>
            </a:r>
            <a:r>
              <a:rPr lang="en-US" sz="2400" dirty="0" smtClean="0"/>
              <a:t> of skeletal muscle structure?</a:t>
            </a:r>
            <a:endParaRPr lang="en-US" sz="2400" dirty="0"/>
          </a:p>
          <a:p>
            <a:r>
              <a:rPr lang="en-US" sz="2400" b="1" dirty="0" smtClean="0"/>
              <a:t>Start with…</a:t>
            </a:r>
            <a:r>
              <a:rPr lang="en-US" sz="2400" dirty="0" smtClean="0"/>
              <a:t>skeletal muscle</a:t>
            </a:r>
          </a:p>
          <a:p>
            <a:r>
              <a:rPr lang="en-US" sz="2400" b="1" dirty="0" smtClean="0"/>
              <a:t>End with… </a:t>
            </a:r>
            <a:r>
              <a:rPr lang="en-US" sz="2400" dirty="0" smtClean="0"/>
              <a:t>actin and myosin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0"/>
            <a:ext cx="5212080" cy="6857999"/>
          </a:xfrm>
        </p:spPr>
        <p:txBody>
          <a:bodyPr>
            <a:normAutofit/>
          </a:bodyPr>
          <a:lstStyle/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Skeletal Muscle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Fascicle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Muscle Fiber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Myofibril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Sarcomere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Myofilaments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 smtClean="0"/>
              <a:t>Actin and Myosin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01589" y="685800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01589" y="1740568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09610" y="2599042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9610" y="3653589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9610" y="4555958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09610" y="5523752"/>
            <a:ext cx="0" cy="565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CDF2462-7D40-4CCC-B1DF-895DC5C3CA69}" type="slidenum">
              <a:rPr lang="en-US" altLang="en-US" sz="12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2216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216" y="1447800"/>
            <a:ext cx="9067184" cy="50055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Human anatomy deals with the structures that make up the human body (structure determines function)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/>
              <a:t>The bones, joints, and muscles that make up the musculoskeletal system allow numerous movements to occur, with varying degrees of: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/>
              <a:t>Motion capabilities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/>
              <a:t>Strength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altLang="en-US" sz="2400" dirty="0" smtClean="0"/>
              <a:t>Flexibility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55000"/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Bones </a:t>
            </a:r>
            <a:r>
              <a:rPr lang="en-US" altLang="en-US" sz="2400" dirty="0"/>
              <a:t>provide the structural framework necessary for support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55000"/>
              <a:buFont typeface="Wingdings" panose="05000000000000000000" pitchFamily="2" charset="2"/>
              <a:buChar char="§"/>
            </a:pPr>
            <a:r>
              <a:rPr lang="en-US" altLang="en-US" sz="2400" dirty="0"/>
              <a:t>Muscles supply the power</a:t>
            </a:r>
          </a:p>
          <a:p>
            <a:pPr>
              <a:spcBef>
                <a:spcPct val="0"/>
              </a:spcBef>
              <a:spcAft>
                <a:spcPts val="600"/>
              </a:spcAft>
              <a:buSzPct val="155000"/>
              <a:buFont typeface="Wingdings" panose="05000000000000000000" pitchFamily="2" charset="2"/>
              <a:buChar char="§"/>
            </a:pPr>
            <a:r>
              <a:rPr lang="en-US" altLang="en-US" sz="2400" dirty="0"/>
              <a:t>Joints supply the mechanism that allows human movement to occur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83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6508"/>
            <a:ext cx="9601200" cy="426642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/>
                </a:solidFill>
              </a:rPr>
              <a:t>Skeletal Muscle</a:t>
            </a:r>
          </a:p>
          <a:p>
            <a:pPr lvl="1"/>
            <a:r>
              <a:rPr lang="en-US" dirty="0" smtClean="0"/>
              <a:t>Used to move the skeleton</a:t>
            </a:r>
          </a:p>
          <a:p>
            <a:pPr lvl="1"/>
            <a:r>
              <a:rPr lang="en-US" dirty="0" smtClean="0"/>
              <a:t>Voluntary control</a:t>
            </a:r>
          </a:p>
          <a:p>
            <a:pPr lvl="1"/>
            <a:r>
              <a:rPr lang="en-US" dirty="0" smtClean="0"/>
              <a:t>Striated appearance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/>
                </a:solidFill>
              </a:rPr>
              <a:t>Cardiac Muscle</a:t>
            </a:r>
          </a:p>
          <a:p>
            <a:pPr lvl="1"/>
            <a:r>
              <a:rPr lang="en-US" dirty="0" smtClean="0"/>
              <a:t>Line the walls of the heart</a:t>
            </a:r>
          </a:p>
          <a:p>
            <a:pPr lvl="1"/>
            <a:r>
              <a:rPr lang="en-US" dirty="0" smtClean="0"/>
              <a:t>Involuntary control</a:t>
            </a:r>
          </a:p>
          <a:p>
            <a:pPr lvl="1"/>
            <a:r>
              <a:rPr lang="en-US" dirty="0" smtClean="0"/>
              <a:t>Striated appearance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6"/>
                </a:solidFill>
              </a:rPr>
              <a:t>Smooth Muscle</a:t>
            </a:r>
          </a:p>
          <a:p>
            <a:pPr lvl="1"/>
            <a:r>
              <a:rPr lang="en-US" dirty="0" smtClean="0"/>
              <a:t>Line the walls of blood vessels and hollow organs</a:t>
            </a:r>
          </a:p>
          <a:p>
            <a:pPr lvl="1"/>
            <a:r>
              <a:rPr lang="en-US" dirty="0" smtClean="0"/>
              <a:t>Involuntary control</a:t>
            </a:r>
          </a:p>
          <a:p>
            <a:pPr lvl="1"/>
            <a:r>
              <a:rPr lang="en-US" dirty="0" smtClean="0"/>
              <a:t>Not striated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99381" y="3419609"/>
            <a:ext cx="5113174" cy="4001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/>
              <a:t>Striated</a:t>
            </a:r>
            <a:r>
              <a:rPr lang="en-US" sz="2000" dirty="0" smtClean="0"/>
              <a:t>: appearance of light and dark stripes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4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82" y="452166"/>
            <a:ext cx="10875764" cy="5444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25582" y="6176866"/>
            <a:ext cx="1087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 complete the ‘types of muscles’ section in your workbook!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135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use our muscles for???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974424" cy="3581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Joint Movement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Movement of substances in our body (ex. Food, feces, blood)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To stabilize the skeleton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Generate body heat</a:t>
            </a:r>
          </a:p>
        </p:txBody>
      </p:sp>
    </p:spTree>
    <p:extLst>
      <p:ext uri="{BB962C8B-B14F-4D97-AF65-F5344CB8AC3E}">
        <p14:creationId xmlns:p14="http://schemas.microsoft.com/office/powerpoint/2010/main" val="295761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Muscle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5"/>
                </a:solidFill>
              </a:rPr>
              <a:t>Contractility</a:t>
            </a:r>
            <a:r>
              <a:rPr lang="en-US" sz="2800" dirty="0" smtClean="0"/>
              <a:t> – the ability of muscles to contract and generate force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5"/>
                </a:solidFill>
              </a:rPr>
              <a:t>Extensibility</a:t>
            </a:r>
            <a:r>
              <a:rPr lang="en-US" sz="2800" dirty="0" smtClean="0"/>
              <a:t> </a:t>
            </a:r>
            <a:r>
              <a:rPr lang="en-US" sz="2800" dirty="0" smtClean="0"/>
              <a:t>– the ability of muscle to be stretched beyond its normal resting length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5"/>
                </a:solidFill>
              </a:rPr>
              <a:t>Elasticity</a:t>
            </a:r>
            <a:r>
              <a:rPr lang="en-US" sz="2800" dirty="0" smtClean="0"/>
              <a:t> – the ability to return to its original resting length after the stretch is removed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86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Class Thought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899" y="2855968"/>
            <a:ext cx="4016051" cy="30114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do you warm up before playing sports?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76" y="1469117"/>
            <a:ext cx="6729098" cy="41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517</TotalTime>
  <Words>1801</Words>
  <Application>Microsoft Office PowerPoint</Application>
  <PresentationFormat>Widescreen</PresentationFormat>
  <Paragraphs>328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</vt:lpstr>
      <vt:lpstr>Franklin Gothic Book</vt:lpstr>
      <vt:lpstr>Times New Roman</vt:lpstr>
      <vt:lpstr>Wingdings</vt:lpstr>
      <vt:lpstr>Crop</vt:lpstr>
      <vt:lpstr>Muscles</vt:lpstr>
      <vt:lpstr>Starter – Group Activity</vt:lpstr>
      <vt:lpstr>Answers</vt:lpstr>
      <vt:lpstr>Muscles Introduction</vt:lpstr>
      <vt:lpstr>Types of Muscle</vt:lpstr>
      <vt:lpstr>PowerPoint Presentation</vt:lpstr>
      <vt:lpstr>What do we use our muscles for???</vt:lpstr>
      <vt:lpstr>Properties of Muscle Tissue</vt:lpstr>
      <vt:lpstr>Class Thought</vt:lpstr>
      <vt:lpstr>Individual Activity</vt:lpstr>
      <vt:lpstr>Which muscles do you already know? </vt:lpstr>
      <vt:lpstr>Which muscles do you already know? </vt:lpstr>
      <vt:lpstr>Origin and Insertion of Muscles</vt:lpstr>
      <vt:lpstr>Example: Bicep Curl</vt:lpstr>
      <vt:lpstr>PowerPoint Presentation</vt:lpstr>
      <vt:lpstr>How Muscles Work</vt:lpstr>
      <vt:lpstr>Example: Biceps Brachii and Triceps Brachii</vt:lpstr>
      <vt:lpstr>How Muscles Work</vt:lpstr>
      <vt:lpstr>Muscles of the Trunk</vt:lpstr>
      <vt:lpstr>Rectus Abdominis</vt:lpstr>
      <vt:lpstr>External Oblique</vt:lpstr>
      <vt:lpstr>Erector spinae muscles</vt:lpstr>
      <vt:lpstr>Muscles of the Upper Extremity</vt:lpstr>
      <vt:lpstr>Deltoid</vt:lpstr>
      <vt:lpstr>Pectoralis Major</vt:lpstr>
      <vt:lpstr>Biceps Brachii</vt:lpstr>
      <vt:lpstr>Trapezius</vt:lpstr>
      <vt:lpstr>Latissimus Dorsi</vt:lpstr>
      <vt:lpstr>Triceps Brachii</vt:lpstr>
      <vt:lpstr>Muscles of Lower Extremity</vt:lpstr>
      <vt:lpstr>Muscles of the Lower Extremity</vt:lpstr>
      <vt:lpstr>Iliopsoas</vt:lpstr>
      <vt:lpstr>Sartorius</vt:lpstr>
      <vt:lpstr>Quadriceps</vt:lpstr>
      <vt:lpstr>Tibialis anterior</vt:lpstr>
      <vt:lpstr>Gluteus Maximus</vt:lpstr>
      <vt:lpstr>Hamstring group - 3 muscles</vt:lpstr>
      <vt:lpstr>Two main muscles in the calf</vt:lpstr>
      <vt:lpstr>Structure of Skeletal Muscle</vt:lpstr>
      <vt:lpstr>3 Layers of Fascia in Skeletal Muscle</vt:lpstr>
      <vt:lpstr>Structure of Skeletal Muscle</vt:lpstr>
      <vt:lpstr>Structure of Skeletal Muscle</vt:lpstr>
      <vt:lpstr>PowerPoint Presentation</vt:lpstr>
      <vt:lpstr>Sliding Filament Theory  …more in Ch. 4</vt:lpstr>
      <vt:lpstr>Group Activity</vt:lpstr>
      <vt:lpstr>Group Activity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</dc:title>
  <dc:creator>Alyssa Grant</dc:creator>
  <cp:lastModifiedBy>Alyssa Grant</cp:lastModifiedBy>
  <cp:revision>17</cp:revision>
  <dcterms:created xsi:type="dcterms:W3CDTF">2016-10-05T13:27:22Z</dcterms:created>
  <dcterms:modified xsi:type="dcterms:W3CDTF">2016-10-06T13:37:15Z</dcterms:modified>
</cp:coreProperties>
</file>