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56" r:id="rId2"/>
    <p:sldId id="290" r:id="rId3"/>
    <p:sldId id="338" r:id="rId4"/>
    <p:sldId id="339" r:id="rId5"/>
    <p:sldId id="340" r:id="rId6"/>
    <p:sldId id="341" r:id="rId7"/>
    <p:sldId id="342" r:id="rId8"/>
    <p:sldId id="343" r:id="rId9"/>
    <p:sldId id="344" r:id="rId10"/>
    <p:sldId id="365" r:id="rId11"/>
    <p:sldId id="291" r:id="rId12"/>
    <p:sldId id="292" r:id="rId13"/>
    <p:sldId id="363" r:id="rId14"/>
    <p:sldId id="368" r:id="rId15"/>
    <p:sldId id="293" r:id="rId16"/>
    <p:sldId id="345" r:id="rId17"/>
    <p:sldId id="347" r:id="rId18"/>
    <p:sldId id="346" r:id="rId19"/>
    <p:sldId id="364" r:id="rId20"/>
    <p:sldId id="297" r:id="rId21"/>
    <p:sldId id="298" r:id="rId22"/>
    <p:sldId id="294" r:id="rId23"/>
    <p:sldId id="299" r:id="rId24"/>
    <p:sldId id="295" r:id="rId25"/>
    <p:sldId id="366" r:id="rId26"/>
    <p:sldId id="296" r:id="rId27"/>
    <p:sldId id="301" r:id="rId28"/>
    <p:sldId id="312" r:id="rId29"/>
    <p:sldId id="309" r:id="rId30"/>
    <p:sldId id="310" r:id="rId31"/>
    <p:sldId id="313" r:id="rId32"/>
    <p:sldId id="302" r:id="rId33"/>
    <p:sldId id="307" r:id="rId34"/>
    <p:sldId id="303" r:id="rId35"/>
    <p:sldId id="350" r:id="rId36"/>
    <p:sldId id="305" r:id="rId37"/>
    <p:sldId id="306" r:id="rId38"/>
    <p:sldId id="318" r:id="rId39"/>
    <p:sldId id="335" r:id="rId40"/>
    <p:sldId id="348" r:id="rId41"/>
    <p:sldId id="314" r:id="rId42"/>
    <p:sldId id="367" r:id="rId43"/>
    <p:sldId id="357" r:id="rId44"/>
    <p:sldId id="351" r:id="rId45"/>
    <p:sldId id="355" r:id="rId46"/>
    <p:sldId id="354" r:id="rId47"/>
    <p:sldId id="353" r:id="rId48"/>
    <p:sldId id="358" r:id="rId49"/>
    <p:sldId id="315" r:id="rId50"/>
    <p:sldId id="356" r:id="rId51"/>
    <p:sldId id="352" r:id="rId52"/>
    <p:sldId id="359" r:id="rId53"/>
    <p:sldId id="316" r:id="rId54"/>
    <p:sldId id="360" r:id="rId55"/>
    <p:sldId id="361" r:id="rId56"/>
    <p:sldId id="319" r:id="rId57"/>
    <p:sldId id="320" r:id="rId58"/>
    <p:sldId id="362" r:id="rId59"/>
    <p:sldId id="325" r:id="rId60"/>
    <p:sldId id="326" r:id="rId61"/>
    <p:sldId id="333" r:id="rId62"/>
    <p:sldId id="334" r:id="rId63"/>
    <p:sldId id="337" r:id="rId64"/>
    <p:sldId id="317" r:id="rId65"/>
    <p:sldId id="323" r:id="rId66"/>
    <p:sldId id="324" r:id="rId67"/>
  </p:sldIdLst>
  <p:sldSz cx="9144000" cy="6858000" type="screen4x3"/>
  <p:notesSz cx="6858000" cy="9144000"/>
  <p:custDataLst>
    <p:tags r:id="rId6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7" autoAdjust="0"/>
  </p:normalViewPr>
  <p:slideViewPr>
    <p:cSldViewPr>
      <p:cViewPr varScale="1">
        <p:scale>
          <a:sx n="105" d="100"/>
          <a:sy n="105" d="100"/>
        </p:scale>
        <p:origin x="118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83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gs" Target="tags/tag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CB998C29-E061-40C9-B0B5-35D90F73F960}" type="datetimeFigureOut">
              <a:rPr lang="en-US" smtClean="0"/>
              <a:pPr/>
              <a:t>12/12/2016</a:t>
            </a:fld>
            <a:endParaRPr lang="en-AU"/>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AU"/>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6D634E59-D5D0-4D33-998C-F39BE806B896}" type="slidenum">
              <a:rPr lang="en-AU" smtClean="0"/>
              <a:pPr/>
              <a:t>‹#›</a:t>
            </a:fld>
            <a:endParaRPr lang="en-A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D634E59-D5D0-4D33-998C-F39BE806B896}"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B998C29-E061-40C9-B0B5-35D90F73F960}" type="datetimeFigureOut">
              <a:rPr lang="en-US" smtClean="0"/>
              <a:pPr/>
              <a:t>12/12/2016</a:t>
            </a:fld>
            <a:endParaRPr lang="en-AU"/>
          </a:p>
        </p:txBody>
      </p:sp>
      <p:sp>
        <p:nvSpPr>
          <p:cNvPr id="5" name="Footer Placeholder 4"/>
          <p:cNvSpPr>
            <a:spLocks noGrp="1"/>
          </p:cNvSpPr>
          <p:nvPr>
            <p:ph type="ftr" sz="quarter" idx="11"/>
          </p:nvPr>
        </p:nvSpPr>
        <p:spPr>
          <a:xfrm>
            <a:off x="457201" y="6248207"/>
            <a:ext cx="5573483" cy="365125"/>
          </a:xfrm>
        </p:spPr>
        <p:txBody>
          <a:bodyPr/>
          <a:lstStyle/>
          <a:p>
            <a:endParaRPr lang="en-AU"/>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6D634E59-D5D0-4D33-998C-F39BE806B896}" type="slidenum">
              <a:rPr lang="en-AU" smtClean="0"/>
              <a:pPr/>
              <a:t>‹#›</a:t>
            </a:fld>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D634E59-D5D0-4D33-998C-F39BE806B896}" type="slidenum">
              <a:rPr lang="en-AU" smtClean="0"/>
              <a:pPr/>
              <a:t>‹#›</a:t>
            </a:fld>
            <a:endParaRPr lang="en-AU"/>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D634E59-D5D0-4D33-998C-F39BE806B896}" type="slidenum">
              <a:rPr lang="en-AU" smtClean="0"/>
              <a:pPr/>
              <a:t>‹#›</a:t>
            </a:fld>
            <a:endParaRPr lang="en-AU"/>
          </a:p>
        </p:txBody>
      </p:sp>
      <p:sp>
        <p:nvSpPr>
          <p:cNvPr id="14" name="Footer Placeholder 13"/>
          <p:cNvSpPr>
            <a:spLocks noGrp="1"/>
          </p:cNvSpPr>
          <p:nvPr>
            <p:ph type="ftr" sz="quarter" idx="12"/>
          </p:nvPr>
        </p:nvSpPr>
        <p:spPr/>
        <p:txBody>
          <a:bodyPr/>
          <a:lstStyle/>
          <a:p>
            <a:endParaRPr lang="en-A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CB998C29-E061-40C9-B0B5-35D90F73F960}" type="datetimeFigureOut">
              <a:rPr lang="en-US" smtClean="0"/>
              <a:pPr/>
              <a:t>12/12/2016</a:t>
            </a:fld>
            <a:endParaRPr lang="en-AU"/>
          </a:p>
        </p:txBody>
      </p:sp>
      <p:sp>
        <p:nvSpPr>
          <p:cNvPr id="10" name="Slide Number Placeholder 9"/>
          <p:cNvSpPr>
            <a:spLocks noGrp="1"/>
          </p:cNvSpPr>
          <p:nvPr>
            <p:ph type="sldNum" sz="quarter" idx="16"/>
          </p:nvPr>
        </p:nvSpPr>
        <p:spPr/>
        <p:txBody>
          <a:bodyPr rtlCol="0"/>
          <a:lstStyle/>
          <a:p>
            <a:fld id="{6D634E59-D5D0-4D33-998C-F39BE806B896}" type="slidenum">
              <a:rPr lang="en-AU" smtClean="0"/>
              <a:pPr/>
              <a:t>‹#›</a:t>
            </a:fld>
            <a:endParaRPr lang="en-AU"/>
          </a:p>
        </p:txBody>
      </p:sp>
      <p:sp>
        <p:nvSpPr>
          <p:cNvPr id="12" name="Footer Placeholder 11"/>
          <p:cNvSpPr>
            <a:spLocks noGrp="1"/>
          </p:cNvSpPr>
          <p:nvPr>
            <p:ph type="ftr" sz="quarter" idx="17"/>
          </p:nvPr>
        </p:nvSpPr>
        <p:spPr/>
        <p:txBody>
          <a:bodyPr rtlCol="0"/>
          <a:lstStyle/>
          <a:p>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CB998C29-E061-40C9-B0B5-35D90F73F960}" type="datetimeFigureOut">
              <a:rPr lang="en-US" smtClean="0"/>
              <a:pPr/>
              <a:t>12/12/2016</a:t>
            </a:fld>
            <a:endParaRPr lang="en-AU"/>
          </a:p>
        </p:txBody>
      </p:sp>
      <p:sp>
        <p:nvSpPr>
          <p:cNvPr id="12" name="Slide Number Placeholder 11"/>
          <p:cNvSpPr>
            <a:spLocks noGrp="1"/>
          </p:cNvSpPr>
          <p:nvPr>
            <p:ph type="sldNum" sz="quarter" idx="16"/>
          </p:nvPr>
        </p:nvSpPr>
        <p:spPr/>
        <p:txBody>
          <a:bodyPr rtlCol="0"/>
          <a:lstStyle/>
          <a:p>
            <a:fld id="{6D634E59-D5D0-4D33-998C-F39BE806B896}" type="slidenum">
              <a:rPr lang="en-AU" smtClean="0"/>
              <a:pPr/>
              <a:t>‹#›</a:t>
            </a:fld>
            <a:endParaRPr lang="en-AU"/>
          </a:p>
        </p:txBody>
      </p:sp>
      <p:sp>
        <p:nvSpPr>
          <p:cNvPr id="14" name="Footer Placeholder 13"/>
          <p:cNvSpPr>
            <a:spLocks noGrp="1"/>
          </p:cNvSpPr>
          <p:nvPr>
            <p:ph type="ftr" sz="quarter" idx="17"/>
          </p:nvPr>
        </p:nvSpPr>
        <p:spPr/>
        <p:txBody>
          <a:bodyPr rtlCol="0"/>
          <a:lstStyle/>
          <a:p>
            <a:endParaRPr lang="en-AU"/>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6D634E59-D5D0-4D33-998C-F39BE806B896}"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6D634E59-D5D0-4D33-998C-F39BE806B896}"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CB998C29-E061-40C9-B0B5-35D90F73F960}" type="datetimeFigureOut">
              <a:rPr lang="en-US" smtClean="0"/>
              <a:pPr/>
              <a:t>12/12/2016</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6D634E59-D5D0-4D33-998C-F39BE806B896}" type="slidenum">
              <a:rPr lang="en-AU" smtClean="0"/>
              <a:pPr/>
              <a:t>‹#›</a:t>
            </a:fld>
            <a:endParaRPr lang="en-AU"/>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CB998C29-E061-40C9-B0B5-35D90F73F960}" type="datetimeFigureOut">
              <a:rPr lang="en-US" smtClean="0"/>
              <a:pPr/>
              <a:t>12/12/2016</a:t>
            </a:fld>
            <a:endParaRPr lang="en-AU"/>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6D634E59-D5D0-4D33-998C-F39BE806B896}" type="slidenum">
              <a:rPr lang="en-AU" smtClean="0"/>
              <a:pPr/>
              <a:t>‹#›</a:t>
            </a:fld>
            <a:endParaRPr lang="en-AU"/>
          </a:p>
        </p:txBody>
      </p:sp>
      <p:sp>
        <p:nvSpPr>
          <p:cNvPr id="14" name="Footer Placeholder 13"/>
          <p:cNvSpPr>
            <a:spLocks noGrp="1"/>
          </p:cNvSpPr>
          <p:nvPr>
            <p:ph type="ftr" sz="quarter" idx="12"/>
          </p:nvPr>
        </p:nvSpPr>
        <p:spPr>
          <a:xfrm>
            <a:off x="1600200" y="6248206"/>
            <a:ext cx="4572000" cy="365125"/>
          </a:xfrm>
        </p:spPr>
        <p:txBody>
          <a:bodyPr rtlCol="0"/>
          <a:lstStyle/>
          <a:p>
            <a:endParaRPr lang="en-AU"/>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CB998C29-E061-40C9-B0B5-35D90F73F960}" type="datetimeFigureOut">
              <a:rPr lang="en-US" smtClean="0"/>
              <a:pPr/>
              <a:t>12/12/2016</a:t>
            </a:fld>
            <a:endParaRPr lang="en-AU"/>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AU"/>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6D634E59-D5D0-4D33-998C-F39BE806B896}" type="slidenum">
              <a:rPr lang="en-AU" smtClean="0"/>
              <a:pPr/>
              <a:t>‹#›</a:t>
            </a:fld>
            <a:endParaRPr lang="en-A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en.wikipedia.org/wiki/Protein" TargetMode="External"/><Relationship Id="rId3" Type="http://schemas.openxmlformats.org/officeDocument/2006/relationships/hyperlink" Target="http://en.wikipedia.org/wiki/Organism" TargetMode="External"/><Relationship Id="rId7" Type="http://schemas.openxmlformats.org/officeDocument/2006/relationships/hyperlink" Target="http://en.wikipedia.org/wiki/Anabolism" TargetMode="External"/><Relationship Id="rId2" Type="http://schemas.openxmlformats.org/officeDocument/2006/relationships/hyperlink" Target="http://en.wikipedia.org/wiki/Chemical_reaction" TargetMode="External"/><Relationship Id="rId1" Type="http://schemas.openxmlformats.org/officeDocument/2006/relationships/slideLayout" Target="../slideLayouts/slideLayout2.xml"/><Relationship Id="rId6" Type="http://schemas.openxmlformats.org/officeDocument/2006/relationships/hyperlink" Target="http://en.wikipedia.org/wiki/Cellular_respiration" TargetMode="External"/><Relationship Id="rId5" Type="http://schemas.openxmlformats.org/officeDocument/2006/relationships/hyperlink" Target="http://en.wikipedia.org/wiki/Catabolism" TargetMode="External"/><Relationship Id="rId4" Type="http://schemas.openxmlformats.org/officeDocument/2006/relationships/hyperlink" Target="http://en.wikipedia.org/wiki/Life" TargetMode="External"/><Relationship Id="rId9" Type="http://schemas.openxmlformats.org/officeDocument/2006/relationships/hyperlink" Target="http://en.wikipedia.org/wiki/Nucleic_aci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en.wikipedia.org/wiki/Free_fatty_acid" TargetMode="External"/><Relationship Id="rId2" Type="http://schemas.openxmlformats.org/officeDocument/2006/relationships/hyperlink" Target="http://en.wikipedia.org/wiki/Glycerol" TargetMode="External"/><Relationship Id="rId1" Type="http://schemas.openxmlformats.org/officeDocument/2006/relationships/slideLayout" Target="../slideLayouts/slideLayout2.xml"/><Relationship Id="rId6" Type="http://schemas.openxmlformats.org/officeDocument/2006/relationships/hyperlink" Target="http://en.wikipedia.org/wiki/Glucagon" TargetMode="External"/><Relationship Id="rId5" Type="http://schemas.openxmlformats.org/officeDocument/2006/relationships/hyperlink" Target="http://en.wikipedia.org/wiki/Norepinephrine" TargetMode="External"/><Relationship Id="rId4" Type="http://schemas.openxmlformats.org/officeDocument/2006/relationships/hyperlink" Target="http://en.wikipedia.org/wiki/Epinephrine"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users.rcn.com/jkimball.ma.ultranet/BiologyPages/O/O.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Topic 3</a:t>
            </a:r>
          </a:p>
        </p:txBody>
      </p:sp>
      <p:sp>
        <p:nvSpPr>
          <p:cNvPr id="3" name="Subtitle 2"/>
          <p:cNvSpPr>
            <a:spLocks noGrp="1"/>
          </p:cNvSpPr>
          <p:nvPr>
            <p:ph type="subTitle" idx="1"/>
          </p:nvPr>
        </p:nvSpPr>
        <p:spPr/>
        <p:txBody>
          <a:bodyPr/>
          <a:lstStyle/>
          <a:p>
            <a:r>
              <a:rPr lang="en-AU" dirty="0"/>
              <a:t>Energy systems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Carbohydrate Metabolism</a:t>
            </a:r>
          </a:p>
        </p:txBody>
      </p:sp>
      <p:sp>
        <p:nvSpPr>
          <p:cNvPr id="3" name="Content Placeholder 2"/>
          <p:cNvSpPr>
            <a:spLocks noGrp="1"/>
          </p:cNvSpPr>
          <p:nvPr>
            <p:ph sz="quarter" idx="1"/>
          </p:nvPr>
        </p:nvSpPr>
        <p:spPr/>
        <p:txBody>
          <a:bodyPr/>
          <a:lstStyle/>
          <a:p>
            <a:r>
              <a:rPr lang="en-CA" dirty="0"/>
              <a:t>Read the section on carbohydrate metabolism in your textbook (pages 63-64). Use the information to fill in the blanks in your workbook. </a:t>
            </a:r>
          </a:p>
          <a:p>
            <a:endParaRPr lang="en-CA" dirty="0"/>
          </a:p>
          <a:p>
            <a:pPr>
              <a:buNone/>
            </a:pP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3.2.2 State what glycogen is and its major storage</a:t>
            </a:r>
            <a:r>
              <a:rPr lang="en-AU" dirty="0"/>
              <a:t> </a:t>
            </a:r>
            <a:r>
              <a:rPr lang="en-GB" dirty="0"/>
              <a:t>sites.</a:t>
            </a:r>
            <a:r>
              <a:rPr lang="en-AU" dirty="0"/>
              <a:t/>
            </a:r>
            <a:br>
              <a:rPr lang="en-AU" dirty="0"/>
            </a:br>
            <a:endParaRPr lang="en-AU" dirty="0"/>
          </a:p>
        </p:txBody>
      </p:sp>
      <p:sp>
        <p:nvSpPr>
          <p:cNvPr id="3" name="Content Placeholder 2"/>
          <p:cNvSpPr>
            <a:spLocks noGrp="1"/>
          </p:cNvSpPr>
          <p:nvPr>
            <p:ph sz="quarter" idx="1"/>
          </p:nvPr>
        </p:nvSpPr>
        <p:spPr/>
        <p:txBody>
          <a:bodyPr>
            <a:normAutofit lnSpcReduction="10000"/>
          </a:bodyPr>
          <a:lstStyle/>
          <a:p>
            <a:r>
              <a:rPr lang="en-AU" b="1" dirty="0"/>
              <a:t>Glycogen</a:t>
            </a:r>
            <a:r>
              <a:rPr lang="en-AU" dirty="0"/>
              <a:t> is a </a:t>
            </a:r>
            <a:r>
              <a:rPr lang="en-AU" b="1" i="1" dirty="0"/>
              <a:t>polysaccharide of glucose</a:t>
            </a:r>
            <a:r>
              <a:rPr lang="en-AU" dirty="0"/>
              <a:t>.  It is the storage form of glucose in animals and humans.  </a:t>
            </a:r>
          </a:p>
          <a:p>
            <a:r>
              <a:rPr lang="en-AU" dirty="0"/>
              <a:t>Glucose can be used immediately for metabolism to make energy.  The glucose that is not used immediately is </a:t>
            </a:r>
            <a:r>
              <a:rPr lang="en-AU" b="1" i="1" dirty="0"/>
              <a:t>converted in the liver and muscles into glycogen </a:t>
            </a:r>
            <a:r>
              <a:rPr lang="en-AU" dirty="0"/>
              <a:t>for storage  by the process of </a:t>
            </a:r>
            <a:r>
              <a:rPr lang="en-AU" b="1" i="1" dirty="0"/>
              <a:t>glycogenesis</a:t>
            </a:r>
            <a:r>
              <a:rPr lang="en-AU" dirty="0"/>
              <a:t>.</a:t>
            </a:r>
          </a:p>
          <a:p>
            <a:r>
              <a:rPr lang="en-AU" dirty="0"/>
              <a:t>Glycogen forms an energy reserve that can be quickly mobilized to meet a sudden need for glucose, but one that is less compact than the energy reserves </a:t>
            </a:r>
            <a:r>
              <a:rPr lang="en-AU"/>
              <a:t>of triglycerides </a:t>
            </a:r>
            <a:r>
              <a:rPr lang="en-AU" dirty="0"/>
              <a:t>(fat).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Fat Metabolism</a:t>
            </a:r>
            <a:endParaRPr lang="en-AU" dirty="0"/>
          </a:p>
        </p:txBody>
      </p:sp>
      <p:sp>
        <p:nvSpPr>
          <p:cNvPr id="3" name="Content Placeholder 2"/>
          <p:cNvSpPr>
            <a:spLocks noGrp="1"/>
          </p:cNvSpPr>
          <p:nvPr>
            <p:ph sz="quarter" idx="1"/>
          </p:nvPr>
        </p:nvSpPr>
        <p:spPr/>
        <p:txBody>
          <a:bodyPr>
            <a:normAutofit/>
          </a:bodyPr>
          <a:lstStyle/>
          <a:p>
            <a:pPr>
              <a:spcAft>
                <a:spcPts val="1200"/>
              </a:spcAft>
            </a:pPr>
            <a:r>
              <a:rPr lang="en-AU" dirty="0"/>
              <a:t>The energy yielding process in fat metabolism is </a:t>
            </a:r>
            <a:r>
              <a:rPr lang="en-AU" dirty="0">
                <a:cs typeface="Calibri" pitchFamily="34" charset="0"/>
              </a:rPr>
              <a:t>the ẞ-oxidation of fatty acids. This process occurs in the mitochondria.</a:t>
            </a:r>
          </a:p>
          <a:p>
            <a:pPr>
              <a:spcAft>
                <a:spcPts val="1200"/>
              </a:spcAft>
            </a:pPr>
            <a:r>
              <a:rPr lang="en-AU" dirty="0">
                <a:cs typeface="Calibri" pitchFamily="34" charset="0"/>
              </a:rPr>
              <a:t>Fatty acids are broken down to acetyl </a:t>
            </a:r>
            <a:r>
              <a:rPr lang="en-AU" dirty="0" err="1">
                <a:cs typeface="Calibri" pitchFamily="34" charset="0"/>
              </a:rPr>
              <a:t>CoA</a:t>
            </a:r>
            <a:r>
              <a:rPr lang="en-AU" dirty="0">
                <a:cs typeface="Calibri" pitchFamily="34" charset="0"/>
              </a:rPr>
              <a:t> molecules by shortening the fatty acid chain 2 carbons at a time.</a:t>
            </a:r>
          </a:p>
          <a:p>
            <a:pPr>
              <a:spcAft>
                <a:spcPts val="1200"/>
              </a:spcAft>
            </a:pPr>
            <a:r>
              <a:rPr lang="en-AU" dirty="0">
                <a:cs typeface="Calibri" pitchFamily="34" charset="0"/>
              </a:rPr>
              <a:t>More energy is released when acetyl </a:t>
            </a:r>
            <a:r>
              <a:rPr lang="en-AU" dirty="0" err="1">
                <a:cs typeface="Calibri" pitchFamily="34" charset="0"/>
              </a:rPr>
              <a:t>CoA</a:t>
            </a:r>
            <a:r>
              <a:rPr lang="en-AU" dirty="0">
                <a:cs typeface="Calibri" pitchFamily="34" charset="0"/>
              </a:rPr>
              <a:t> is further metabolised in the </a:t>
            </a:r>
            <a:r>
              <a:rPr lang="en-AU" dirty="0" err="1">
                <a:cs typeface="Calibri" pitchFamily="34" charset="0"/>
              </a:rPr>
              <a:t>Kreb’s</a:t>
            </a:r>
            <a:r>
              <a:rPr lang="en-AU" dirty="0">
                <a:cs typeface="Calibri" pitchFamily="34" charset="0"/>
              </a:rPr>
              <a:t> Cycle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3.2.3 State the major sites of triglyceride storage.</a:t>
            </a:r>
            <a:endParaRPr lang="en-CA" dirty="0"/>
          </a:p>
        </p:txBody>
      </p:sp>
      <p:sp>
        <p:nvSpPr>
          <p:cNvPr id="3" name="Content Placeholder 2"/>
          <p:cNvSpPr>
            <a:spLocks noGrp="1"/>
          </p:cNvSpPr>
          <p:nvPr>
            <p:ph sz="quarter" idx="1"/>
          </p:nvPr>
        </p:nvSpPr>
        <p:spPr/>
        <p:txBody>
          <a:bodyPr/>
          <a:lstStyle/>
          <a:p>
            <a:pPr>
              <a:spcAft>
                <a:spcPts val="1200"/>
              </a:spcAft>
            </a:pPr>
            <a:r>
              <a:rPr lang="en-AU" dirty="0"/>
              <a:t>Eating more fat than the body requires leads to excess fat being stored as triglycerides in both </a:t>
            </a:r>
            <a:r>
              <a:rPr lang="en-AU" dirty="0" err="1"/>
              <a:t>addipose</a:t>
            </a:r>
            <a:r>
              <a:rPr lang="en-AU" dirty="0"/>
              <a:t> (fat) tissue, and skeletal muscles.</a:t>
            </a:r>
          </a:p>
          <a:p>
            <a:pPr>
              <a:spcAft>
                <a:spcPts val="1200"/>
              </a:spcAft>
            </a:pPr>
            <a:r>
              <a:rPr lang="en-AU" dirty="0" err="1"/>
              <a:t>Lipolysis</a:t>
            </a:r>
            <a:r>
              <a:rPr lang="en-AU" dirty="0"/>
              <a:t> is the process of releasing stored fat from the body’s reserves so it can be used as energy when needed. </a:t>
            </a:r>
          </a:p>
          <a:p>
            <a:endParaRPr lang="en-C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Nutrition Projects!</a:t>
            </a:r>
          </a:p>
        </p:txBody>
      </p:sp>
    </p:spTree>
    <p:extLst>
      <p:ext uri="{BB962C8B-B14F-4D97-AF65-F5344CB8AC3E}">
        <p14:creationId xmlns:p14="http://schemas.microsoft.com/office/powerpoint/2010/main" val="1588422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
            </a:r>
            <a:br>
              <a:rPr lang="en-GB" sz="3600" dirty="0"/>
            </a:br>
            <a:r>
              <a:rPr lang="en-GB" sz="3600" dirty="0"/>
              <a:t>3.2.4 Explain the role of insulin in the formation of</a:t>
            </a:r>
            <a:r>
              <a:rPr lang="en-AU" sz="3600" dirty="0"/>
              <a:t> </a:t>
            </a:r>
            <a:r>
              <a:rPr lang="en-GB" sz="3600" dirty="0"/>
              <a:t>glycogen and the accumulation of body fat.</a:t>
            </a:r>
            <a:r>
              <a:rPr lang="en-AU" dirty="0"/>
              <a:t/>
            </a:r>
            <a:br>
              <a:rPr lang="en-AU" dirty="0"/>
            </a:br>
            <a:endParaRPr lang="en-AU" dirty="0"/>
          </a:p>
        </p:txBody>
      </p:sp>
      <p:sp>
        <p:nvSpPr>
          <p:cNvPr id="3" name="Content Placeholder 2"/>
          <p:cNvSpPr>
            <a:spLocks noGrp="1"/>
          </p:cNvSpPr>
          <p:nvPr>
            <p:ph sz="quarter" idx="1"/>
          </p:nvPr>
        </p:nvSpPr>
        <p:spPr/>
        <p:txBody>
          <a:bodyPr>
            <a:normAutofit/>
          </a:bodyPr>
          <a:lstStyle/>
          <a:p>
            <a:pPr>
              <a:lnSpc>
                <a:spcPct val="90000"/>
              </a:lnSpc>
            </a:pPr>
            <a:r>
              <a:rPr lang="en-AU" dirty="0"/>
              <a:t>Insulin is produced in the pancreas to help lower your blood sugar level.  </a:t>
            </a:r>
          </a:p>
          <a:p>
            <a:pPr>
              <a:lnSpc>
                <a:spcPct val="90000"/>
              </a:lnSpc>
            </a:pPr>
            <a:r>
              <a:rPr lang="en-AU" dirty="0"/>
              <a:t>Beta cells make insulin.  </a:t>
            </a:r>
          </a:p>
          <a:p>
            <a:pPr>
              <a:lnSpc>
                <a:spcPct val="90000"/>
              </a:lnSpc>
            </a:pPr>
            <a:r>
              <a:rPr lang="en-AU" dirty="0"/>
              <a:t>Kidney:  when blood glucose is present in normal amounts, kidneys make sure no glucose is lost in the urine.  Tell tale sign you’re diabetic… your urine has lots of sugar in it.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insulin work…</a:t>
            </a:r>
          </a:p>
        </p:txBody>
      </p:sp>
      <p:sp>
        <p:nvSpPr>
          <p:cNvPr id="3" name="Content Placeholder 2"/>
          <p:cNvSpPr>
            <a:spLocks noGrp="1"/>
          </p:cNvSpPr>
          <p:nvPr>
            <p:ph sz="quarter" idx="1"/>
          </p:nvPr>
        </p:nvSpPr>
        <p:spPr/>
        <p:txBody>
          <a:bodyPr>
            <a:normAutofit lnSpcReduction="10000"/>
          </a:bodyPr>
          <a:lstStyle/>
          <a:p>
            <a:r>
              <a:rPr lang="en-US" dirty="0"/>
              <a:t>After you have eaten a meal the glucose concentration in the blood rises.</a:t>
            </a:r>
          </a:p>
          <a:p>
            <a:r>
              <a:rPr lang="en-US" dirty="0"/>
              <a:t>This signals the pancreas to secrete insulin.</a:t>
            </a:r>
          </a:p>
          <a:p>
            <a:r>
              <a:rPr lang="en-US" dirty="0"/>
              <a:t>Insulin increases the transport of glucose into the cell, especially the skeletal muscle cells and liver cells.   Excess glucose will be stored as fat. </a:t>
            </a:r>
          </a:p>
          <a:p>
            <a:r>
              <a:rPr lang="en-US" dirty="0"/>
              <a:t>Fast uptake of glucose in the blood stops the release of glucose from the liver and muscle stores and promotes the synthesis of glycogen in the liver and muscle.  </a:t>
            </a:r>
          </a:p>
        </p:txBody>
      </p:sp>
    </p:spTree>
    <p:extLst>
      <p:ext uri="{BB962C8B-B14F-4D97-AF65-F5344CB8AC3E}">
        <p14:creationId xmlns:p14="http://schemas.microsoft.com/office/powerpoint/2010/main" val="217020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Explanation – on white board</a:t>
            </a:r>
          </a:p>
        </p:txBody>
      </p:sp>
      <p:pic>
        <p:nvPicPr>
          <p:cNvPr id="2050" name="Picture 2" descr="http://www.pre-diabetes.com/download/medical/how-insulin-work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1839" y="2060848"/>
            <a:ext cx="6090481" cy="4104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96312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does insulin work continued…</a:t>
            </a:r>
          </a:p>
        </p:txBody>
      </p:sp>
      <p:sp>
        <p:nvSpPr>
          <p:cNvPr id="3" name="Content Placeholder 2"/>
          <p:cNvSpPr>
            <a:spLocks noGrp="1"/>
          </p:cNvSpPr>
          <p:nvPr>
            <p:ph sz="quarter" idx="1"/>
          </p:nvPr>
        </p:nvSpPr>
        <p:spPr>
          <a:xfrm>
            <a:off x="612648" y="1600200"/>
            <a:ext cx="8153400" cy="5141168"/>
          </a:xfrm>
        </p:spPr>
        <p:txBody>
          <a:bodyPr>
            <a:normAutofit lnSpcReduction="10000"/>
          </a:bodyPr>
          <a:lstStyle/>
          <a:p>
            <a:r>
              <a:rPr lang="en-US" dirty="0"/>
              <a:t>Insulin stimulates glycolysis – to signal energy availability to all organs</a:t>
            </a:r>
          </a:p>
          <a:p>
            <a:r>
              <a:rPr lang="en-US" dirty="0"/>
              <a:t>Insulin inhibits gluconeogenesis – the conversion of protein or fat into glucose</a:t>
            </a:r>
          </a:p>
          <a:p>
            <a:r>
              <a:rPr lang="en-US" dirty="0"/>
              <a:t>Insulin promotes glycogenesis – the conversion of glucose to glycogen</a:t>
            </a:r>
          </a:p>
          <a:p>
            <a:r>
              <a:rPr lang="en-US" dirty="0"/>
              <a:t>Insulin inhibits lipolysis in fat stores and the breakdown of proteins.  </a:t>
            </a:r>
          </a:p>
          <a:p>
            <a:r>
              <a:rPr lang="en-US" dirty="0"/>
              <a:t>Insulin promotes the synthesis of proteins</a:t>
            </a:r>
          </a:p>
          <a:p>
            <a:r>
              <a:rPr lang="en-US" dirty="0"/>
              <a:t>Insulin promotes the storage of triglycerides in adipose tissue</a:t>
            </a:r>
          </a:p>
        </p:txBody>
      </p:sp>
    </p:spTree>
    <p:extLst>
      <p:ext uri="{BB962C8B-B14F-4D97-AF65-F5344CB8AC3E}">
        <p14:creationId xmlns:p14="http://schemas.microsoft.com/office/powerpoint/2010/main" val="1585977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After Fasting</a:t>
            </a:r>
          </a:p>
        </p:txBody>
      </p:sp>
      <p:sp>
        <p:nvSpPr>
          <p:cNvPr id="3" name="Content Placeholder 2"/>
          <p:cNvSpPr>
            <a:spLocks noGrp="1"/>
          </p:cNvSpPr>
          <p:nvPr>
            <p:ph sz="quarter" idx="1"/>
          </p:nvPr>
        </p:nvSpPr>
        <p:spPr/>
        <p:txBody>
          <a:bodyPr/>
          <a:lstStyle/>
          <a:p>
            <a:r>
              <a:rPr lang="en-CA" dirty="0"/>
              <a:t>When blood glucose decreases (as it does after fasting or exercise which burns energy) the hormone glucagon is secreted. </a:t>
            </a:r>
          </a:p>
          <a:p>
            <a:r>
              <a:rPr lang="en-CA" dirty="0" err="1"/>
              <a:t>Glucogon</a:t>
            </a:r>
            <a:r>
              <a:rPr lang="en-CA" dirty="0"/>
              <a:t> acts in opposition to insulin, stimulating </a:t>
            </a:r>
            <a:r>
              <a:rPr lang="en-CA" dirty="0" err="1"/>
              <a:t>glycolysis</a:t>
            </a:r>
            <a:r>
              <a:rPr lang="en-CA" dirty="0"/>
              <a:t> and the synthesis of glucose. </a:t>
            </a:r>
          </a:p>
          <a:p>
            <a:r>
              <a:rPr lang="en-CA" dirty="0"/>
              <a:t>Glucagon also activates </a:t>
            </a:r>
            <a:r>
              <a:rPr lang="en-CA" dirty="0" err="1"/>
              <a:t>lipolysis</a:t>
            </a:r>
            <a:r>
              <a:rPr lang="en-CA" dirty="0"/>
              <a:t> of triglycerides which adds to the energy supply.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a:t/>
            </a:r>
            <a:br>
              <a:rPr lang="en-GB" sz="2800" dirty="0"/>
            </a:br>
            <a:r>
              <a:rPr lang="en-GB" sz="2800" dirty="0"/>
              <a:t>3.2.1 Outline the terms </a:t>
            </a:r>
            <a:r>
              <a:rPr lang="en-GB" sz="2800" i="1" dirty="0"/>
              <a:t>metabolism</a:t>
            </a:r>
            <a:r>
              <a:rPr lang="en-GB" sz="2800" dirty="0"/>
              <a:t>, </a:t>
            </a:r>
            <a:r>
              <a:rPr lang="en-GB" sz="2800" i="1" dirty="0"/>
              <a:t>anabolism,</a:t>
            </a:r>
            <a:r>
              <a:rPr lang="en-AU" sz="2800" dirty="0"/>
              <a:t> </a:t>
            </a:r>
            <a:r>
              <a:rPr lang="en-GB" sz="2800" i="1" dirty="0"/>
              <a:t>aerobic catabolism </a:t>
            </a:r>
            <a:r>
              <a:rPr lang="en-GB" sz="2800" dirty="0"/>
              <a:t>and </a:t>
            </a:r>
            <a:r>
              <a:rPr lang="en-GB" sz="2800" i="1" dirty="0"/>
              <a:t>anaerobic catabolism </a:t>
            </a:r>
            <a:r>
              <a:rPr lang="en-GB" sz="2800" dirty="0"/>
              <a:t>.</a:t>
            </a:r>
            <a:r>
              <a:rPr lang="en-AU" sz="3600" dirty="0"/>
              <a:t/>
            </a:r>
            <a:br>
              <a:rPr lang="en-AU" sz="3600" dirty="0"/>
            </a:br>
            <a:endParaRPr lang="en-AU" sz="3600" dirty="0"/>
          </a:p>
        </p:txBody>
      </p:sp>
      <p:sp>
        <p:nvSpPr>
          <p:cNvPr id="3" name="Content Placeholder 2"/>
          <p:cNvSpPr>
            <a:spLocks noGrp="1"/>
          </p:cNvSpPr>
          <p:nvPr>
            <p:ph sz="quarter" idx="1"/>
          </p:nvPr>
        </p:nvSpPr>
        <p:spPr/>
        <p:txBody>
          <a:bodyPr>
            <a:normAutofit fontScale="92500"/>
          </a:bodyPr>
          <a:lstStyle/>
          <a:p>
            <a:r>
              <a:rPr lang="en-AU" b="1" dirty="0"/>
              <a:t>Metabolism</a:t>
            </a:r>
            <a:r>
              <a:rPr lang="en-AU" dirty="0"/>
              <a:t> is the set of </a:t>
            </a:r>
            <a:r>
              <a:rPr lang="en-AU" dirty="0">
                <a:hlinkClick r:id="rId2" action="ppaction://hlinkfile" tooltip="Chemical reaction"/>
              </a:rPr>
              <a:t>chemical reactions</a:t>
            </a:r>
            <a:r>
              <a:rPr lang="en-AU" dirty="0"/>
              <a:t> that occur in living </a:t>
            </a:r>
            <a:r>
              <a:rPr lang="en-AU" dirty="0">
                <a:hlinkClick r:id="rId3" action="ppaction://hlinkfile" tooltip="Organism"/>
              </a:rPr>
              <a:t>organisms</a:t>
            </a:r>
            <a:r>
              <a:rPr lang="en-AU" dirty="0"/>
              <a:t> in order to maintain </a:t>
            </a:r>
            <a:r>
              <a:rPr lang="en-AU" dirty="0">
                <a:hlinkClick r:id="rId4" action="ppaction://hlinkfile" tooltip="Life"/>
              </a:rPr>
              <a:t>life</a:t>
            </a:r>
            <a:r>
              <a:rPr lang="en-AU" dirty="0"/>
              <a:t>.</a:t>
            </a:r>
          </a:p>
          <a:p>
            <a:r>
              <a:rPr lang="en-AU" dirty="0"/>
              <a:t> These processes allow organisms to grow and reproduce, maintain their structures, and respond to their environments. </a:t>
            </a:r>
          </a:p>
          <a:p>
            <a:r>
              <a:rPr lang="en-AU" dirty="0"/>
              <a:t>Metabolism is usually divided into two categories. </a:t>
            </a:r>
            <a:r>
              <a:rPr lang="en-AU" dirty="0">
                <a:hlinkClick r:id="rId5" action="ppaction://hlinkfile" tooltip="Catabolism"/>
              </a:rPr>
              <a:t>Catabolism</a:t>
            </a:r>
            <a:r>
              <a:rPr lang="en-AU" dirty="0"/>
              <a:t> breaks down organic matter, for example to harvest energy in </a:t>
            </a:r>
            <a:r>
              <a:rPr lang="en-AU" dirty="0">
                <a:hlinkClick r:id="rId6" action="ppaction://hlinkfile" tooltip="Cellular respiration"/>
              </a:rPr>
              <a:t>cellular respiration</a:t>
            </a:r>
            <a:r>
              <a:rPr lang="en-AU" dirty="0"/>
              <a:t>. </a:t>
            </a:r>
          </a:p>
          <a:p>
            <a:r>
              <a:rPr lang="en-AU" dirty="0">
                <a:hlinkClick r:id="rId7" action="ppaction://hlinkfile" tooltip="Anabolism"/>
              </a:rPr>
              <a:t>Anabolism</a:t>
            </a:r>
            <a:r>
              <a:rPr lang="en-AU" dirty="0"/>
              <a:t>, on the other hand, uses energy to construct components of cells such as </a:t>
            </a:r>
            <a:r>
              <a:rPr lang="en-AU" dirty="0">
                <a:hlinkClick r:id="rId8" action="ppaction://hlinkfile" tooltip="Protein"/>
              </a:rPr>
              <a:t>proteins</a:t>
            </a:r>
            <a:r>
              <a:rPr lang="en-AU" dirty="0"/>
              <a:t> and </a:t>
            </a:r>
            <a:r>
              <a:rPr lang="en-AU" dirty="0">
                <a:hlinkClick r:id="rId9" action="ppaction://hlinkfile" tooltip="Nucleic acid"/>
              </a:rPr>
              <a:t>nucleic acids</a:t>
            </a:r>
            <a:r>
              <a:rPr lang="en-AU" dirty="0"/>
              <a:t>.</a:t>
            </a:r>
          </a:p>
          <a:p>
            <a:endParaRPr lang="en-AU"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Insulin and Fat Accumulation</a:t>
            </a:r>
          </a:p>
        </p:txBody>
      </p:sp>
      <p:sp>
        <p:nvSpPr>
          <p:cNvPr id="3" name="Content Placeholder 2"/>
          <p:cNvSpPr>
            <a:spLocks noGrp="1"/>
          </p:cNvSpPr>
          <p:nvPr>
            <p:ph sz="quarter" idx="1"/>
          </p:nvPr>
        </p:nvSpPr>
        <p:spPr/>
        <p:txBody>
          <a:bodyPr>
            <a:normAutofit/>
          </a:bodyPr>
          <a:lstStyle/>
          <a:p>
            <a:pPr>
              <a:lnSpc>
                <a:spcPct val="90000"/>
              </a:lnSpc>
              <a:buFont typeface="Wingdings" pitchFamily="2" charset="2"/>
              <a:buNone/>
            </a:pPr>
            <a:endParaRPr lang="en-AU" sz="3200" dirty="0"/>
          </a:p>
          <a:p>
            <a:pPr>
              <a:lnSpc>
                <a:spcPct val="90000"/>
              </a:lnSpc>
            </a:pPr>
            <a:r>
              <a:rPr lang="en-AU" sz="3200" dirty="0"/>
              <a:t>Receptors in the pancreas are sensitive to the changes in sugar level, thus releasing the necessary requirements of insulin and glucagon depending on the needs of the body.</a:t>
            </a:r>
          </a:p>
          <a:p>
            <a:pPr>
              <a:lnSpc>
                <a:spcPct val="90000"/>
              </a:lnSpc>
            </a:pPr>
            <a:r>
              <a:rPr lang="en-AU" sz="3200" dirty="0"/>
              <a:t>A diet high in sugar and fat will result in a high release of insulin and consequently an increase in glycogen storage and accumulation of fat. </a:t>
            </a:r>
            <a:endParaRPr lang="en-A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4"/>
          <p:cNvPicPr>
            <a:picLocks noGrp="1" noChangeAspect="1" noChangeArrowheads="1"/>
          </p:cNvPicPr>
          <p:nvPr>
            <p:ph sz="quarter" idx="1"/>
          </p:nvPr>
        </p:nvPicPr>
        <p:blipFill>
          <a:blip r:embed="rId2" cstate="print"/>
          <a:srcRect l="1839" t="21463" r="45003" b="23393"/>
          <a:stretch>
            <a:fillRect/>
          </a:stretch>
        </p:blipFill>
        <p:spPr bwMode="auto">
          <a:xfrm>
            <a:off x="1500166" y="1366752"/>
            <a:ext cx="6715171" cy="5224539"/>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3.2.5 Outline the terms </a:t>
            </a:r>
            <a:r>
              <a:rPr lang="en-GB" i="1" dirty="0" err="1"/>
              <a:t>glycogenolysis</a:t>
            </a:r>
            <a:r>
              <a:rPr lang="en-GB" i="1" dirty="0"/>
              <a:t> </a:t>
            </a:r>
            <a:r>
              <a:rPr lang="en-GB" dirty="0"/>
              <a:t>and </a:t>
            </a:r>
            <a:r>
              <a:rPr lang="en-GB" i="1" dirty="0" err="1"/>
              <a:t>lipolysis</a:t>
            </a:r>
            <a:r>
              <a:rPr lang="en-GB" dirty="0"/>
              <a:t>.</a:t>
            </a:r>
            <a:endParaRPr lang="en-AU" dirty="0"/>
          </a:p>
        </p:txBody>
      </p:sp>
      <p:sp>
        <p:nvSpPr>
          <p:cNvPr id="3" name="Content Placeholder 2"/>
          <p:cNvSpPr>
            <a:spLocks noGrp="1"/>
          </p:cNvSpPr>
          <p:nvPr>
            <p:ph sz="quarter" idx="1"/>
          </p:nvPr>
        </p:nvSpPr>
        <p:spPr/>
        <p:txBody>
          <a:bodyPr>
            <a:normAutofit/>
          </a:bodyPr>
          <a:lstStyle/>
          <a:p>
            <a:r>
              <a:rPr lang="en-AU" dirty="0" err="1"/>
              <a:t>Glycogenolysis</a:t>
            </a:r>
            <a:r>
              <a:rPr lang="en-AU" dirty="0"/>
              <a:t> is the formation of blood glucose by hydrolysis of stored liver glycogen. In other words, it is the breakdown of glycogen to glucose. </a:t>
            </a:r>
          </a:p>
          <a:p>
            <a:r>
              <a:rPr lang="en-AU" dirty="0"/>
              <a:t>In the liver, the breakdown of glycogen results in elevated blood glucose.</a:t>
            </a:r>
          </a:p>
          <a:p>
            <a:r>
              <a:rPr lang="en-AU" dirty="0"/>
              <a:t>In the muscle, the breakdown of glycogen is used by the muscle for energy. There is no release of glucose into the blood stream from the muscle.</a:t>
            </a:r>
          </a:p>
          <a:p>
            <a:r>
              <a:rPr lang="en-AU" dirty="0"/>
              <a:t>This occurs as a result of the hormone glucagon. </a:t>
            </a:r>
          </a:p>
          <a:p>
            <a:endParaRPr lang="en-AU" dirty="0"/>
          </a:p>
          <a:p>
            <a:endParaRPr lang="en-AU" dirty="0"/>
          </a:p>
          <a:p>
            <a:endParaRPr lang="en-A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a:bodyPr>
          <a:lstStyle/>
          <a:p>
            <a:r>
              <a:rPr lang="en-AU" b="1" dirty="0"/>
              <a:t>Lipolysis</a:t>
            </a:r>
            <a:r>
              <a:rPr lang="en-AU" dirty="0"/>
              <a:t> is the breakdown of triglycerides stored in adipose tissue. </a:t>
            </a:r>
          </a:p>
          <a:p>
            <a:r>
              <a:rPr lang="en-AU" dirty="0"/>
              <a:t>Triglycerides undergo lipolysis and are broken down into </a:t>
            </a:r>
            <a:r>
              <a:rPr lang="en-AU" dirty="0">
                <a:hlinkClick r:id="rId2" action="ppaction://hlinkfile" tooltip="Glycerol"/>
              </a:rPr>
              <a:t>glycerol</a:t>
            </a:r>
            <a:r>
              <a:rPr lang="en-AU" dirty="0"/>
              <a:t> and fatty acids. </a:t>
            </a:r>
          </a:p>
          <a:p>
            <a:r>
              <a:rPr lang="en-AU" dirty="0"/>
              <a:t>During this process, </a:t>
            </a:r>
            <a:r>
              <a:rPr lang="en-AU" dirty="0">
                <a:hlinkClick r:id="rId3" action="ppaction://hlinkfile" tooltip="Free fatty acid"/>
              </a:rPr>
              <a:t>free fatty acids</a:t>
            </a:r>
            <a:r>
              <a:rPr lang="en-AU" dirty="0"/>
              <a:t> are released into the bloodstream and circulate throughout the body.</a:t>
            </a:r>
          </a:p>
          <a:p>
            <a:r>
              <a:rPr lang="en-AU" dirty="0"/>
              <a:t>The following hormones induce </a:t>
            </a:r>
            <a:r>
              <a:rPr lang="en-AU" dirty="0" err="1"/>
              <a:t>lipolysis</a:t>
            </a:r>
            <a:r>
              <a:rPr lang="en-AU" dirty="0"/>
              <a:t>: </a:t>
            </a:r>
            <a:r>
              <a:rPr lang="en-AU" dirty="0">
                <a:hlinkClick r:id="rId4" action="ppaction://hlinkfile" tooltip="Epinephrine"/>
              </a:rPr>
              <a:t>epinephrine</a:t>
            </a:r>
            <a:r>
              <a:rPr lang="en-AU" dirty="0"/>
              <a:t> (also called adrenaline), </a:t>
            </a:r>
            <a:r>
              <a:rPr lang="en-AU" dirty="0" err="1">
                <a:hlinkClick r:id="rId5" action="ppaction://hlinkfile" tooltip="Norepinephrine"/>
              </a:rPr>
              <a:t>norepinephrine</a:t>
            </a:r>
            <a:r>
              <a:rPr lang="en-AU" dirty="0"/>
              <a:t>, </a:t>
            </a:r>
            <a:r>
              <a:rPr lang="en-AU" dirty="0">
                <a:hlinkClick r:id="rId6" action="ppaction://hlinkfile" tooltip="Glucagon"/>
              </a:rPr>
              <a:t>glucagon</a:t>
            </a:r>
            <a:endParaRPr lang="en-AU"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dirty="0"/>
              <a:t/>
            </a:r>
            <a:br>
              <a:rPr lang="en-GB" sz="4000" dirty="0"/>
            </a:br>
            <a:r>
              <a:rPr lang="en-GB" sz="4000" dirty="0"/>
              <a:t>3.2.6 Outline the functions of glucagon and adrenaline</a:t>
            </a:r>
            <a:r>
              <a:rPr lang="en-AU" sz="4000" dirty="0"/>
              <a:t> </a:t>
            </a:r>
            <a:r>
              <a:rPr lang="en-GB" sz="4000" dirty="0"/>
              <a:t>during fasting and exercise.</a:t>
            </a:r>
            <a:r>
              <a:rPr lang="en-AU" dirty="0"/>
              <a:t/>
            </a:r>
            <a:br>
              <a:rPr lang="en-AU" dirty="0"/>
            </a:br>
            <a:endParaRPr lang="en-AU" dirty="0"/>
          </a:p>
        </p:txBody>
      </p:sp>
      <p:sp>
        <p:nvSpPr>
          <p:cNvPr id="3" name="Content Placeholder 2"/>
          <p:cNvSpPr>
            <a:spLocks noGrp="1"/>
          </p:cNvSpPr>
          <p:nvPr>
            <p:ph sz="quarter" idx="1"/>
          </p:nvPr>
        </p:nvSpPr>
        <p:spPr>
          <a:xfrm>
            <a:off x="612648" y="1600200"/>
            <a:ext cx="8153400" cy="5069160"/>
          </a:xfrm>
        </p:spPr>
        <p:txBody>
          <a:bodyPr>
            <a:normAutofit fontScale="40000" lnSpcReduction="20000"/>
          </a:bodyPr>
          <a:lstStyle/>
          <a:p>
            <a:r>
              <a:rPr lang="en-AU" sz="5900" dirty="0"/>
              <a:t>During fasting and exercise the blood glucose level drops and therefore the release of glucagon and adrenaline will result in an increase of blood glucose.</a:t>
            </a:r>
          </a:p>
          <a:p>
            <a:r>
              <a:rPr lang="en-AU" sz="5900" dirty="0"/>
              <a:t>In the liver, the breakdown of glycogen results in elevated blood glucose (</a:t>
            </a:r>
            <a:r>
              <a:rPr lang="en-AU" sz="5900" dirty="0" err="1"/>
              <a:t>glycogenolysis</a:t>
            </a:r>
            <a:r>
              <a:rPr lang="en-AU" sz="5900" dirty="0"/>
              <a:t>) by glucagon and adrenaline (epinephrine)</a:t>
            </a:r>
          </a:p>
          <a:p>
            <a:r>
              <a:rPr lang="en-AU" sz="5900" dirty="0"/>
              <a:t>Epinephrine (adrenaline) stimulates the breakdown of muscle cell glycogen into glucose.  This glucose is not released into the blood but rather becomes a supportive energy source for the muscle cells while fat is the major energy source.  </a:t>
            </a:r>
          </a:p>
          <a:p>
            <a:r>
              <a:rPr lang="en-AU" sz="5900" dirty="0"/>
              <a:t>Lipolysis breaks down triglycerides to be used as energy.  Epinephrine (adrenaline) is one of the hormones which induces lipolysis.</a:t>
            </a:r>
          </a:p>
          <a:p>
            <a:endParaRPr lang="en-AU" dirty="0"/>
          </a:p>
          <a:p>
            <a:pPr marL="0" indent="0">
              <a:buNone/>
            </a:pPr>
            <a:r>
              <a:rPr lang="en-US"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CA"/>
          </a:p>
        </p:txBody>
      </p:sp>
      <p:pic>
        <p:nvPicPr>
          <p:cNvPr id="54274" name="Picture 2"/>
          <p:cNvPicPr>
            <a:picLocks noChangeAspect="1" noChangeArrowheads="1"/>
          </p:cNvPicPr>
          <p:nvPr/>
        </p:nvPicPr>
        <p:blipFill>
          <a:blip r:embed="rId2" cstate="print"/>
          <a:srcRect/>
          <a:stretch>
            <a:fillRect/>
          </a:stretch>
        </p:blipFill>
        <p:spPr bwMode="auto">
          <a:xfrm>
            <a:off x="-72571" y="0"/>
            <a:ext cx="9216571" cy="6858000"/>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3.2.7 Explain the role of insulin and muscle</a:t>
            </a:r>
            <a:r>
              <a:rPr lang="en-AU" sz="3200" dirty="0"/>
              <a:t> </a:t>
            </a:r>
            <a:r>
              <a:rPr lang="en-GB" sz="3200" dirty="0"/>
              <a:t>contraction on glucose uptake during exercise.</a:t>
            </a:r>
            <a:endParaRPr lang="en-AU" sz="3200" dirty="0"/>
          </a:p>
        </p:txBody>
      </p:sp>
      <p:sp>
        <p:nvSpPr>
          <p:cNvPr id="3" name="Content Placeholder 2"/>
          <p:cNvSpPr>
            <a:spLocks noGrp="1"/>
          </p:cNvSpPr>
          <p:nvPr>
            <p:ph sz="quarter" idx="1"/>
          </p:nvPr>
        </p:nvSpPr>
        <p:spPr/>
        <p:txBody>
          <a:bodyPr/>
          <a:lstStyle/>
          <a:p>
            <a:r>
              <a:rPr lang="en-AU" dirty="0"/>
              <a:t>Insulin will result in an increased uptake of blood glucose into the liver and muscle. </a:t>
            </a:r>
          </a:p>
          <a:p>
            <a:r>
              <a:rPr lang="en-AU" dirty="0"/>
              <a:t>Muscle contraction will also result in an increase of blood glucose uptake from the blood due to higher energy demands. </a:t>
            </a:r>
          </a:p>
          <a:p>
            <a:r>
              <a:rPr lang="en-AU" dirty="0"/>
              <a:t>See earlier diagram that was copied from the white board (Glut-4 diagram).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200" dirty="0"/>
              <a:t>3.3.1 Draw a diagram to show the </a:t>
            </a:r>
            <a:r>
              <a:rPr lang="en-GB" sz="3200" dirty="0" err="1"/>
              <a:t>ultrastructure</a:t>
            </a:r>
            <a:r>
              <a:rPr lang="en-GB" sz="3200" dirty="0"/>
              <a:t> of a</a:t>
            </a:r>
            <a:r>
              <a:rPr lang="en-AU" sz="3200" dirty="0"/>
              <a:t> </a:t>
            </a:r>
            <a:r>
              <a:rPr lang="en-GB" sz="3200" dirty="0"/>
              <a:t>generalized animal cell.</a:t>
            </a:r>
            <a:r>
              <a:rPr lang="en-AU" sz="3200" dirty="0"/>
              <a:t/>
            </a:r>
            <a:br>
              <a:rPr lang="en-AU" sz="3200" dirty="0"/>
            </a:br>
            <a:endParaRPr lang="en-AU" sz="3200" dirty="0"/>
          </a:p>
        </p:txBody>
      </p:sp>
      <p:pic>
        <p:nvPicPr>
          <p:cNvPr id="5122" name="Picture 2"/>
          <p:cNvPicPr>
            <a:picLocks noGrp="1" noChangeAspect="1" noChangeArrowheads="1"/>
          </p:cNvPicPr>
          <p:nvPr>
            <p:ph sz="quarter" idx="1"/>
          </p:nvPr>
        </p:nvPicPr>
        <p:blipFill>
          <a:blip r:embed="rId2" cstate="print"/>
          <a:srcRect l="697" t="15254" r="56599" b="35487"/>
          <a:stretch>
            <a:fillRect/>
          </a:stretch>
        </p:blipFill>
        <p:spPr bwMode="auto">
          <a:xfrm>
            <a:off x="1142976" y="1857364"/>
            <a:ext cx="6357982" cy="4583661"/>
          </a:xfrm>
          <a:prstGeom prst="rect">
            <a:avLst/>
          </a:prstGeom>
          <a:noFill/>
          <a:ln w="9525">
            <a:noFill/>
            <a:miter lim="800000"/>
            <a:headEnd/>
            <a:tailEnd/>
          </a:ln>
          <a:effectLst/>
        </p:spPr>
      </p:pic>
      <p:sp>
        <p:nvSpPr>
          <p:cNvPr id="5" name="Rectangle 4"/>
          <p:cNvSpPr/>
          <p:nvPr/>
        </p:nvSpPr>
        <p:spPr>
          <a:xfrm>
            <a:off x="1214414" y="2428868"/>
            <a:ext cx="928694"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
        <p:nvSpPr>
          <p:cNvPr id="6" name="Rectangle 5"/>
          <p:cNvSpPr/>
          <p:nvPr/>
        </p:nvSpPr>
        <p:spPr>
          <a:xfrm>
            <a:off x="1214414" y="2857496"/>
            <a:ext cx="1071570"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p:cNvSpPr/>
          <p:nvPr/>
        </p:nvSpPr>
        <p:spPr>
          <a:xfrm>
            <a:off x="1714480" y="5715016"/>
            <a:ext cx="714380"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Rectangle 9"/>
          <p:cNvSpPr/>
          <p:nvPr/>
        </p:nvSpPr>
        <p:spPr>
          <a:xfrm>
            <a:off x="6429388" y="5072074"/>
            <a:ext cx="857256" cy="14287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Box 8"/>
          <p:cNvSpPr txBox="1"/>
          <p:nvPr/>
        </p:nvSpPr>
        <p:spPr>
          <a:xfrm>
            <a:off x="6429388" y="5000636"/>
            <a:ext cx="857256" cy="276999"/>
          </a:xfrm>
          <a:prstGeom prst="rect">
            <a:avLst/>
          </a:prstGeom>
          <a:noFill/>
        </p:spPr>
        <p:txBody>
          <a:bodyPr wrap="square" rtlCol="0">
            <a:spAutoFit/>
          </a:bodyPr>
          <a:lstStyle/>
          <a:p>
            <a:r>
              <a:rPr lang="en-AU" sz="1200" dirty="0"/>
              <a:t>Apparatus</a:t>
            </a:r>
          </a:p>
        </p:txBody>
      </p:sp>
      <p:sp>
        <p:nvSpPr>
          <p:cNvPr id="11" name="Rectangle 10"/>
          <p:cNvSpPr/>
          <p:nvPr/>
        </p:nvSpPr>
        <p:spPr>
          <a:xfrm>
            <a:off x="5929322" y="4357694"/>
            <a:ext cx="928694" cy="5000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p:cNvSpPr/>
          <p:nvPr/>
        </p:nvSpPr>
        <p:spPr>
          <a:xfrm>
            <a:off x="5857884" y="2643182"/>
            <a:ext cx="714380" cy="21431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p:cNvSpPr txBox="1"/>
          <p:nvPr/>
        </p:nvSpPr>
        <p:spPr>
          <a:xfrm>
            <a:off x="6929454" y="4000504"/>
            <a:ext cx="1214446" cy="276999"/>
          </a:xfrm>
          <a:prstGeom prst="rect">
            <a:avLst/>
          </a:prstGeom>
          <a:noFill/>
        </p:spPr>
        <p:txBody>
          <a:bodyPr wrap="square" rtlCol="0">
            <a:spAutoFit/>
          </a:bodyPr>
          <a:lstStyle/>
          <a:p>
            <a:r>
              <a:rPr lang="en-AU" sz="1200" dirty="0"/>
              <a:t>With </a:t>
            </a:r>
            <a:r>
              <a:rPr lang="en-AU" sz="1200" dirty="0" err="1"/>
              <a:t>ribosomes</a:t>
            </a:r>
            <a:endParaRPr lang="en-AU" sz="1200" dirty="0"/>
          </a:p>
        </p:txBody>
      </p:sp>
      <p:sp>
        <p:nvSpPr>
          <p:cNvPr id="14" name="Rectangle 13"/>
          <p:cNvSpPr/>
          <p:nvPr/>
        </p:nvSpPr>
        <p:spPr>
          <a:xfrm>
            <a:off x="5500694" y="2000240"/>
            <a:ext cx="1143008" cy="42862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r>
              <a:rPr lang="en-AU" b="1" dirty="0"/>
              <a:t>Nucleus</a:t>
            </a:r>
            <a:r>
              <a:rPr lang="en-AU" dirty="0"/>
              <a:t>: A membrane enclosed organelle found in cells.  It contains chromosomes made up of DNA and protein. The DNA component of the chromosomes forms the genes which direct what proteins the cell will make.</a:t>
            </a:r>
          </a:p>
          <a:p>
            <a:endParaRPr lang="en-AU"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fontScale="92500"/>
          </a:bodyPr>
          <a:lstStyle/>
          <a:p>
            <a:r>
              <a:rPr lang="en-AU" b="1" dirty="0" err="1"/>
              <a:t>Ribosomes</a:t>
            </a:r>
            <a:r>
              <a:rPr lang="en-AU" dirty="0"/>
              <a:t>: responsible for the manufacture of proteins. They are often found in the endoplasmic reticulum but can also be found in other areas of the cell.</a:t>
            </a:r>
          </a:p>
          <a:p>
            <a:r>
              <a:rPr lang="en-AU" b="1" dirty="0"/>
              <a:t>Endoplasmic reticulum</a:t>
            </a:r>
            <a:r>
              <a:rPr lang="en-AU" dirty="0"/>
              <a:t>: (literally translated: ‘network within the cytoplasm). A network of membrane-bound channels providing a means of transport within the cells.</a:t>
            </a:r>
          </a:p>
          <a:p>
            <a:pPr lvl="1"/>
            <a:r>
              <a:rPr lang="en-AU" b="1" dirty="0"/>
              <a:t>Rough endoplasmic reticulum</a:t>
            </a:r>
            <a:r>
              <a:rPr lang="en-AU" dirty="0"/>
              <a:t>: is coated with </a:t>
            </a:r>
            <a:r>
              <a:rPr lang="en-AU" dirty="0" err="1"/>
              <a:t>ribosomes</a:t>
            </a:r>
            <a:r>
              <a:rPr lang="en-AU" dirty="0"/>
              <a:t>.</a:t>
            </a:r>
          </a:p>
          <a:p>
            <a:pPr lvl="1"/>
            <a:r>
              <a:rPr lang="en-AU" b="1" dirty="0"/>
              <a:t>Smooth endoplasmic reticulum: </a:t>
            </a:r>
            <a:r>
              <a:rPr lang="en-AU" dirty="0"/>
              <a:t>generally found in cells producing lipids (fat), is devoid of </a:t>
            </a:r>
            <a:r>
              <a:rPr lang="en-AU" dirty="0" err="1"/>
              <a:t>ribosomes</a:t>
            </a:r>
            <a:r>
              <a:rPr lang="en-AU" dirty="0"/>
              <a:t>.)</a:t>
            </a:r>
          </a:p>
          <a:p>
            <a:endParaRPr lang="en-A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Anabolism &amp; Catabolism</a:t>
            </a:r>
          </a:p>
        </p:txBody>
      </p:sp>
      <p:sp>
        <p:nvSpPr>
          <p:cNvPr id="3" name="Content Placeholder 2"/>
          <p:cNvSpPr>
            <a:spLocks noGrp="1"/>
          </p:cNvSpPr>
          <p:nvPr>
            <p:ph sz="quarter" idx="1"/>
          </p:nvPr>
        </p:nvSpPr>
        <p:spPr/>
        <p:txBody>
          <a:bodyPr>
            <a:normAutofit/>
          </a:bodyPr>
          <a:lstStyle/>
          <a:p>
            <a:r>
              <a:rPr lang="en-US" b="1" u="sng" dirty="0"/>
              <a:t>Anabolism is the building up of things </a:t>
            </a:r>
            <a:r>
              <a:rPr lang="en-US" dirty="0"/>
              <a:t>– a succession of chemical reactions that constructs or synthesizes molecules from smaller components, usually requiring energy in the process.</a:t>
            </a:r>
          </a:p>
          <a:p>
            <a:pPr marL="0" indent="0">
              <a:buNone/>
            </a:pPr>
            <a:endParaRPr lang="en-US" dirty="0"/>
          </a:p>
          <a:p>
            <a:r>
              <a:rPr lang="en-US" b="1" u="sng" dirty="0"/>
              <a:t>Catabolism is the breaking down of things</a:t>
            </a:r>
            <a:r>
              <a:rPr lang="en-US" dirty="0"/>
              <a:t> – a series of destructive chemical reactions that break down complex molecules into smaller units, and in most cases releasing energy in the process.</a:t>
            </a:r>
          </a:p>
        </p:txBody>
      </p:sp>
    </p:spTree>
    <p:extLst>
      <p:ext uri="{BB962C8B-B14F-4D97-AF65-F5344CB8AC3E}">
        <p14:creationId xmlns:p14="http://schemas.microsoft.com/office/powerpoint/2010/main" val="3324557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lstStyle/>
          <a:p>
            <a:r>
              <a:rPr lang="en-AU" b="1" dirty="0"/>
              <a:t>Golgi apparatus</a:t>
            </a:r>
            <a:r>
              <a:rPr lang="en-AU" dirty="0"/>
              <a:t>: a series of flattened membranous sacs which are believed to store materials prior to secretion from the cell. This is achieved by small vesicles which break off from the </a:t>
            </a:r>
            <a:r>
              <a:rPr lang="en-AU" dirty="0" err="1"/>
              <a:t>golgi</a:t>
            </a:r>
            <a:r>
              <a:rPr lang="en-AU" dirty="0"/>
              <a:t> apparatus and fuse with the cell membrane.</a:t>
            </a:r>
          </a:p>
          <a:p>
            <a:r>
              <a:rPr lang="en-AU" b="1" dirty="0"/>
              <a:t>Lysosome</a:t>
            </a:r>
            <a:r>
              <a:rPr lang="en-AU" dirty="0"/>
              <a:t>: a membrane bound structure found in animal cells which contain very powerful digestive enzymes.</a:t>
            </a:r>
          </a:p>
          <a:p>
            <a:pPr marL="0" indent="0">
              <a:buNone/>
            </a:pPr>
            <a:endParaRPr lang="en-AU" dirty="0"/>
          </a:p>
          <a:p>
            <a:endParaRPr lang="en-A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endParaRPr lang="en-US"/>
          </a:p>
        </p:txBody>
      </p:sp>
      <p:sp>
        <p:nvSpPr>
          <p:cNvPr id="6147" name="Rectangle 3"/>
          <p:cNvSpPr>
            <a:spLocks noGrp="1" noChangeArrowheads="1"/>
          </p:cNvSpPr>
          <p:nvPr>
            <p:ph type="body" idx="1"/>
          </p:nvPr>
        </p:nvSpPr>
        <p:spPr/>
        <p:txBody>
          <a:bodyPr/>
          <a:lstStyle/>
          <a:p>
            <a:r>
              <a:rPr lang="en-AU" b="1"/>
              <a:t>Mitochondrion</a:t>
            </a:r>
            <a:r>
              <a:rPr lang="en-AU"/>
              <a:t>: a membrane bound structure consisting of a series of folded membranes. On these membranes, the reactions of aerobic respiration occur which produces energy for use by the cell. </a:t>
            </a:r>
          </a:p>
          <a:p>
            <a:pPr>
              <a:buFontTx/>
              <a:buNone/>
            </a:pPr>
            <a:endParaRPr lang="en-AU"/>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dirty="0"/>
              <a:t>3.3.2 Draw a diagram to show the </a:t>
            </a:r>
            <a:r>
              <a:rPr lang="en-GB" sz="3600" dirty="0" err="1"/>
              <a:t>ultrastructure</a:t>
            </a:r>
            <a:r>
              <a:rPr lang="en-GB" sz="3600" dirty="0"/>
              <a:t> of a</a:t>
            </a:r>
            <a:r>
              <a:rPr lang="en-AU" sz="3600" dirty="0"/>
              <a:t> </a:t>
            </a:r>
            <a:r>
              <a:rPr lang="en-GB" sz="3600" dirty="0"/>
              <a:t>mitochondrion.</a:t>
            </a:r>
            <a:r>
              <a:rPr lang="en-AU" dirty="0"/>
              <a:t/>
            </a:r>
            <a:br>
              <a:rPr lang="en-AU" dirty="0"/>
            </a:br>
            <a:endParaRPr lang="en-AU" dirty="0"/>
          </a:p>
        </p:txBody>
      </p:sp>
      <p:pic>
        <p:nvPicPr>
          <p:cNvPr id="3074" name="Picture 2"/>
          <p:cNvPicPr>
            <a:picLocks noGrp="1" noChangeAspect="1" noChangeArrowheads="1"/>
          </p:cNvPicPr>
          <p:nvPr>
            <p:ph sz="quarter" idx="1"/>
          </p:nvPr>
        </p:nvPicPr>
        <p:blipFill>
          <a:blip r:embed="rId2" cstate="print"/>
          <a:srcRect l="697" t="15254" r="75468" b="46610"/>
          <a:stretch>
            <a:fillRect/>
          </a:stretch>
        </p:blipFill>
        <p:spPr bwMode="auto">
          <a:xfrm>
            <a:off x="1142976" y="1714488"/>
            <a:ext cx="4714908" cy="4714908"/>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fontScale="77500" lnSpcReduction="20000"/>
          </a:bodyPr>
          <a:lstStyle/>
          <a:p>
            <a:r>
              <a:rPr lang="en-AU" dirty="0"/>
              <a:t>Mitochondria are membrane-enclosed </a:t>
            </a:r>
            <a:r>
              <a:rPr lang="en-AU" dirty="0">
                <a:hlinkClick r:id="rId2" action="ppaction://hlinkfile"/>
              </a:rPr>
              <a:t>organelles</a:t>
            </a:r>
            <a:r>
              <a:rPr lang="en-AU" dirty="0"/>
              <a:t> distributed through the </a:t>
            </a:r>
            <a:r>
              <a:rPr lang="en-AU" dirty="0" err="1"/>
              <a:t>cytosol</a:t>
            </a:r>
            <a:r>
              <a:rPr lang="en-AU" dirty="0"/>
              <a:t> of cells. </a:t>
            </a:r>
          </a:p>
          <a:p>
            <a:r>
              <a:rPr lang="en-AU" dirty="0"/>
              <a:t>Their number within the cell ranges from a few hundred to, in very active cells, thousands. </a:t>
            </a:r>
          </a:p>
          <a:p>
            <a:r>
              <a:rPr lang="en-AU" dirty="0"/>
              <a:t>Their main function is the conversion of the potential energy of food molecules into ATP. Mitochondria have: an </a:t>
            </a:r>
            <a:r>
              <a:rPr lang="en-AU" b="1" dirty="0"/>
              <a:t>outer membrane</a:t>
            </a:r>
            <a:r>
              <a:rPr lang="en-AU" dirty="0"/>
              <a:t> that encloses the entire structure </a:t>
            </a:r>
          </a:p>
          <a:p>
            <a:r>
              <a:rPr lang="en-AU" dirty="0"/>
              <a:t>an </a:t>
            </a:r>
            <a:r>
              <a:rPr lang="en-AU" b="1" dirty="0"/>
              <a:t>inner membrane</a:t>
            </a:r>
            <a:r>
              <a:rPr lang="en-AU" dirty="0"/>
              <a:t> that encloses a fluid-filled </a:t>
            </a:r>
            <a:r>
              <a:rPr lang="en-AU" b="1" dirty="0"/>
              <a:t>matrix</a:t>
            </a:r>
            <a:r>
              <a:rPr lang="en-AU" dirty="0"/>
              <a:t> </a:t>
            </a:r>
          </a:p>
          <a:p>
            <a:r>
              <a:rPr lang="en-AU" dirty="0"/>
              <a:t>between the two is the </a:t>
            </a:r>
            <a:r>
              <a:rPr lang="en-AU" b="1" dirty="0" err="1"/>
              <a:t>intermembrane</a:t>
            </a:r>
            <a:r>
              <a:rPr lang="en-AU" b="1" dirty="0"/>
              <a:t> space</a:t>
            </a:r>
            <a:r>
              <a:rPr lang="en-AU" dirty="0"/>
              <a:t> </a:t>
            </a:r>
          </a:p>
          <a:p>
            <a:r>
              <a:rPr lang="en-AU" dirty="0"/>
              <a:t>the inner membrane, </a:t>
            </a:r>
            <a:r>
              <a:rPr lang="en-AU" b="1" dirty="0"/>
              <a:t>cristae, </a:t>
            </a:r>
            <a:r>
              <a:rPr lang="en-AU" dirty="0"/>
              <a:t>is elaborately folded projecting into the </a:t>
            </a:r>
            <a:r>
              <a:rPr lang="en-AU" b="1" dirty="0"/>
              <a:t>matrix</a:t>
            </a:r>
            <a:r>
              <a:rPr lang="en-AU" dirty="0"/>
              <a:t>. </a:t>
            </a:r>
          </a:p>
          <a:p>
            <a:r>
              <a:rPr lang="en-AU" dirty="0"/>
              <a:t>The number of mitochondria in a cell can </a:t>
            </a:r>
          </a:p>
          <a:p>
            <a:pPr lvl="1"/>
            <a:r>
              <a:rPr lang="en-AU" dirty="0"/>
              <a:t>increase by mitosis (after aerobic training)</a:t>
            </a:r>
          </a:p>
          <a:p>
            <a:pPr lvl="1"/>
            <a:r>
              <a:rPr lang="en-AU" dirty="0"/>
              <a:t>decrease by their fusing together. (after a period of inactivity)</a:t>
            </a:r>
          </a:p>
          <a:p>
            <a:endParaRPr lang="en-AU"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456" y="422176"/>
            <a:ext cx="8766048" cy="990600"/>
          </a:xfrm>
        </p:spPr>
        <p:txBody>
          <a:bodyPr>
            <a:normAutofit fontScale="90000"/>
          </a:bodyPr>
          <a:lstStyle/>
          <a:p>
            <a:r>
              <a:rPr lang="en-GB" dirty="0"/>
              <a:t>3.3.3 Define the term </a:t>
            </a:r>
            <a:r>
              <a:rPr lang="en-GB" i="1" dirty="0"/>
              <a:t>cell respiration</a:t>
            </a:r>
            <a:r>
              <a:rPr lang="en-GB" dirty="0"/>
              <a:t>.</a:t>
            </a:r>
            <a:r>
              <a:rPr lang="en-AU" dirty="0"/>
              <a:t/>
            </a:r>
            <a:br>
              <a:rPr lang="en-AU" dirty="0"/>
            </a:br>
            <a:endParaRPr lang="en-AU" dirty="0"/>
          </a:p>
        </p:txBody>
      </p:sp>
      <p:sp>
        <p:nvSpPr>
          <p:cNvPr id="3" name="Content Placeholder 2"/>
          <p:cNvSpPr>
            <a:spLocks noGrp="1"/>
          </p:cNvSpPr>
          <p:nvPr>
            <p:ph sz="quarter" idx="1"/>
          </p:nvPr>
        </p:nvSpPr>
        <p:spPr/>
        <p:txBody>
          <a:bodyPr>
            <a:normAutofit lnSpcReduction="10000"/>
          </a:bodyPr>
          <a:lstStyle/>
          <a:p>
            <a:r>
              <a:rPr lang="en-AU" dirty="0"/>
              <a:t>Carbohydrates, fats, and proteins can all be broken down and used as energy in cellular respiration.</a:t>
            </a:r>
          </a:p>
          <a:p>
            <a:r>
              <a:rPr lang="en-AU" dirty="0"/>
              <a:t>Cell respiration is the set of metabolic reactions and processes that take place in the cells of organisms to convert energy from nutrients into adenosine triphosphate (ATP), and then release waste products.</a:t>
            </a:r>
          </a:p>
          <a:p>
            <a:r>
              <a:rPr lang="en-AU" dirty="0"/>
              <a:t>The reactions involved in respiration are catabolic reactions, which break large molecules into smaller ones and releasing energy in the process.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372616"/>
            <a:ext cx="8153400" cy="896144"/>
          </a:xfrm>
        </p:spPr>
        <p:txBody>
          <a:bodyPr>
            <a:normAutofit fontScale="90000"/>
          </a:bodyPr>
          <a:lstStyle/>
          <a:p>
            <a:r>
              <a:rPr lang="en-US" altLang="en-US" sz="3100" b="1" dirty="0"/>
              <a:t>ATP provides energy necessary for body functions (adenosine triphosphate)</a:t>
            </a:r>
            <a:r>
              <a:rPr lang="en-CA" altLang="en-US" sz="2800" b="1" dirty="0"/>
              <a:t/>
            </a:r>
            <a:br>
              <a:rPr lang="en-CA" altLang="en-US" sz="2800" b="1" dirty="0"/>
            </a:br>
            <a:endParaRPr lang="en-US" sz="2800" b="1" dirty="0"/>
          </a:p>
        </p:txBody>
      </p:sp>
      <p:sp>
        <p:nvSpPr>
          <p:cNvPr id="3" name="Content Placeholder 2"/>
          <p:cNvSpPr>
            <a:spLocks noGrp="1"/>
          </p:cNvSpPr>
          <p:nvPr>
            <p:ph sz="quarter" idx="1"/>
          </p:nvPr>
        </p:nvSpPr>
        <p:spPr>
          <a:xfrm>
            <a:off x="107504" y="2032248"/>
            <a:ext cx="8928992" cy="2908920"/>
          </a:xfrm>
        </p:spPr>
        <p:txBody>
          <a:bodyPr/>
          <a:lstStyle/>
          <a:p>
            <a:pPr marL="0" indent="0">
              <a:buNone/>
            </a:pPr>
            <a:r>
              <a:rPr lang="en-US" altLang="en-US" sz="2600" b="1" u="sng" dirty="0"/>
              <a:t>Breakdown of</a:t>
            </a:r>
            <a:r>
              <a:rPr lang="en-US" altLang="en-US" sz="2600" b="1" dirty="0"/>
              <a:t>       </a:t>
            </a:r>
            <a:r>
              <a:rPr lang="en-US" altLang="en-US" sz="2600" b="1" u="sng" dirty="0"/>
              <a:t>Energy currency</a:t>
            </a:r>
            <a:r>
              <a:rPr lang="en-US" altLang="en-US" sz="2600" b="1" dirty="0"/>
              <a:t>         </a:t>
            </a:r>
            <a:r>
              <a:rPr lang="en-US" altLang="en-US" sz="2600" b="1" u="sng" dirty="0"/>
              <a:t>Biochemical </a:t>
            </a:r>
            <a:r>
              <a:rPr lang="en-US" altLang="en-US" sz="2600" b="1" dirty="0"/>
              <a:t>							</a:t>
            </a:r>
            <a:r>
              <a:rPr lang="en-US" altLang="en-US" sz="2600" b="1" u="sng" dirty="0"/>
              <a:t>processes</a:t>
            </a:r>
            <a:endParaRPr lang="en-CA" altLang="en-US" sz="2600" b="1" u="sng" dirty="0"/>
          </a:p>
          <a:p>
            <a:pPr marL="0" indent="0">
              <a:buNone/>
            </a:pPr>
            <a:endParaRPr lang="en-US" sz="2400" dirty="0"/>
          </a:p>
          <a:p>
            <a:pPr marL="0" indent="0">
              <a:buNone/>
            </a:pPr>
            <a:r>
              <a:rPr lang="en-US" sz="2400" dirty="0"/>
              <a:t>Carbohydrates                                               Muscular work</a:t>
            </a:r>
          </a:p>
          <a:p>
            <a:pPr marL="0" indent="0">
              <a:buNone/>
            </a:pPr>
            <a:r>
              <a:rPr lang="en-US" sz="2400" dirty="0"/>
              <a:t>Fats                                                               Thermoregulation</a:t>
            </a:r>
          </a:p>
          <a:p>
            <a:pPr marL="0" indent="0">
              <a:buNone/>
            </a:pPr>
            <a:r>
              <a:rPr lang="en-US" sz="2400" dirty="0"/>
              <a:t>Proteins                                                          Digesting food</a:t>
            </a:r>
          </a:p>
        </p:txBody>
      </p:sp>
      <p:sp>
        <p:nvSpPr>
          <p:cNvPr id="4" name="AutoShape 29"/>
          <p:cNvSpPr>
            <a:spLocks noChangeArrowheads="1"/>
          </p:cNvSpPr>
          <p:nvPr/>
        </p:nvSpPr>
        <p:spPr bwMode="auto">
          <a:xfrm rot="900000">
            <a:off x="2450028" y="3449224"/>
            <a:ext cx="764900" cy="396406"/>
          </a:xfrm>
          <a:prstGeom prst="rightArrow">
            <a:avLst>
              <a:gd name="adj1" fmla="val 50000"/>
              <a:gd name="adj2" fmla="val 90104"/>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5" name="AutoShape 29"/>
          <p:cNvSpPr>
            <a:spLocks noChangeArrowheads="1"/>
          </p:cNvSpPr>
          <p:nvPr/>
        </p:nvSpPr>
        <p:spPr bwMode="auto">
          <a:xfrm rot="900000">
            <a:off x="4974291" y="4457336"/>
            <a:ext cx="764900" cy="396406"/>
          </a:xfrm>
          <a:prstGeom prst="rightArrow">
            <a:avLst>
              <a:gd name="adj1" fmla="val 50000"/>
              <a:gd name="adj2" fmla="val 90104"/>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6" name="AutoShape 30"/>
          <p:cNvSpPr>
            <a:spLocks noChangeArrowheads="1"/>
          </p:cNvSpPr>
          <p:nvPr/>
        </p:nvSpPr>
        <p:spPr bwMode="auto">
          <a:xfrm>
            <a:off x="2411762" y="3909376"/>
            <a:ext cx="689490" cy="388526"/>
          </a:xfrm>
          <a:prstGeom prst="rightArrow">
            <a:avLst>
              <a:gd name="adj1" fmla="val 50000"/>
              <a:gd name="adj2" fmla="val 90104"/>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7" name="AutoShape 30"/>
          <p:cNvSpPr>
            <a:spLocks noChangeArrowheads="1"/>
          </p:cNvSpPr>
          <p:nvPr/>
        </p:nvSpPr>
        <p:spPr bwMode="auto">
          <a:xfrm>
            <a:off x="4936022" y="3940468"/>
            <a:ext cx="763565" cy="429442"/>
          </a:xfrm>
          <a:prstGeom prst="rightArrow">
            <a:avLst>
              <a:gd name="adj1" fmla="val 50000"/>
              <a:gd name="adj2" fmla="val 90104"/>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8" name="AutoShape 35"/>
          <p:cNvSpPr>
            <a:spLocks noChangeArrowheads="1"/>
          </p:cNvSpPr>
          <p:nvPr/>
        </p:nvSpPr>
        <p:spPr bwMode="auto">
          <a:xfrm rot="20700000">
            <a:off x="2523579" y="4348103"/>
            <a:ext cx="750311" cy="436197"/>
          </a:xfrm>
          <a:prstGeom prst="rightArrow">
            <a:avLst>
              <a:gd name="adj1" fmla="val 50000"/>
              <a:gd name="adj2" fmla="val 91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9" name="AutoShape 35"/>
          <p:cNvSpPr>
            <a:spLocks noChangeArrowheads="1"/>
          </p:cNvSpPr>
          <p:nvPr/>
        </p:nvSpPr>
        <p:spPr bwMode="auto">
          <a:xfrm rot="20700000">
            <a:off x="4905612" y="3484007"/>
            <a:ext cx="750311" cy="436197"/>
          </a:xfrm>
          <a:prstGeom prst="rightArrow">
            <a:avLst>
              <a:gd name="adj1" fmla="val 50000"/>
              <a:gd name="adj2" fmla="val 91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3600">
                <a:solidFill>
                  <a:schemeClr val="tx1"/>
                </a:solidFill>
                <a:latin typeface="Times" charset="0"/>
              </a:defRPr>
            </a:lvl1pPr>
            <a:lvl2pPr marL="742950" indent="-285750" eaLnBrk="0" hangingPunct="0">
              <a:defRPr sz="3600">
                <a:solidFill>
                  <a:schemeClr val="tx1"/>
                </a:solidFill>
                <a:latin typeface="Times" charset="0"/>
              </a:defRPr>
            </a:lvl2pPr>
            <a:lvl3pPr marL="1143000" indent="-228600" eaLnBrk="0" hangingPunct="0">
              <a:defRPr sz="3600">
                <a:solidFill>
                  <a:schemeClr val="tx1"/>
                </a:solidFill>
                <a:latin typeface="Times" charset="0"/>
              </a:defRPr>
            </a:lvl3pPr>
            <a:lvl4pPr marL="1600200" indent="-228600" eaLnBrk="0" hangingPunct="0">
              <a:defRPr sz="3600">
                <a:solidFill>
                  <a:schemeClr val="tx1"/>
                </a:solidFill>
                <a:latin typeface="Times" charset="0"/>
              </a:defRPr>
            </a:lvl4pPr>
            <a:lvl5pPr marL="2057400" indent="-228600" eaLnBrk="0" hangingPunct="0">
              <a:defRPr sz="3600">
                <a:solidFill>
                  <a:schemeClr val="tx1"/>
                </a:solidFill>
                <a:latin typeface="Times" charset="0"/>
              </a:defRPr>
            </a:lvl5pPr>
            <a:lvl6pPr marL="2514600" indent="-228600" algn="ctr" eaLnBrk="0" fontAlgn="base" hangingPunct="0">
              <a:spcBef>
                <a:spcPct val="0"/>
              </a:spcBef>
              <a:spcAft>
                <a:spcPct val="0"/>
              </a:spcAft>
              <a:defRPr sz="3600">
                <a:solidFill>
                  <a:schemeClr val="tx1"/>
                </a:solidFill>
                <a:latin typeface="Times" charset="0"/>
              </a:defRPr>
            </a:lvl6pPr>
            <a:lvl7pPr marL="2971800" indent="-228600" algn="ctr" eaLnBrk="0" fontAlgn="base" hangingPunct="0">
              <a:spcBef>
                <a:spcPct val="0"/>
              </a:spcBef>
              <a:spcAft>
                <a:spcPct val="0"/>
              </a:spcAft>
              <a:defRPr sz="3600">
                <a:solidFill>
                  <a:schemeClr val="tx1"/>
                </a:solidFill>
                <a:latin typeface="Times" charset="0"/>
              </a:defRPr>
            </a:lvl7pPr>
            <a:lvl8pPr marL="3429000" indent="-228600" algn="ctr" eaLnBrk="0" fontAlgn="base" hangingPunct="0">
              <a:spcBef>
                <a:spcPct val="0"/>
              </a:spcBef>
              <a:spcAft>
                <a:spcPct val="0"/>
              </a:spcAft>
              <a:defRPr sz="3600">
                <a:solidFill>
                  <a:schemeClr val="tx1"/>
                </a:solidFill>
                <a:latin typeface="Times" charset="0"/>
              </a:defRPr>
            </a:lvl8pPr>
            <a:lvl9pPr marL="3886200" indent="-228600" algn="ctr" eaLnBrk="0" fontAlgn="base" hangingPunct="0">
              <a:spcBef>
                <a:spcPct val="0"/>
              </a:spcBef>
              <a:spcAft>
                <a:spcPct val="0"/>
              </a:spcAft>
              <a:defRPr sz="3600">
                <a:solidFill>
                  <a:schemeClr val="tx1"/>
                </a:solidFill>
                <a:latin typeface="Times" charset="0"/>
              </a:defRPr>
            </a:lvl9pPr>
          </a:lstStyle>
          <a:p>
            <a:pPr eaLnBrk="1" hangingPunct="1"/>
            <a:endParaRPr lang="en-US" altLang="en-US"/>
          </a:p>
        </p:txBody>
      </p:sp>
      <p:sp>
        <p:nvSpPr>
          <p:cNvPr id="10" name="TextBox 9"/>
          <p:cNvSpPr txBox="1"/>
          <p:nvPr/>
        </p:nvSpPr>
        <p:spPr>
          <a:xfrm>
            <a:off x="3419872" y="3789040"/>
            <a:ext cx="1224136" cy="707886"/>
          </a:xfrm>
          <a:prstGeom prst="rect">
            <a:avLst/>
          </a:prstGeom>
          <a:noFill/>
        </p:spPr>
        <p:txBody>
          <a:bodyPr wrap="square" rtlCol="0">
            <a:spAutoFit/>
          </a:bodyPr>
          <a:lstStyle/>
          <a:p>
            <a:r>
              <a:rPr lang="en-US" sz="4000" b="1" dirty="0"/>
              <a:t>ATP</a:t>
            </a:r>
          </a:p>
        </p:txBody>
      </p:sp>
    </p:spTree>
    <p:extLst>
      <p:ext uri="{BB962C8B-B14F-4D97-AF65-F5344CB8AC3E}">
        <p14:creationId xmlns:p14="http://schemas.microsoft.com/office/powerpoint/2010/main" val="1337077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a:xfrm>
            <a:off x="612648" y="1600200"/>
            <a:ext cx="8153400" cy="5141168"/>
          </a:xfrm>
        </p:spPr>
        <p:txBody>
          <a:bodyPr>
            <a:normAutofit fontScale="92500" lnSpcReduction="10000"/>
          </a:bodyPr>
          <a:lstStyle/>
          <a:p>
            <a:r>
              <a:rPr lang="en-AU" b="1" dirty="0"/>
              <a:t>We can divide cellular respiration into three metabolic processes: </a:t>
            </a:r>
            <a:r>
              <a:rPr lang="en-AU" b="1" dirty="0" err="1"/>
              <a:t>glycolysis</a:t>
            </a:r>
            <a:r>
              <a:rPr lang="en-AU" b="1" dirty="0"/>
              <a:t>, the Krebs cycle, and oxidative </a:t>
            </a:r>
            <a:r>
              <a:rPr lang="en-AU" b="1" dirty="0" err="1"/>
              <a:t>phosphorylation</a:t>
            </a:r>
            <a:r>
              <a:rPr lang="en-AU" b="1" dirty="0"/>
              <a:t>. Each of these occurs in a specific region of the cell.</a:t>
            </a:r>
            <a:endParaRPr lang="en-AU" dirty="0"/>
          </a:p>
          <a:p>
            <a:r>
              <a:rPr lang="en-AU" dirty="0"/>
              <a:t>1. Glycolysis occurs in the cytosol (intracellular fluid – liquid found inside cells).</a:t>
            </a:r>
            <a:br>
              <a:rPr lang="en-AU" dirty="0"/>
            </a:br>
            <a:r>
              <a:rPr lang="en-AU" dirty="0"/>
              <a:t>2. The Krebs cycle takes place in the matrix of the mitochondria.</a:t>
            </a:r>
            <a:br>
              <a:rPr lang="en-AU" dirty="0"/>
            </a:br>
            <a:r>
              <a:rPr lang="en-AU" dirty="0"/>
              <a:t>3. Oxidative phosphorylation via the electron transport chain is carried out on the inner mitochondrial membrane.</a:t>
            </a:r>
            <a:br>
              <a:rPr lang="en-AU" dirty="0"/>
            </a:br>
            <a:r>
              <a:rPr lang="en-AU" dirty="0"/>
              <a:t/>
            </a:r>
            <a:br>
              <a:rPr lang="en-AU" dirty="0"/>
            </a:br>
            <a:endParaRPr lang="en-AU"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2050" name="Picture 2"/>
          <p:cNvPicPr>
            <a:picLocks noGrp="1" noChangeAspect="1" noChangeArrowheads="1"/>
          </p:cNvPicPr>
          <p:nvPr>
            <p:ph sz="quarter" idx="1"/>
          </p:nvPr>
        </p:nvPicPr>
        <p:blipFill>
          <a:blip r:embed="rId2" cstate="print"/>
          <a:srcRect l="12615" t="34322" r="52626" b="35487"/>
          <a:stretch>
            <a:fillRect/>
          </a:stretch>
        </p:blipFill>
        <p:spPr bwMode="auto">
          <a:xfrm>
            <a:off x="0" y="1643050"/>
            <a:ext cx="8749272" cy="4749605"/>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t/>
            </a:r>
            <a:br>
              <a:rPr lang="en-GB" sz="3600" dirty="0"/>
            </a:br>
            <a:r>
              <a:rPr lang="en-GB" sz="3600" dirty="0"/>
              <a:t>3.3.4 Explain how adenosine can gain and lose a</a:t>
            </a:r>
            <a:r>
              <a:rPr lang="en-AU" sz="3600" dirty="0"/>
              <a:t> </a:t>
            </a:r>
            <a:r>
              <a:rPr lang="en-GB" sz="3600" dirty="0"/>
              <a:t>phosphate molecule.</a:t>
            </a:r>
            <a:r>
              <a:rPr lang="en-AU" sz="3600" dirty="0"/>
              <a:t/>
            </a:r>
            <a:br>
              <a:rPr lang="en-AU" sz="3600" dirty="0"/>
            </a:br>
            <a:endParaRPr lang="en-AU" sz="3600" dirty="0"/>
          </a:p>
        </p:txBody>
      </p:sp>
      <p:sp>
        <p:nvSpPr>
          <p:cNvPr id="5" name="TextBox 4"/>
          <p:cNvSpPr txBox="1"/>
          <p:nvPr/>
        </p:nvSpPr>
        <p:spPr>
          <a:xfrm>
            <a:off x="323528" y="1641740"/>
            <a:ext cx="8136904" cy="3539430"/>
          </a:xfrm>
          <a:prstGeom prst="rect">
            <a:avLst/>
          </a:prstGeom>
          <a:noFill/>
        </p:spPr>
        <p:txBody>
          <a:bodyPr wrap="square" rtlCol="0">
            <a:spAutoFit/>
          </a:bodyPr>
          <a:lstStyle/>
          <a:p>
            <a:r>
              <a:rPr lang="en-US" sz="2800" dirty="0"/>
              <a:t>ATP, adenosine triphosphate, is an energy rich chemical compound which serves as the immediate source of energy of most of the reactions in the body, especially muscle contraction.  </a:t>
            </a:r>
            <a:r>
              <a:rPr lang="en-US" sz="2800" b="1" dirty="0"/>
              <a:t>It is often referred to as the energy currency of life.</a:t>
            </a:r>
          </a:p>
          <a:p>
            <a:endParaRPr lang="en-US" sz="2800" dirty="0"/>
          </a:p>
          <a:p>
            <a:r>
              <a:rPr lang="en-US" sz="2800" dirty="0"/>
              <a:t>ATP is made up of a smaller compound (adenosine) and three phosphate groups (hence the name triphosphate).</a:t>
            </a:r>
          </a:p>
        </p:txBody>
      </p:sp>
      <p:pic>
        <p:nvPicPr>
          <p:cNvPr id="8" name="Picture 7" descr="http://www.sports-training-adviser.com/images/ATP.jpg"/>
          <p:cNvPicPr/>
          <p:nvPr/>
        </p:nvPicPr>
        <p:blipFill>
          <a:blip r:embed="rId2" cstate="print">
            <a:extLst>
              <a:ext uri="{28A0092B-C50C-407E-A947-70E740481C1C}">
                <a14:useLocalDpi xmlns:a14="http://schemas.microsoft.com/office/drawing/2010/main" val="0"/>
              </a:ext>
            </a:extLst>
          </a:blip>
          <a:srcRect l="1370" t="53571" r="1370" b="3571"/>
          <a:stretch>
            <a:fillRect/>
          </a:stretch>
        </p:blipFill>
        <p:spPr bwMode="auto">
          <a:xfrm>
            <a:off x="1763688" y="5949280"/>
            <a:ext cx="5112568" cy="864096"/>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a:bodyPr>
          <a:lstStyle/>
          <a:p>
            <a:r>
              <a:rPr lang="en-AU" dirty="0"/>
              <a:t>ATP works by losing the endmost phosphate group when instructed to do so by an enzyme. </a:t>
            </a:r>
          </a:p>
          <a:p>
            <a:r>
              <a:rPr lang="en-AU" dirty="0"/>
              <a:t>This reaction releases a lot of energy, which can then use to build proteins, contract muscles, </a:t>
            </a:r>
            <a:r>
              <a:rPr lang="en-AU" i="1" dirty="0"/>
              <a:t>etc</a:t>
            </a:r>
            <a:r>
              <a:rPr lang="en-AU" dirty="0"/>
              <a:t>. </a:t>
            </a:r>
          </a:p>
          <a:p>
            <a:r>
              <a:rPr lang="en-AU" dirty="0"/>
              <a:t>The end product is adenosine </a:t>
            </a:r>
            <a:r>
              <a:rPr lang="en-AU" dirty="0" err="1"/>
              <a:t>diphosphate</a:t>
            </a:r>
            <a:r>
              <a:rPr lang="en-AU" dirty="0"/>
              <a:t> (ADP), and the phosphate molecule. </a:t>
            </a:r>
          </a:p>
          <a:p>
            <a:endParaRPr lang="en-AU" dirty="0"/>
          </a:p>
        </p:txBody>
      </p:sp>
      <p:pic>
        <p:nvPicPr>
          <p:cNvPr id="4" name="Picture 3" descr="http://www.sports-training-adviser.com/images/ADP.jpg"/>
          <p:cNvPicPr/>
          <p:nvPr/>
        </p:nvPicPr>
        <p:blipFill rotWithShape="1">
          <a:blip r:embed="rId2" cstate="print">
            <a:extLst>
              <a:ext uri="{28A0092B-C50C-407E-A947-70E740481C1C}">
                <a14:useLocalDpi xmlns:a14="http://schemas.microsoft.com/office/drawing/2010/main" val="0"/>
              </a:ext>
            </a:extLst>
          </a:blip>
          <a:srcRect l="5884" t="8128" r="7829" b="13709"/>
          <a:stretch/>
        </p:blipFill>
        <p:spPr bwMode="auto">
          <a:xfrm>
            <a:off x="2483768" y="4941168"/>
            <a:ext cx="4287187" cy="187377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Anabolism </a:t>
            </a:r>
          </a:p>
        </p:txBody>
      </p:sp>
      <p:sp>
        <p:nvSpPr>
          <p:cNvPr id="3" name="Content Placeholder 2"/>
          <p:cNvSpPr>
            <a:spLocks noGrp="1"/>
          </p:cNvSpPr>
          <p:nvPr>
            <p:ph sz="quarter" idx="1"/>
          </p:nvPr>
        </p:nvSpPr>
        <p:spPr/>
        <p:txBody>
          <a:bodyPr>
            <a:normAutofit lnSpcReduction="10000"/>
          </a:bodyPr>
          <a:lstStyle/>
          <a:p>
            <a:r>
              <a:rPr lang="en-US" dirty="0"/>
              <a:t>Making bigger things out of smaller things and using up energy in the process.  </a:t>
            </a:r>
          </a:p>
          <a:p>
            <a:r>
              <a:rPr lang="en-US" dirty="0"/>
              <a:t>Allows the body to grow new cells and maintain all the tissues.  </a:t>
            </a:r>
          </a:p>
          <a:p>
            <a:r>
              <a:rPr lang="en-US" dirty="0"/>
              <a:t>The body uses simple molecules to create complex ones.  </a:t>
            </a:r>
          </a:p>
          <a:p>
            <a:r>
              <a:rPr lang="en-US" dirty="0"/>
              <a:t>The same way a builder will use simple building blocks, such as bricks, to create a house.</a:t>
            </a:r>
          </a:p>
          <a:p>
            <a:r>
              <a:rPr lang="en-US" dirty="0"/>
              <a:t>Examples:  the growth and mineralization of bone and increases in muscle mass.</a:t>
            </a:r>
          </a:p>
        </p:txBody>
      </p:sp>
    </p:spTree>
    <p:extLst>
      <p:ext uri="{BB962C8B-B14F-4D97-AF65-F5344CB8AC3E}">
        <p14:creationId xmlns:p14="http://schemas.microsoft.com/office/powerpoint/2010/main" val="10900471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467544" y="1412776"/>
            <a:ext cx="8280920" cy="5016758"/>
          </a:xfrm>
          <a:prstGeom prst="rect">
            <a:avLst/>
          </a:prstGeom>
        </p:spPr>
        <p:txBody>
          <a:bodyPr wrap="square">
            <a:spAutoFit/>
          </a:bodyPr>
          <a:lstStyle/>
          <a:p>
            <a:r>
              <a:rPr lang="en-AU" sz="3200" dirty="0"/>
              <a:t>When the body is resting and energy is not immediately needed, the reverse reaction takes place and the phosphate group is reattached to the molecule using energy obtained from food.  This is called phosphorylation.</a:t>
            </a:r>
          </a:p>
          <a:p>
            <a:r>
              <a:rPr lang="en-AU" sz="3200" dirty="0"/>
              <a:t> </a:t>
            </a:r>
          </a:p>
          <a:p>
            <a:r>
              <a:rPr lang="en-AU" sz="3200" dirty="0"/>
              <a:t>Thus the ATP molecule acts as a chemical 'battery', storing energy when it is not needed, but able to release it instantly when the body requires it.</a:t>
            </a:r>
          </a:p>
        </p:txBody>
      </p:sp>
    </p:spTree>
    <p:extLst>
      <p:ext uri="{BB962C8B-B14F-4D97-AF65-F5344CB8AC3E}">
        <p14:creationId xmlns:p14="http://schemas.microsoft.com/office/powerpoint/2010/main" val="26894289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3.3.5 Explain the role of ATP in muscle contraction.</a:t>
            </a:r>
            <a:endParaRPr lang="en-AU" dirty="0"/>
          </a:p>
        </p:txBody>
      </p:sp>
      <p:sp>
        <p:nvSpPr>
          <p:cNvPr id="3" name="Content Placeholder 2"/>
          <p:cNvSpPr>
            <a:spLocks noGrp="1"/>
          </p:cNvSpPr>
          <p:nvPr>
            <p:ph sz="quarter" idx="1"/>
          </p:nvPr>
        </p:nvSpPr>
        <p:spPr/>
        <p:txBody>
          <a:bodyPr>
            <a:normAutofit/>
          </a:bodyPr>
          <a:lstStyle/>
          <a:p>
            <a:r>
              <a:rPr lang="en-AU" dirty="0"/>
              <a:t>All muscle fibres have the capacity to produce ATP using </a:t>
            </a:r>
            <a:r>
              <a:rPr lang="en-AU" dirty="0" err="1"/>
              <a:t>carbs</a:t>
            </a:r>
            <a:r>
              <a:rPr lang="en-AU" dirty="0"/>
              <a:t> and fats. </a:t>
            </a:r>
          </a:p>
          <a:p>
            <a:r>
              <a:rPr lang="en-AU" dirty="0"/>
              <a:t>The release of energy from the breakdown of ATP to ADP provides energy for muscle contraction. </a:t>
            </a:r>
          </a:p>
          <a:p>
            <a:r>
              <a:rPr lang="en-AU" dirty="0"/>
              <a:t>There is enough ATP in muscles for 2 seconds of muscle activity. </a:t>
            </a:r>
          </a:p>
          <a:p>
            <a:r>
              <a:rPr lang="en-AU" dirty="0"/>
              <a:t>Any activity lasting longer than 2 seconds must use ATP generated from energy systems.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sz="quarter" idx="1"/>
          </p:nvPr>
        </p:nvSpPr>
        <p:spPr/>
        <p:txBody>
          <a:bodyPr/>
          <a:lstStyle/>
          <a:p>
            <a:r>
              <a:rPr lang="en-CA" dirty="0"/>
              <a:t>The main function of energy systems is to produce ATP. </a:t>
            </a:r>
          </a:p>
          <a:p>
            <a:r>
              <a:rPr lang="en-CA" dirty="0"/>
              <a:t>In muscle fibres the performance of the energy systems influences the contractions of the muscle</a:t>
            </a:r>
          </a:p>
          <a:p>
            <a:r>
              <a:rPr lang="en-CA" dirty="0"/>
              <a:t>This in turn influences our ability to perform different types of exercise.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Three Energy Systems</a:t>
            </a:r>
          </a:p>
        </p:txBody>
      </p:sp>
      <p:sp>
        <p:nvSpPr>
          <p:cNvPr id="3" name="Content Placeholder 2"/>
          <p:cNvSpPr>
            <a:spLocks noGrp="1"/>
          </p:cNvSpPr>
          <p:nvPr>
            <p:ph sz="quarter" idx="1"/>
          </p:nvPr>
        </p:nvSpPr>
        <p:spPr/>
        <p:txBody>
          <a:bodyPr>
            <a:normAutofit/>
          </a:bodyPr>
          <a:lstStyle/>
          <a:p>
            <a:r>
              <a:rPr lang="en-US" sz="3600" dirty="0"/>
              <a:t>1.  Phosphagen system </a:t>
            </a:r>
          </a:p>
          <a:p>
            <a:pPr marL="0" indent="0">
              <a:buNone/>
            </a:pPr>
            <a:r>
              <a:rPr lang="en-US" sz="3600" dirty="0"/>
              <a:t>       (anaerobic – without Oxygen)</a:t>
            </a:r>
          </a:p>
          <a:p>
            <a:r>
              <a:rPr lang="en-US" sz="3600" dirty="0"/>
              <a:t>2.  Lactic Acid system  </a:t>
            </a:r>
          </a:p>
          <a:p>
            <a:pPr marL="0" indent="0">
              <a:buNone/>
            </a:pPr>
            <a:r>
              <a:rPr lang="en-US" sz="3600" dirty="0"/>
              <a:t>       (anaerobic – without oxygen)</a:t>
            </a:r>
          </a:p>
          <a:p>
            <a:r>
              <a:rPr lang="en-US" sz="3600" dirty="0"/>
              <a:t>3.  Aerobic system </a:t>
            </a:r>
          </a:p>
          <a:p>
            <a:pPr marL="0" indent="0">
              <a:buNone/>
            </a:pPr>
            <a:r>
              <a:rPr lang="en-US" sz="3600" dirty="0"/>
              <a:t>       (aerobic – with oxygen)</a:t>
            </a:r>
          </a:p>
        </p:txBody>
      </p:sp>
    </p:spTree>
    <p:extLst>
      <p:ext uri="{BB962C8B-B14F-4D97-AF65-F5344CB8AC3E}">
        <p14:creationId xmlns:p14="http://schemas.microsoft.com/office/powerpoint/2010/main" val="26077683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Roles of the Three Energy Systems in Competitive Sport</a:t>
            </a:r>
          </a:p>
        </p:txBody>
      </p:sp>
      <p:graphicFrame>
        <p:nvGraphicFramePr>
          <p:cNvPr id="4" name="Object 4"/>
          <p:cNvGraphicFramePr>
            <a:graphicFrameLocks noChangeAspect="1"/>
          </p:cNvGraphicFramePr>
          <p:nvPr>
            <p:extLst>
              <p:ext uri="{D42A27DB-BD31-4B8C-83A1-F6EECF244321}">
                <p14:modId xmlns:p14="http://schemas.microsoft.com/office/powerpoint/2010/main" val="1395333112"/>
              </p:ext>
            </p:extLst>
          </p:nvPr>
        </p:nvGraphicFramePr>
        <p:xfrm>
          <a:off x="1979712" y="1475184"/>
          <a:ext cx="5410200" cy="5410200"/>
        </p:xfrm>
        <a:graphic>
          <a:graphicData uri="http://schemas.openxmlformats.org/presentationml/2006/ole">
            <mc:AlternateContent xmlns:mc="http://schemas.openxmlformats.org/markup-compatibility/2006">
              <mc:Choice xmlns:v="urn:schemas-microsoft-com:vml" Requires="v">
                <p:oleObj spid="_x0000_s1036" name="Bitmap Image" r:id="rId3" imgW="4328535" imgH="4252329" progId="PBrush">
                  <p:embed/>
                </p:oleObj>
              </mc:Choice>
              <mc:Fallback>
                <p:oleObj name="Bitmap Image" r:id="rId3" imgW="4328535" imgH="4252329" progId="PBrush">
                  <p:embed/>
                  <p:pic>
                    <p:nvPicPr>
                      <p:cNvPr id="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475184"/>
                        <a:ext cx="5410200" cy="5410200"/>
                      </a:xfrm>
                      <a:prstGeom prst="rect">
                        <a:avLst/>
                      </a:prstGeom>
                      <a:noFill/>
                      <a:extLst>
                        <a:ext uri="{909E8E84-426E-40DD-AFC4-6F175D3DCCD1}">
                          <a14:hiddenFill xmlns:a14="http://schemas.microsoft.com/office/drawing/2010/main">
                            <a:solidFill>
                              <a:schemeClr val="tx1"/>
                            </a:solidFill>
                          </a14:hiddenFill>
                        </a:ext>
                      </a:extLst>
                    </p:spPr>
                  </p:pic>
                </p:oleObj>
              </mc:Fallback>
            </mc:AlternateContent>
          </a:graphicData>
        </a:graphic>
      </p:graphicFrame>
    </p:spTree>
    <p:extLst>
      <p:ext uri="{BB962C8B-B14F-4D97-AF65-F5344CB8AC3E}">
        <p14:creationId xmlns:p14="http://schemas.microsoft.com/office/powerpoint/2010/main" val="22194336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Energy Systems continued…</a:t>
            </a:r>
          </a:p>
        </p:txBody>
      </p:sp>
      <p:pic>
        <p:nvPicPr>
          <p:cNvPr id="6146" name="Picture 2" descr="http://cdn.shopify.com/s/files/1/0285/6192/files/thermo3_0242b866-faf0-45eb-9394-e641941acfcd.jpg?54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301874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There is overlap with the systems.</a:t>
            </a:r>
          </a:p>
        </p:txBody>
      </p:sp>
      <p:sp>
        <p:nvSpPr>
          <p:cNvPr id="4" name="AutoShape 2" descr="data:image/jpeg;base64,/9j/4AAQSkZJRgABAQAAAQABAAD/2wCEAAkGBhESEBQUEhQSFRQWGBwZGBcYFxodGhsYHRwhHBgXFhoaHiYfGxkjIBoWIi8hIycqLCwtHR8xNTAqNSYtLSkBCQoKDgwOGg8PGjYkHyQvLCwsLCw1LSwsLC8sLiosKiwsLCw1KSwsLCwpLCwtLCwsLCwsLCwsLCwsLDAsLCwsLP/AABEIAQcAwAMBIgACEQEDEQH/xAAbAAEAAwEBAQEAAAAAAAAAAAAABAUGAwIBB//EAEAQAAIBAwIEAgcGBgEDAwUAAAECAwAREgQhBQYTMSJBFCMyNFFzsQcWYXGS0RUzQlSBkVIkU3IXZKFigpPh8P/EABsBAAMBAAMBAAAAAAAAAAAAAAABAgMEBgcF/8QAMREAAgEBBgMIAgICAwAAAAAAAAECEQMSEyExUTJBYQQFIkJScaGxkfAUgZLBI2Lh/9oADAMBAAIRAxEAPwCz5s4vLp4FeIKWaRE3XLZmsbDJbn/IqCObpIwokiLnFGkYYpiskrRL4M3uQQOzH/HarSSGfURjLRCWNrMAxRgfgbMK8x8HlVcV4fGFsBYdMCwbIC1uwYlvzN67DJO9lJflHndl3H2pWSjPs9XWtax096136FYee1tK3QlKJlZv+RRwjDcAAkm43OwN7V1fm8iXpmAgiSOJryJcSSbqABe4sRc/W16mHgkhZmPDoyz+0fV3bzNzbfcD/QqPquWZpNQs76Ry6EEDqJa6+ye2W3e17X8ql3/Uvg1XcNq3n2drJ81rlTze/wC5EjgHMi6vLBGARVyJ8pDfKP8A8lsL/mKpNFzlMpb0lcSFDmMR2AQuqmVJQ7LIihgTsPjV7w7hepgVgmkfxu0jEyLcu5uxNcG5bfpyRpoFjEqlHMZjUlTta4H4mhqVF4lX3RMe4u0Kcl/Hd10pnGqXPOvP2r1RGHOoLQgQsFm9l2NlILlEsbEZNYNYkbMO52qJp+fJOjCz6dmkkRpMYySCikAlbAnK57G3bcjarocGlujfw9MowFRiUuqr7IBtcW3t8LmvDcvMVxPDYiuRa3q7ZHubW7mwvRSfrXwUu47XR9mf+S6/9uq/BXarnoq7qundgplAOai5iUO+x3Axb/e341N0XNiyakQ9MqGXJWY2y8Afwi1mABts1++1t6lfwqb+wTfK/wDL/qFn8v6gAD8QK+Q8JmR+omgRXtbIFAbWta4HwAH+BTSlXiXwRLuK3caLszTo/MteT1KqbmmUSMto9tamnAsb9NlBJ7+1ud+34V4Tn4FT6lxIXVFjJOXiDMC4CXXZD7Ia/ke9rhuEzGXqnQIZf+5dMu1vatfttXJeAOEKDhsQQkEr6uxI7G1u48vhSpLlJfBa7ktmle7M+XNL35/vQrJ+c3bARRMvj04kMhAK9VwMAncm199rfjU/ivMZgnZMWeyRWUYi7SSGMeI/4712HA3up/h0d0ACn1d1AN1x22sdx8K7y6DUM2TaFWbbclCfCcl3I8juPgadJepflES7j7RVU7M6e66c69Htr/ZDm45M2hlnijCyx53jY5DKJirqCtr3xax/Kq4c7npvMqLJGZCsKgkOyomUjdmy3y8gABcmtBHBqlBC6OwJJIDKASTdibeZJJPxvUZ+CyFFjPDoyiG6p6vFSe+K2sO5/wB0NPlJfArPuPtKqp9mdK5ZrTbXdLno2Vuo5yLRyNHG6qghJclD/NEbKuN+9pLE9havWo54VA7GJsAJShyW7dFsZAV7pv2v/wDFWY4XNiV9ATFsbj1djiAEuLb4hVt8LD4V5HB5cnb+HplICHPq7sD3DG24PnfvSpL1L4KXcdvo+zP/ACWy671e1Mqc1A4lzqsWdomYJIUZsvALIr5MwBtfMAXFtjciunM/G54cDEvq8WaRwnVZQLWPTDocO92BNrV2+7rWA/hsVgbgWjsDYAnt8Av+h8K7a3hMsxBl0CSFe2ZRrfG1x2ptSafiX5Qo9xdojKDXZ3lWtXF12yvU/wBdGVjc8Ku7IWjDKjSKRuzQiUFYz4sSPxuPxr6nOpsAYGzYxYqHQ3WYMUJbYA+A3B/Dc1Mg4BKszzeg3kc3yLISPCEshtcCwG35/Gumn4LIgsnD41GQbbpjxDs2w7jex8qVJ+pfBUu4ramXZnWi8y15+b95Jc6gc6zJHK8mn2SZowVa4AW9zIQGItYbgWJI7VqtNOHRXHZlDCxv3F+471UzcAdyxbh0bFjdiemST2udtzUuWTVRoWOlKqoufGtgBVwTTzkn/aMO09w9rmlh2Di+eap9s6nmKeFdLFDGshbTrJjjIWY5qmIKbJsScm22/GpMfOpUyCWJrh5QhUrZgk4hCm58Ju6XJ27mrjgEK+jwNiuXSVcrC+Oxxv3textUbjWpjhk06HTo66mUws1kAXMNI1xa7ZFCSOxIuTe1fItIzU5OvM9ejaWair0SMvOqZxqYnXJ2RmJGCurmMoHF1Y3FxuLjtvtUQ89s/S6UJu7RnFmS7RyJIwsQbK14js3l+dVen5xhYoF0UAdmRNMbqAqvPJCMyI7x2aNmst/a+N6n6Hjuh03DtLONMwSVM1RURnBSNnZmY2uVRX8Xcj87Vl435ila2GxL/wDUCHwHB8XjzJG5U9Iy4sOwOIPnfztbevJ5/S38iUyEgBFKte8fV2KX3xsLfH8ASI/3r4eHQejOJCTHZYEzRVxXK6m4W0qWxNwCdhY1B4Fxvh6xxxHSyg6hsyjKsoUB+isjHyW4I8I2sb7bk/5PUGJYbGk0nNiSahYhFIAzMoclbZCNZbFb3HhYf5qFqebZYtRIskYwXqFAqkmRY1yYpIGxzFiShUWA73qRp+Pab0aPUrp3AkdViHTQO7SWRSm9hcWFyRsvwtVPo+dNGQrvpyk00TMzRRqzey7YFl8eZVCRcb1Tvbkq1sk9ORbnnWMmMrG5jkYqshICEBwgOW9siTYNa9u+4BjaLnsskBeB85QXIj8QCCTp5jue57G2wO+4BgcO5p0ZeBF0pMSJEschWN2iZpWiUOciVGSjcEm5JIFq154Npzb1MOzFh6tdmPdht3Nhv+ApJWjzqWp2L0X7mUa89qW/kSY7HLJPZM50+Vr3/mDt8N60elnzUm1rMy2up9lit7qSN7Xt3HY2NxXj+HQ/9uP9C/8ALP4f8vF+e/eu0cSqLKAouTYADcm5O3mSSSfMmtIKS4mRNxfCqHqlKVoZilKUAKUpQApSlAClKUAKgcf91n+W30qfUDj/ALrP8tvpVw4kTLRjl/3WD5a/SqzmXiOkSaJdVCj2VpFdow5Uh0TwXBsbut9x5d/Kz5f91g+Wv0qp5lk0CTq2sYnKJkVHF4sGkjVzYDdsjFe52AvYWJqbXifuLykTVcb4YrPH6Nn1XIkC6ZSGdZjCDJt4j1TYE33a9eNTzjw54B6nJFjJQPCOmt9O79LscS0SyKQAdrjzF+T8wcIiFo4o7qhdfVEKArNMt2CnG7RFwbHyPmLxtTq+EwNKy6cyObRYdM4YjCGVITjbYTAMB3uQPOsakN9SfquYeGBiJNPcoxYH0cEGYCO6xm28hDxDyvtvtVxwrSaKdBImniGMkmzRIGWRXIkPbZsl3IO9r1m+J8a4dIjxrppDkuRbpBMTJMNNICXU4yAoAbrY4gV94Rzbp9IsWnhgnaLYl1u5zmndB/SuRLBye3wUGmnnmNSzzNo/C4TEITFEYgABGUXAAbqAtrbEC221Rvu1o9v+m0+y4j1SbLYjEbbCzMLfifjVfFzzprqrZgs2OyOyreZ4ULviAuToRv5/Eb1P4LzHBqsuln4QjeJCt1kBMbC/dWAJBqqpl1iztHwPTKLLBCLY9o1Hstmvl5MSw+BN+9TaUqhilKUDFKVS84TatdJIdEpaaxtaxZRYklFOzNsAB+N7G1iN0E3QuqV+eavWcayYoriP/pbgoC4uidcRgL4gWZsj/Tgf8W/MPEteuui6EUzaaPATYoCH6pKnG/iPSGLeD4nLYVF4m+aylfn88XFQGWOXVO3prxKWEaj0dYmKSFuiQFL2u1iDYAWvVnPxDWqs7J62TS6dExVTjLqmCvIQosSFXCwH/Nh5UXgvmtpWLj4rxMyhJIrp1VGaRSJ4V1PTZj4murRest2t8RVnypxLXS39LjCXiikFo3TF3LiSI5MbsuCny9sbU1IFKpoaUpVFioHH/dZ/lt9Kn1A4/wC6z/Lb6VcOJEy0Y5f91g+Wv0qr5z1ujijD6mLrMqytGgUk44YynYWVcWALNtuPOrTl/wB1g+Wv0qm5w1Gh6kMWrjZsklbPJlVIlA6pdlYEqfCMd77bdqm11fuS+EidbhLhQ8catiYVQZ+KNXeFU8NgwBVxvfG5/OoGnfhBnOokZ8nTMqyt0UPTjnNmWMAyYJG25JOParVJ+EZwnw5q0vTuJckaV8JQ4O6FnbHx23Nl3qt0et4RMqRLG8ayxqUZ1ewLqdIqkMSAcVCjLwm43JrEn8F/w/hvD9SC6QglWZWyV0YMXEzBlaxvmwffsTtUw8r6TEr0UsQo8+yuZFsb3FnZmBG9zWa4ZzHodDA6xPNqPHK8ha+YdYTKQwcKd0jsP/k960XGuaINNgHyLvhZFBJs0ix5E9lUM43JF+wudqpUKTVMzqnLWlHaFBup8+6yGZfPykZm/M1x5d5Vh0XU6RcmQrcsRsFFkVQqgBQCdredc3520ILKZhkriMrg+WRBIAXG52VtwLbVyg580Z6mbmMxsylWVrnGTpXSw8V2tstyLi4FPwj8JoaVVcO5p0mokEcMokYoH8IYgKRkLm1gSCDYm/4Va1RVailKUDFUnNfCJNQkCIWCjURNKAwF4lJLg39odvD51d0pNVE1XIxvDdDxcsgmlKr1F6hVoS1gj5mPwECIv0cVIzAy7V94nwPXNxZJ42tAFUbyEqBhIGvGGDE5NGcR4WtckECtjSldJumU4pwzXNqo2RmI9HmjeRXCRiVx6pxCZGa6kG53O4+G1Po+CcWiiURFkvKpMZmRrKIo1ctIxYgM4keyhu+63O36HSi6Fww0Wj4yMuo7MOpdhG0CsVtJboM1wq3MJIcA2BAvvfbx3sL97b16pTSoNKgpSlMoVA4/7rP8tvpU+oHH/dZ/lt9KuHEiZaM+cv8AusHy1+leuI8DgnN5kz8Dx7k2wkxzFgbb4rv3FtrVmE4Zq5Tpui7xxjTRnPqOFDiQE2RTZ2K3Fm2sfwtX2D+JRBwokKM0jborMgOpG6X9omJmYKbjYflWNraUnJNc2bxsVKKzRdJydowyt0yWVsrmSQlmzEl5SW9ZZwGGd7EbV5i5J0alCI38FsVMspWyuZEBUviVVySAQQD2qrTiPEg8WSvh4svVqpxDti8hKlR4Al1BQgna97CHw/U8R1KQveQLlG4fpotiYJc7L2aPIxAEjufwrLFjpdH/ABudUXcfIGgVSoiaxBFjLKdjG0Vhd9hg7L+HfuL1O4jy3p53V5EJZAACHdbhXEihgrAMA6qwDX3/ADrPPxTigKnpkWhu4dVw6nQyuCAMbS+EgsfyA3qLpuP8QmiJgLOokxMhiQsPUq1sYwwZeoWBsCbAC4uSDGjpQa7K6aouz9n2gxZek2LWuvVlsQMrC2fsjNtvxqRNyZomFmiuBnbxvsXkErFfFsc1BBHbsLDaocfEdakxeYEacGXIBF8KLEjowI8RJcyLbftUTX6TVCOFmWZ81kkkSNn2mcho1fBg5jUZIApsCATTxFyRKsFza/a/v4LzR8q6WKZZkRuoq4KzO7WW1jbJiNwP/wCvVtWFOq18CtIFYNI8MYjkOXifTqgIZiScJR4vj4r/ABqfLq+IBpR626uAMYUK9HNAZY2/qlxzOB2vfbYXFarYrApo0aulYPUcxa+OSBJDi74BVwju4acqxlG7IemFNlFrk9rWqXo9XxRhZwUYyIGIiXwKc+piSMWUWjsfF37m9gK3Tyoxvs7SrVGxpWW1T8QfQ3ZbS4RkiO6y5h1zFhZQLBtga9a/imtbURdCGVYiUzEiKBiWYOTsSuICm+Q2IsDvVO1S5E4T3XM09KxkEuvZtO0h1IsxEydJAoJQ2UWvnFlYZHte979pnAJdYHiSdZEQRR2VY1KE9Lx9SQksrh9gPwHe5ISta8gdjRao09KyGs4hxPqz9KN8AGCZKpsQ6gMmyhroXIUs1yBe3avM02uEmSCcowjVpDCvVxylytH7N/5Q7dje3wMZbMeA90bGlZMtrYuHaYRiTrgKJBjk/Y3F8XxYm25Uj8u9cn4pxAvPGtgYkVwcAxvIExjIQHxJaYkgG/h2I7mMlyBWLejRsaViBqOJ+Nws2RgXFGVCuYkYOdlAD4WYXALXAI2tXV9VxQquOWyA36S+JuuFswYAgiIs2wW+N9qWMtmGA/UjZVA4/wC6z/Lb6VRR6viImjVg7Jk6sRGouolcLIxxK2wCHEFDvte9hba9mPD3L5ZmA5ZKFbLHfJVJCm/kCQPjW1lO9JZGVpC6tTvy/wC6wfLX6VWc28xnStpwsmnVpZAvTl2LrkA5D5ARhVLG5BubC1zVny/7rB8tfpVRzNzZ6JqYkZFeN42Y7gPfqxxjAE+M+sJwG5tt2qrXV+5jWkSgi+0TUtkCIEHUjUuVbHTB55IiNR4hdgsatuU9r4Wvbzc8vHw/Tal4LvNGzmMPgFwiaVyCwJtihsPxH51En+1KFet6lmEbAXDriykyDM7ZC3Sa4xPcb2uQj+0xAJg8eTRyFRiQoIaZoozdr3AC+JxsCQLXNqxr1JUup1k+0jFkQ6dgxkZD61bAKY/ZYgBnxlVsNux3O1+PD/tIY9BJIFDylg2EoxW0vTsuXtOO7JcEAg+YFeZ/tFfMAQRquen/AJkqA4zI7NfeyFSlstx3rxq/tRjKN0ovH0OspciwbppIUkUWIOLjcE/4ovdQvdS7XnA+gx6togglaMIDKMQJCArySWsii5vsew+NUej+1KywiSNXd4jIxSRVs2DuAA9hiRHbIMRc72rW8v8AEWnhZnCgiaaOwG2Mczxr3vvZRf8AGrLAfAVdG+ZdG+ZhtF9ojySoeiphYRBrP4keSd4bjJRmLhdgB57mt1XwKPgK+00mhpNai1KUplClKUAKUpQApSlAClqUoAUpSgBUDj/us/y2+lT6gcf91n+W30q4cSJloxy/7rB8tfpVfx3mOHT6iNZoiy9NpOqFDGO0kcdyLXC3kBLA7W7GrDl/3WD5a/Sq3mLUaJZozqo0ZljaRGKlmGMkahUUA5Eu8dh8QNj3E2vE/cXlIWo534evVyja6OA3qlsSS9nDXxtdH3JBvt3NNRzxpSSsUTSnqrER07Bs5em+BIsxD91Nrmx7b140w4RJqPR/R1WV92RoWWzAM+D7WBxZ2t2Ib8d+C8T4WzTJLpQj9Rlx6TESskwiBiIADOXaPYbgkXOxtlVkVe511nPmh6ZKRdQ9BpEUxqFIRDIYid8GAVtiLbG16mS8xoNNJqDpwxXUej4gAsw6whuDjc974/4v51V6/iPCVheaPSrKUgyIWEgKhVowkjWtGSqyJY+QsdrVY/ePhnghADLLJ1FCxsVZ+qcZdh/VIhKt5kX7b0V6jT6nbTc9aQlQolW/e8ZARzn4JPg5MUnx7d9xfmn2jaOxZuuihWbJoiBsiyWHxYpIjAfA+VeNNq+EvE+qSOIpCN3ERuOoMyo2uXPWNwNwXI2JNQ9NxvhllWXTCLKWSBVaK/skafxgDw5KiJjY2AANFXuF57lmvP2lKk2nAVM39U3gGRTxHtuykCxN9rXrpNzxpVlMZ6pKvgxEZKqep0rsfJcyBf8AGqOPmbhQUYacmCWORZHETHwIy3DrYnD1xJJtjvcXrp/HOCxCQLGgCMqnGE2Y9QkYm1iBJGTckbgHzFy89wvPc3FK8xyBlDDsQCP8716rQ1FKUoAUpSgBSlKAFKUoAUpSgBUDj/us/wAtvpU+oHH/AHWf5bfSrhxImWjIvC+KQRabTiWWKMtGtg7qt9vK5qTPw/Tam7MiS2DxE99shmn5ho1/EFRWcj5e1EkSSQSIhkgiQlr5LhcjGwIZTkbobXIBvXZ+V5hNFi5waWZpsTYdMy9eNbE+1l4TYdi3lWFpOV+WXP8A2bxs4OCz/aF3peWtNHIJEiCuBbIFrnuLtc+I2Zt2ud+9fJeWNI18oUNy5vv3dxI5BvsS6q1xuCBa1UB5Nn6eJaFiGJZi8vriVcCSXvi6l1YBbi47iy2iTcraw6jEO9sd9UWsw/6fphQA+4DnLsDe5v2Jzvy9JSsLN+Y00vJ+iZQp06YhOnYZAYb2VgCMvabc3O5+NPu9oo5Efpxo+ZwORW7s3UKgZC92u2Ha9yB3qiPI8xiwMiiwlsM3IDOiBGFlWwDKWtbz8zerfiPApm6TJLk8cqyWlPg2VlKrgtwDl537U1J+kl2VmvMSNDyxp49M2nwzicuzhgPEXYs18QB3O1gLWHwqLPyxw5N3iiBjBkuWa4GeZdvFdhmSbm+5Pxqv1nKerlneXrRxl0dfV5D2owoB8IJxYE3LdjsFI38TclSm7J0ImaB4vA8vgYm4dSRc33BG1r3F6TlLlEasbPKsi7TlDRBWAgSzBla+RJVwoYEk3NwiDvsFFrUl5Q0bZgwLZyWYAuASb3NgwAvk17Wvc3vXjhHBZIp5pGKNmXIku/UszBlRlPhxUCwt+Ha5vSQclakBspYmu8bNFdxG+OYYNioKg5KezbruW71Tk/SSrKDrma1NREiMAVVIRZrbBAqg2PwAW3+K7owIBG4IuCPge1Y7iHJc8isOpGVbOyM0uC5RJGrDzJQoxAO3jPnU/jPLk0vo2DoOiADkSV2xucMTkbKbG6kX7+VF+efhKw4ZUkaS1eEkBJAIJU2IB7G17H4GxB/zWLblDUOky5sLTEQh32EKl2XIYuHu0h2YbhV7bW9y8kTWkAePxvG7EFlzxjCPGwKsFXIFwfFva42pYk/SVhQ9RtLV8rIpyU5dWkkDAGIEF5CcEhaN0J2vkxRr2F8d6ueA8LkgW0hVj04lLAuSxRMWLZGwue2IF/O5q4yk3mjOUIpZSqWtKUrQzFKUoAUpSgBUDj/us/y2+lT6gcf91n+W30q4cSJloxy/7rB8tfpVVzbDr2fTHSW6azI0oD4sy5i4bwm8eOd7G/bY2sbXl/3WD5a/SoHNfCppvRjCqFop0lOUrIMVNytlVgxPbcbf5qbXV+4vKZaLQcW8efpJXqR9YCZcnUTyGQ6Y5jpqYTCLXTt8bk3E/wDFU4fpVTfVCNusSEY5LEzIDkQCWkEaki/cn8arG+z/AFWczZQkM1yCzf8AUD0rr2n8Hhsnq/6/9bVZnl7Ux6DS6cTiN1ch2WRkuGWTCKNrZGztEB2Nl/xWKRCTOEuo4yGQBVKiVrthHcpeMqGXLZLGZbg5eEX/AB5aB+ModOrBmUM3VZ1jLH1vY2YWTp2KsN73v2APqXlniuChdWdnyPrWDXMcQvkUN1EiznAjGzj4WBOVOIoI1j1BVFmmdgJnuyvL1I23Q9lyUxm4JJN99jMKPqWgk4iNBGzeLUs0ZkCpHkiEjqBFLYMyi9rnz/ACqLRy8ajWFBG5AhIcuInu5SQgk5hsg/TFsiCDV5/BNaOHmLrudUxu0nVNh4uyNjcLiALAA99x3quflzi3hA1aquKBrO5ORQRy4lgT4QM0ufbJvam0Np9Tlw/+LmRJWyG0Suh6TK467iU7EBGEZDXAB2A3tat5WL+6+vug9IKIrkkRyst1bUu77Bd26DhRf+ofgGrTcC080emhSds5VQB2uTkw7m5AJ/MinEqJOpSlWWKE0rKc86EzNpYlGmLNJcGSQpLZCrEachGsxsAzbWG39WyboJuiNXSsnxTlzUT67T6nGFekwDEyFx0w7GyxmL22XHxBxiSR4gN67lLlCWDVRM2pSXoxyLJEHv0jKQyhRa5DMJGu1j2AuBSq9ibzrob2lfnGn5ek1M2vPX0c/XWRZIw7N0pVJGkJ2PsgEEgLY39oipfDOSl9KjkWSILpo4VZISC/WTNpFJ2wV8wSO7edqV57CvPY3YYf6pkL2uL/AArDR8N1Go0o9G1CpOXmk1JSUi0zxt04yyBriN+kpHayHv2r03L2uE2PpPfPE9Rup0jPA7APhcWVZltf+pR29l3ug7z2NxSq7l/STRadUncyOpfxFixK5sY7sQCSExBJ8x596saooVA4/wC6z/Lb6VPqBx/3Wf5bfSrhxIUtGOX/AHWD5a/Sq3mXluTUTQyxSdNo0mTK7gqZUCrIoXYlSAbNYH47VZcv+6wfLX6VXcwcsPqdRp5RKEWI+JSCchkCQBfEEgWytcX7+VTa8T9xaxKEcnauOMGTVlcBdT15sVk6kZyJst1ssgxa9i/nUteTdYHVhqT7WT3klNyJXZcQbhbRsq7W7f5rjF9nmoAs2tdvAALhvbUqqvs//aQKR5sWbztUkcgt6QJuscuqJf6/LUmW3t2/lsYu3Yn42rGnQi69i15Q4NPptOY55BK2ZIbJmNrAWLMBc3BNwo7+ZuTd0pWqVDVKgpSlAxSlKAFKUoAVQ8xcprq5FcuUZYZogQviHVCgMDcWxxbbzzO4q+pSaqJqupmeC8lLBMsrOr4h8UCYojO+V4lzOCgEqBv3O+9qkafl6WPVamdJYl9I6Xh6J26ZNyT1PEzKzgmw3xPlY31KLqFdRn9HyswnnllnYmXDaLOKwjLYgkSMTs9iBiu18bmvXD+XpYZtTIssQGomWQqISLAAKy36m7Mo9uw8RJse1X1KLqC6jCw/ZfaDotqCyAnFShxA6DwqcTIfHd1kYiwJQWVe9dj9nPgdBqCFfLYIbDJoGP8AX5nTv/8AlPwOW0pSuoVyJXcC4ONLEY1N16kjqALBFdy6xgXOyg4j8uwqxpSqWRSVBUDj/us/y2+lT6gcf91n+W30q4cSFLRmT1XMkkEUS9TpIumR1siFpCSQwXqMFIQBbqviOYtU2PmyZGZWj6hfUSQxEHGzApgjWU2GLO2W/smr7gA/6WD5a/SoPMXMGl082mWdWaR2PSIANmJEZIuRc+sAsoJsSbWBrC1hK/JqXM3jawUEnEgHndsb4wLeQpZ5iDHYuL6gYeDLDYb7sBXL/wBQGyQdC2QQ4Fz1TnEZbomNmUWwvfcnyqUvP+ka4VJmYsqxrgLzFpGiUx3a1s43Hix7X7EV2k4xw7pw66RkUSLeN3DX9kk2XezBcrm2wB3tWbU+Uhq1secfkrl5+kMQYQxlj1CPXbYpCZj7IJDWDLY23sfPaw4lzM6RQyYGJGlgDPJhiY5N3xIa4sPMgVKHN+hAU9eIB3KDuLsCAb7bC7J4jt4l33Fc9HzvoZBERMo6pIQMCrEhsNwRtdtgTsTsN6d2XOQna2dco/JA1vPipOUjRZkCsbo3iJERlFhbxA2tcXH432qLPzlNckHTYejSSAxy5HNQDirMlswCLrY7b/hWjj5j0ph66yoYsguYuQWNgqiwuxJYWAB71D0vOuhZI2aRYuohkUSDE4gEsb+zeysbXvahxl6hq2slTw/J64JzC08zxkRrh4cTJ60kBTnhiBgctjf67Vac/klwI0sCgVy5CAO7JlLdckAKeYHcbC96s4+ddGZljzsXVSjFSAxZ2RUFxcHJT3AG4sd6vcRTuyaykJWlnXh+TF6/nSRFlC9LI3xcyAxLbTpLaNsAWLF/CG72O4Gw7cy8xzw6XStGyq8q3Ziq22iyPtbXLEeEeJhcLvWvtQih2cs/EUrSCa8P/pm+Ic0E6COeH+ZMVSMWzszHe6rcnFQzYjfa3eomk55Zm0y9IXkVOoSwSzFzHIqBu5RgbjvuBWvr4VH+qbhOvEJThSl0x7c+SCKKQwRgSIZAOqbsA6p04/B4pSWJx+A/HbgecpgJ1bFijy4srKHVUnWNVkUoQoIfYm5OJ/OtwRS1Thz9RStLP0fJR8L5iM3WJWJenn4Op60YMV9apACBrXBv2Iqqh58cxqxgBLuYgFcm0xUNHGTjYhrsMlJAt23sNiBXGXRxthkoODZL+DWIyH42J/3VOM6ZSJU7OucTI6rneXJlVYUKTIrFnJXps5TJnAKqDb81+Brt9+XylAgXwNioMgBv1lh8a2LL7QYG1rbfjWtwG+w37/j+dAo70rk/UPEs/R8mW0POMjmzxwpsSCZTjdZ+gwJw2ud1+OwNr3rVUpWkU1q6mc5ReioKgcf91n+W30qfUDj/ALrP8tvpWsOJGUtGOX/dYPlr9KqOc9Loh05tXHMyp4S0eeKrmjetCkXTMRnzNx+dW/L/ALrB8tfpVXzQNJJNBDqJpImuZY8XCKWVlVbkgguGdcR+ZqbXV+5L4ShvwgGVQuoDB1KEGS5ZdQygaQ32AndxYWFyT23q1kThb6DTs7CPSqrxxZMyWyjeJ0O9y2JlFjvcE1yHAeFEykTLfO1xOPVOJDqCI/JDmrPvfsfIEV1aPhiwRQtKsccMjCMtKoLOYyGORN2uNQT5bsDWRKXscJdNwZisvWjv1WAcTHd7JkpN/ZssR+AuDfxb+NNp+DHpSLLjaR40ylcHIS3aOzf0CQ3F9hmLHxb905T4ZM5jSTKSM+ILKrMoCRwsrAgi1oY73Fww7g1Ol5F0rFSerdXd18QNuo/UdLEHwF/F8QSbEUUew6PY824c2iVBMvo+nZArrKbo6EYAODfO5At3N7edVicD4MMWEoGCFR69hZRESSbm9xHKST8CDWgfliA6MaTx9EbDcE+1luWBB3+IqA/2eaIlSVkJURqLuTtH2vfvkPC3xUAU6PYbT2K7Tafg8KqDIsVyLK825MM7sDYMRbqh9v8A7bDtWx0uqSRFeNgyOAysDcEHcEVTpyXpgysOpdWDjx+YnbUC+3/cY/42qz4Xw1NPDHDHfCNQq3NzYfE+dNJocU0SqUpVFilKUAKUpQApSlAClKUAKUpQAqBx/wB1n+W30qfUDj/us/y2+lXDiRMtGOX/AHWD5a/Sqnm7hujZopNVK8YJEAUEWkzdHEbDEsbtGnskbA72q25f91g+Wv0qq5y4do5fRxqTKrNKqRNGXBzLq2JK+EAlF3b4bEHeptdX7k+UoJeHcIKTRNNOVBRSu+6pK6RRw2ju6rNIw8NzkACSNqsn4Fw6WFtQ07dOcS3kd0QEypGkntIMWAgG1tjlt5DjxDlzhsEhE2qMTt44g0kYMfrjPeMFdwZAfby+FfWh4cYdPpuo5jjcskmUZVi+nlkMkjdguDyNew3tbasSabnbl/hUGm1Ek/pcLRsXhiTJbIWlMrJll4nybt33/IDQafmDSuoZZ4iGcxjxgXdTiUANiWv5ee1tiKyb8o8LaAS+kWhU4mQtFhukUJRgyYi/RjO4vlfyNq96nl3hhCu2qAVHlcXaLGzypJIhuliBI0difEMlF+1NNoabRsBxOHBnEsWC7M2a4qfgxvYHcd/jXxeLQEZCaIjvfNbWADE3v/xIP5EGqXR8u6Sbhy6eGTOA7iRcCWIfK5OOOQYWva4t5Go8v2aaRipZ52Kqi7uDlgMWLeHcugCN8VAG1VVlVZeDj+msC0saXLAB3VScSVYgE7i6t/qp0UqsoZSGVgCCDcEHcEEbEVnByDpslYtISrBhfA7jUNqbHwdi7kH/AOm3nvVzwfha6aCOBCxWNQoLWuQPjYAX/wAU1XmNV5kylKUyhSlKAFKUoAUpSgBSlKAFKUoAVA4/7rP8tvpU+oHH/dZ/lt9KuHEiZaMcv+6wfLX6V441wNNSIw7yp05BIvTKjxr7JOSte3wrPcSh1kmj0iaQOCEzZ1cJuq+BCfMMxBI8wttr171eu4oZJCiMqmMmNMFO5iBW7dg4kuCCbHyHnWNraJTkmnqbQsb0Fmi81/LcM06zPnmvTtZrD1UnVTa3/I7/AIVWx/Z3owmBErLYLYv3AhaDewB9hz2tvY151D8QEyoM3TwAnCMKUKv1SzDdZFbAKBsdu9yRXcLi4kscSlGbp4W6oUEP0JQwuDcoH6QyO+5/OssRV4R/x01WqNBp+VIEgEIMhXqpLclQxdGV1uVUC10W+1z8fOouo5E0zytIWnuzmTHqeEM0kcjlRba7Qxk7/H/HqCbV+hSG83pG1upEgIay5YomzKDlY2J/8rC8CDiXEOpBG1wZUZ2yCF06TNe9lUHqBogLgEb9jem5xyyF/HrzWRp+H8PSFCqXsXkkNzfxSOZG/wAXY2/CpNYnSvxNngaTreFpA2yBWvGMCyYKyx53G4JXcg9jXvSz8VaMBs1Yk5HppdfVMcRcYkdQIAQDs1rnvQrboy8CnmRs6VneCya7IDUZ2LRm4jjtvCTIrWIsqybXFzew3BJrRVrGV5VMpRuulRSlKokUpSgBSlKAFKUoAUpSgBSlKAFQOP8Aus/y2+lT6gcf91n+W30q4cSJloxy/wC6wfLX6VB5k4tLDLowh8Ek4WUCNmPTxa7ZC4QBsB2/qG4sbzuX/dYPlr9KrubeKayFU9EiEhKys143f2FDIgwIsXN1F/8ARqbXV+4vKU/AOZ9Z1JRqQ1yMUUxFQNQZJQsCEDxKY0RixJA3JYA1VJzRxT0cseqN1vJ6N4hIdMXaER4bqJwqZW87XvvVvPzDxJZIlOmztM6swgkxKCXph0NzgcDlvsR2J3A+tzDxQeieouZghltBLaMOwUqTkcWjBLHLEW/zWP8AZFep75f41r5Nd050ZUs+adOyxgJEY2WS3iLM0oIue3YY15j5u13WUHSr0zIF2EuWBnkhvuMb+BZN9sW/G4i8I4txa8TyI7gpp1lRoHTxtJIspTcBWUYFmsVIANgDXaPmPizR7acK9mN2glsCITIY8crmzgRiS9mvsDaioVOWi5y4hJ0WOnVFMhV0wly3iLLGSR4HDjDL2SSt7CpvL/Net1EkSNp0jDZl2IlGIURnGxX+Z6xxubHG+24rV6OZmjRmBVmVSV+BIBK7/A7V1vVJPctRe5iONc2a1Z5YooHIjkixKIxLqZIw6lmsqlgzjtYAXyNjbhPzxrmssWmOTadnuYpRjKIWkCjIWYBl6diBdvztW+vS9O69wuvcwh5t14VysIkIUvcpKFITTxylYwFDXZ2dQGvuD8LVZcF5ukm1z6d41QBZWt48wEZFUsSMSHzJGPawB3rVXrhHo41ZnVEV29pgoDN/5EC5/wA0Ue4Ue52pWa1POqRK7yIxXqzRoEsWK6cEzSNkQABhJYA3IA7k2EfW/aFGMhHHISHwVmACNaaKKTEglvCJlbdRf/dF5BfRP4jznBB6Vms3/SiMvZPaEhsvTuRlv/8Aq9deE826bUrO8bHp6diHc+yQFyLKfNbedUsM/DtQNbqMNQcFB1GTyd4iZBGEzxDoY72FrZWv4jUduOcMEWqRoJYlkR3mj2XJIooTZQklheOWKyqRfe9t6VWK89y0Tn+FoIZkg1LrLJ0goWMMst7LHIGkFie48rEXtXbR88aaR50IkQwLKzFgtsYnKSEYsSLMNgwBPcXqg0uu0ShgujljInmmVVb1YfSEIZiFcBR7N1A3N9m7nyeP8PMU0YhnVWZZZmjQESOzpK8RZjezGUCxsLFgKV5ivPc0s3OukjxEztFIUVzGUdmUMhcK2CkZWV9r/wBLfCvknO2jXIvKFAZlBAZrhVRmfwg4qBKhJPYG9VOj1el1utZG00wcxlndntZo2l0xRlV7bB5RkpIOX4A1VaPV6Eo4fTOcgY8I3cs3Wd9ORdnAGS6OPe4tv8TReYXmfpNKxmo+0qIRdSOKUgIz4PZSyiAToVILAAqfPfY7VKl+0PTq7o0eoBjADeBSOocLRXDWDkyoLmy999qq8ir6NTUDj/us/wAtvpVZwjmh5XiDxBBK+pjG92V4HYWa1wQyKxuDsRbcEGrPj/us/wAtvpWlm6yQN1THL/usHy1+lV3MWs1qSqIEYx9NjdY1cmW4sj3ZcEtc5C+/5Wax5f8AdYPlr9KpeZuM6iPVJHprSP0JHMYuSLSRrmUDDLws5C7XKkA70rXV+4vKR/TeLK8IKKwZEZ7RAKGYOZVf1l1aO0QUA+Mk7jyjcP4rxgnTdSE2MhEvq1HguniBPsrYybEBtti1t+UnOWuSfTxSRorSFAEMZDSK0kil28XqSESNsSD7bf8AGwi8N5x4hqI2eKPqtGD7EbheodNn02AYhgJCEBvvsfOsa9SKrcv+La7iKzTCJGwBTp4xK4MZx6kmRcHqreS0drHFe96jR8X4sDGrackt0iWCLYC8glz8fhcgQHEXsSwqHxLm/X6eVY5VjBMpRG6TeuBkiUYrmSgCyOctwSvl57+qWZSzepg4tXxnKIuGsChcJCu+enLNGwzJxSUBch8b+VqncP4pxD0rTQy9I9WETykJiY8bh4scj3ZogGv/AEvtWupTu9SlHqYbjmr4sdQ6wxMY1liMZHgUqHTJZH3JUjPIi4t5Dz8HWcVuXWGQnplgGBA6nojHEoHxt17Lb8t7+Kt5Sld6iudT884vzPxLTOqSY3aQrGwiF5d4bLhmSqgSSjIXN1F7ef6GaUqkqFJUK/8AgGnIcNGjq8nVKuAyiQixZVa4UnubeZJ8zXV+D6cm5hhJuW3jU+JmVmbt3LIhJ8yqnyFS6UUQ6IhaXg0MaSoqArM7vIG8WbSe3lfuCNrdrACvOo4BpZNpNPA+9/FEh3xCX3HfFVX8gB2FT6UUCiIi8I04ZmEMIZ8sj01u2ds8ja5ysL372F68NwLSk3MEF7Bb9NL4rbFb27Cy2HlYfCp1KdAoiNHw2FXzWKMOMvEEUN4zk+4F/Edz8Tua8rwfTjtDCNwdo17gswPbuC7kfizHzNS6UUChCHA9Na3QgtbH+Wns4dPHt2w8Nv8Ajt2ryeX9L/b6f2cP5Sexa2Hb2bAC3ap9KVAoiDBwOBHR0jVOmrKiqAqLmQXKoLAMxAu1r9/ia+cf91n+W30qfUDj/us/y2+lXDiQnozP8N5qMUMcZ08hKKFJzTyH51J++f8A7aT9cf70pXPdnButPs4WLI+ffLz9Gk/XH+9BzlbtppP1x/vSlLCht9hjTB5y/wDbSfrj/evv30P9tL+uP96UowobfYY0x99D/bS/rj/en30P9tL+uP8AelKMKG32GNMffQ/20v64/wB6ffQ/20v64/3pSjCht9hjTH30P9tL+uP96ffQ/wBtL+uP96UowobfYY0x99D/AG0v64/3p99D/bS/rj/elKMKG32GNMffQ/20v64/3p99D/bS/rj/AHpSjCht9hjTH30P9tL+uP8Aen30P9tL+uP96UowobfYY0x99D/bS/rj/en30P8AbS/rj/elKMKG32GNMffQ/wBtL+uP96ffQ/20v64/3pSjCht9hjTH30P9tL+uP96j8R5qMkMkY08gLqVBzTa4t8aUpqzgnWn2GLJn/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1487034"/>
            <a:ext cx="3888432" cy="532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21098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descr="http://roninsportfit.co.uk/wp-content/uploads/2014/04/Energy-Syste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12" y="1628799"/>
            <a:ext cx="9144000" cy="5256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0484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Phosphagen (ATP-CP) System</a:t>
            </a:r>
          </a:p>
        </p:txBody>
      </p:sp>
      <p:sp>
        <p:nvSpPr>
          <p:cNvPr id="3" name="Content Placeholder 2"/>
          <p:cNvSpPr>
            <a:spLocks noGrp="1"/>
          </p:cNvSpPr>
          <p:nvPr>
            <p:ph sz="quarter" idx="1"/>
          </p:nvPr>
        </p:nvSpPr>
        <p:spPr>
          <a:xfrm>
            <a:off x="612648" y="1600200"/>
            <a:ext cx="8153400" cy="4997152"/>
          </a:xfrm>
        </p:spPr>
        <p:txBody>
          <a:bodyPr>
            <a:normAutofit fontScale="92500" lnSpcReduction="10000"/>
          </a:bodyPr>
          <a:lstStyle/>
          <a:p>
            <a:r>
              <a:rPr lang="en-AU" dirty="0"/>
              <a:t>The phosphagen system provides ATP immediately to the muscle, so the energy needs of fast and powerful movements are met in the immediate area of the muscle’s contractile machinery.  </a:t>
            </a:r>
          </a:p>
          <a:p>
            <a:pPr marL="0" indent="0">
              <a:buNone/>
            </a:pPr>
            <a:endParaRPr lang="en-AU" dirty="0"/>
          </a:p>
          <a:p>
            <a:r>
              <a:rPr lang="en-AU" dirty="0"/>
              <a:t>Creatine phosphate (a high energy molecule) is broken down by creatine kinase to provide energy for the re-synthesis of ATP that has been utilized during the initial stages of exercise.</a:t>
            </a:r>
          </a:p>
          <a:p>
            <a:pPr marL="0" indent="0">
              <a:buNone/>
            </a:pPr>
            <a:endParaRPr lang="en-AU" dirty="0"/>
          </a:p>
          <a:p>
            <a:r>
              <a:rPr lang="en-AU" dirty="0"/>
              <a:t>Creatine kinase breaks down CP by removing the phosphate group and transfers it to ADP to form ATP.</a:t>
            </a:r>
          </a:p>
          <a:p>
            <a:endParaRPr lang="en-AU" dirty="0"/>
          </a:p>
          <a:p>
            <a:endParaRPr lang="en-US" dirty="0"/>
          </a:p>
        </p:txBody>
      </p:sp>
    </p:spTree>
    <p:extLst>
      <p:ext uri="{BB962C8B-B14F-4D97-AF65-F5344CB8AC3E}">
        <p14:creationId xmlns:p14="http://schemas.microsoft.com/office/powerpoint/2010/main" val="17046951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3.3.6 Describe the re-synthesis of ATP by the ATP–PC system.</a:t>
            </a:r>
            <a:r>
              <a:rPr lang="en-AU" dirty="0"/>
              <a:t/>
            </a:r>
            <a:br>
              <a:rPr lang="en-AU" dirty="0"/>
            </a:br>
            <a:endParaRPr lang="en-AU" dirty="0"/>
          </a:p>
        </p:txBody>
      </p:sp>
      <p:pic>
        <p:nvPicPr>
          <p:cNvPr id="5" name="Picture 8" descr="atp"/>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5415"/>
          <a:stretch/>
        </p:blipFill>
        <p:spPr>
          <a:xfrm>
            <a:off x="611560" y="1718810"/>
            <a:ext cx="4668006" cy="502255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121098" y="2709970"/>
            <a:ext cx="1296144" cy="35283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491880" y="5301208"/>
            <a:ext cx="1152128" cy="9361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8100392" y="1898248"/>
            <a:ext cx="792088" cy="738664"/>
          </a:xfrm>
          <a:prstGeom prst="rect">
            <a:avLst/>
          </a:prstGeom>
          <a:noFill/>
          <a:ln>
            <a:solidFill>
              <a:schemeClr val="tx1"/>
            </a:solidFill>
          </a:ln>
        </p:spPr>
        <p:txBody>
          <a:bodyPr wrap="square" rtlCol="0">
            <a:spAutoFit/>
          </a:bodyPr>
          <a:lstStyle/>
          <a:p>
            <a:r>
              <a:rPr lang="en-US" sz="1200" dirty="0"/>
              <a:t>Fuel source </a:t>
            </a:r>
            <a:r>
              <a:rPr lang="en-US" dirty="0"/>
              <a:t>PC</a:t>
            </a:r>
          </a:p>
        </p:txBody>
      </p:sp>
      <p:sp>
        <p:nvSpPr>
          <p:cNvPr id="11" name="Left Arrow 10"/>
          <p:cNvSpPr/>
          <p:nvPr/>
        </p:nvSpPr>
        <p:spPr>
          <a:xfrm>
            <a:off x="6804248" y="2348880"/>
            <a:ext cx="1224136" cy="2160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020272" y="2691497"/>
            <a:ext cx="936104" cy="1169551"/>
          </a:xfrm>
          <a:prstGeom prst="rect">
            <a:avLst/>
          </a:prstGeom>
          <a:noFill/>
          <a:ln>
            <a:solidFill>
              <a:schemeClr val="tx1"/>
            </a:solidFill>
          </a:ln>
        </p:spPr>
        <p:txBody>
          <a:bodyPr wrap="square" rtlCol="0">
            <a:spAutoFit/>
          </a:bodyPr>
          <a:lstStyle/>
          <a:p>
            <a:r>
              <a:rPr lang="en-US" sz="1400" dirty="0"/>
              <a:t>Enzyme: </a:t>
            </a:r>
            <a:r>
              <a:rPr lang="en-US" sz="1400" b="1" dirty="0" err="1"/>
              <a:t>creatine</a:t>
            </a:r>
            <a:r>
              <a:rPr lang="en-US" sz="1400" b="1" dirty="0"/>
              <a:t> kinase </a:t>
            </a:r>
            <a:r>
              <a:rPr lang="en-US" sz="1400" dirty="0"/>
              <a:t>breaks down PC</a:t>
            </a:r>
          </a:p>
        </p:txBody>
      </p:sp>
      <p:sp>
        <p:nvSpPr>
          <p:cNvPr id="13" name="TextBox 12"/>
          <p:cNvSpPr txBox="1"/>
          <p:nvPr/>
        </p:nvSpPr>
        <p:spPr>
          <a:xfrm>
            <a:off x="5580112" y="2267580"/>
            <a:ext cx="1152128" cy="369332"/>
          </a:xfrm>
          <a:prstGeom prst="rect">
            <a:avLst/>
          </a:prstGeom>
          <a:noFill/>
          <a:ln>
            <a:solidFill>
              <a:schemeClr val="tx1"/>
            </a:solidFill>
          </a:ln>
        </p:spPr>
        <p:txBody>
          <a:bodyPr wrap="square" rtlCol="0">
            <a:spAutoFit/>
          </a:bodyPr>
          <a:lstStyle/>
          <a:p>
            <a:r>
              <a:rPr lang="en-US" dirty="0" err="1"/>
              <a:t>Creatine</a:t>
            </a:r>
            <a:endParaRPr lang="en-US" dirty="0"/>
          </a:p>
        </p:txBody>
      </p:sp>
      <p:sp>
        <p:nvSpPr>
          <p:cNvPr id="14" name="TextBox 13"/>
          <p:cNvSpPr txBox="1"/>
          <p:nvPr/>
        </p:nvSpPr>
        <p:spPr>
          <a:xfrm>
            <a:off x="5279566" y="2267580"/>
            <a:ext cx="300546" cy="369332"/>
          </a:xfrm>
          <a:prstGeom prst="rect">
            <a:avLst/>
          </a:prstGeom>
          <a:noFill/>
        </p:spPr>
        <p:txBody>
          <a:bodyPr wrap="square" rtlCol="0">
            <a:spAutoFit/>
          </a:bodyPr>
          <a:lstStyle/>
          <a:p>
            <a:r>
              <a:rPr lang="en-US" dirty="0"/>
              <a:t>+</a:t>
            </a:r>
          </a:p>
        </p:txBody>
      </p:sp>
      <p:sp>
        <p:nvSpPr>
          <p:cNvPr id="15" name="TextBox 14"/>
          <p:cNvSpPr txBox="1"/>
          <p:nvPr/>
        </p:nvSpPr>
        <p:spPr>
          <a:xfrm>
            <a:off x="4355976" y="2204864"/>
            <a:ext cx="936104" cy="576064"/>
          </a:xfrm>
          <a:prstGeom prst="rect">
            <a:avLst/>
          </a:prstGeom>
          <a:noFill/>
          <a:ln>
            <a:solidFill>
              <a:schemeClr val="tx1"/>
            </a:solidFill>
          </a:ln>
        </p:spPr>
        <p:txBody>
          <a:bodyPr wrap="square" rtlCol="0">
            <a:spAutoFit/>
          </a:bodyPr>
          <a:lstStyle/>
          <a:p>
            <a:r>
              <a:rPr lang="en-US" dirty="0"/>
              <a:t>    P</a:t>
            </a:r>
          </a:p>
          <a:p>
            <a:r>
              <a:rPr lang="en-US" sz="1200" dirty="0"/>
              <a:t>phosphate</a:t>
            </a:r>
          </a:p>
        </p:txBody>
      </p:sp>
      <p:sp>
        <p:nvSpPr>
          <p:cNvPr id="16" name="Rectangle 15"/>
          <p:cNvSpPr/>
          <p:nvPr/>
        </p:nvSpPr>
        <p:spPr>
          <a:xfrm>
            <a:off x="3203849" y="2132856"/>
            <a:ext cx="288031"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eft Arrow 16"/>
          <p:cNvSpPr/>
          <p:nvPr/>
        </p:nvSpPr>
        <p:spPr>
          <a:xfrm>
            <a:off x="3347864" y="2343363"/>
            <a:ext cx="936104" cy="14953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Anabolism</a:t>
            </a:r>
          </a:p>
        </p:txBody>
      </p:sp>
      <p:sp>
        <p:nvSpPr>
          <p:cNvPr id="3" name="Content Placeholder 2"/>
          <p:cNvSpPr>
            <a:spLocks noGrp="1"/>
          </p:cNvSpPr>
          <p:nvPr>
            <p:ph sz="quarter" idx="1"/>
          </p:nvPr>
        </p:nvSpPr>
        <p:spPr/>
        <p:txBody>
          <a:bodyPr>
            <a:normAutofit/>
          </a:bodyPr>
          <a:lstStyle/>
          <a:p>
            <a:r>
              <a:rPr lang="en-US" dirty="0"/>
              <a:t>The anabolic process uses monomers to build polymers.  A </a:t>
            </a:r>
            <a:r>
              <a:rPr lang="en-US" b="1" i="1" u="sng" dirty="0"/>
              <a:t>polymer</a:t>
            </a:r>
            <a:r>
              <a:rPr lang="en-US" dirty="0"/>
              <a:t> is a large complex molecule made of many small molecules that are similar to each other.  Those small molecules are called </a:t>
            </a:r>
            <a:r>
              <a:rPr lang="en-US" b="1" i="1" u="sng" dirty="0"/>
              <a:t>monomers</a:t>
            </a:r>
            <a:r>
              <a:rPr lang="en-US" dirty="0"/>
              <a:t>.</a:t>
            </a:r>
          </a:p>
          <a:p>
            <a:r>
              <a:rPr lang="en-US" dirty="0"/>
              <a:t>Example:  amino acids, which are simple molecules (monomers)…  through a series of anabolic chemical reactions build… proteins, which are large and complex molecules (polymers).</a:t>
            </a:r>
          </a:p>
        </p:txBody>
      </p:sp>
    </p:spTree>
    <p:extLst>
      <p:ext uri="{BB962C8B-B14F-4D97-AF65-F5344CB8AC3E}">
        <p14:creationId xmlns:p14="http://schemas.microsoft.com/office/powerpoint/2010/main" val="329294226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0" name="Picture 2" descr="http://1.seriouspowerlifting.com/wp-content/uploads/2011/10/Phosphate-Syste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700808"/>
            <a:ext cx="6973219" cy="43466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874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err="1"/>
              <a:t>Phosphogen</a:t>
            </a:r>
            <a:r>
              <a:rPr lang="en-US" dirty="0"/>
              <a:t> (ATP-CP) System Overview</a:t>
            </a:r>
          </a:p>
        </p:txBody>
      </p:sp>
      <p:graphicFrame>
        <p:nvGraphicFramePr>
          <p:cNvPr id="5" name="Table 4"/>
          <p:cNvGraphicFramePr>
            <a:graphicFrameLocks noGrp="1"/>
          </p:cNvGraphicFramePr>
          <p:nvPr>
            <p:extLst>
              <p:ext uri="{D42A27DB-BD31-4B8C-83A1-F6EECF244321}">
                <p14:modId xmlns:p14="http://schemas.microsoft.com/office/powerpoint/2010/main" val="3349573589"/>
              </p:ext>
            </p:extLst>
          </p:nvPr>
        </p:nvGraphicFramePr>
        <p:xfrm>
          <a:off x="971600" y="1563794"/>
          <a:ext cx="7272808" cy="4628934"/>
        </p:xfrm>
        <a:graphic>
          <a:graphicData uri="http://schemas.openxmlformats.org/drawingml/2006/table">
            <a:tbl>
              <a:tblPr firstRow="1" bandRow="1">
                <a:tableStyleId>{5C22544A-7EE6-4342-B048-85BDC9FD1C3A}</a:tableStyleId>
              </a:tblPr>
              <a:tblGrid>
                <a:gridCol w="2845881">
                  <a:extLst>
                    <a:ext uri="{9D8B030D-6E8A-4147-A177-3AD203B41FA5}">
                      <a16:colId xmlns:a16="http://schemas.microsoft.com/office/drawing/2014/main" val="20000"/>
                    </a:ext>
                  </a:extLst>
                </a:gridCol>
                <a:gridCol w="4426927">
                  <a:extLst>
                    <a:ext uri="{9D8B030D-6E8A-4147-A177-3AD203B41FA5}">
                      <a16:colId xmlns:a16="http://schemas.microsoft.com/office/drawing/2014/main" val="20001"/>
                    </a:ext>
                  </a:extLst>
                </a:gridCol>
              </a:tblGrid>
              <a:tr h="47640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76403">
                <a:tc>
                  <a:txBody>
                    <a:bodyPr/>
                    <a:lstStyle/>
                    <a:p>
                      <a:r>
                        <a:rPr lang="en-US" dirty="0"/>
                        <a:t>Primary fuel source:</a:t>
                      </a:r>
                    </a:p>
                  </a:txBody>
                  <a:tcPr/>
                </a:tc>
                <a:tc>
                  <a:txBody>
                    <a:bodyPr/>
                    <a:lstStyle/>
                    <a:p>
                      <a:r>
                        <a:rPr lang="en-US" b="1" dirty="0"/>
                        <a:t>Stored ATP, CP (</a:t>
                      </a:r>
                      <a:r>
                        <a:rPr lang="en-US" b="1" dirty="0" err="1"/>
                        <a:t>creatine</a:t>
                      </a:r>
                      <a:r>
                        <a:rPr lang="en-US" b="1" dirty="0"/>
                        <a:t> phosphate)</a:t>
                      </a:r>
                    </a:p>
                  </a:txBody>
                  <a:tcPr/>
                </a:tc>
                <a:extLst>
                  <a:ext uri="{0D108BD9-81ED-4DB2-BD59-A6C34878D82A}">
                    <a16:rowId xmlns:a16="http://schemas.microsoft.com/office/drawing/2014/main" val="10001"/>
                  </a:ext>
                </a:extLst>
              </a:tr>
              <a:tr h="476403">
                <a:tc>
                  <a:txBody>
                    <a:bodyPr/>
                    <a:lstStyle/>
                    <a:p>
                      <a:r>
                        <a:rPr lang="en-US" dirty="0"/>
                        <a:t>Duration of activity:</a:t>
                      </a:r>
                    </a:p>
                  </a:txBody>
                  <a:tcPr/>
                </a:tc>
                <a:tc>
                  <a:txBody>
                    <a:bodyPr/>
                    <a:lstStyle/>
                    <a:p>
                      <a:r>
                        <a:rPr lang="en-US" b="1" dirty="0"/>
                        <a:t>10 seconds</a:t>
                      </a:r>
                    </a:p>
                  </a:txBody>
                  <a:tcPr/>
                </a:tc>
                <a:extLst>
                  <a:ext uri="{0D108BD9-81ED-4DB2-BD59-A6C34878D82A}">
                    <a16:rowId xmlns:a16="http://schemas.microsoft.com/office/drawing/2014/main" val="10002"/>
                  </a:ext>
                </a:extLst>
              </a:tr>
              <a:tr h="822285">
                <a:tc>
                  <a:txBody>
                    <a:bodyPr/>
                    <a:lstStyle/>
                    <a:p>
                      <a:r>
                        <a:rPr lang="en-US" dirty="0"/>
                        <a:t>Sporting events:</a:t>
                      </a:r>
                    </a:p>
                  </a:txBody>
                  <a:tcPr/>
                </a:tc>
                <a:tc>
                  <a:txBody>
                    <a:bodyPr/>
                    <a:lstStyle/>
                    <a:p>
                      <a:r>
                        <a:rPr lang="en-US" dirty="0"/>
                        <a:t>Weight</a:t>
                      </a:r>
                      <a:r>
                        <a:rPr lang="en-US" baseline="0" dirty="0"/>
                        <a:t> lifting, high jump, long jump, 100m run, 25 m swim</a:t>
                      </a:r>
                      <a:endParaRPr lang="en-US" dirty="0"/>
                    </a:p>
                  </a:txBody>
                  <a:tcPr/>
                </a:tc>
                <a:extLst>
                  <a:ext uri="{0D108BD9-81ED-4DB2-BD59-A6C34878D82A}">
                    <a16:rowId xmlns:a16="http://schemas.microsoft.com/office/drawing/2014/main" val="10003"/>
                  </a:ext>
                </a:extLst>
              </a:tr>
              <a:tr h="1463040">
                <a:tc>
                  <a:txBody>
                    <a:bodyPr/>
                    <a:lstStyle/>
                    <a:p>
                      <a:r>
                        <a:rPr lang="en-US" dirty="0"/>
                        <a:t>Advantages:</a:t>
                      </a:r>
                    </a:p>
                  </a:txBody>
                  <a:tcPr/>
                </a:tc>
                <a:tc>
                  <a:txBody>
                    <a:bodyPr/>
                    <a:lstStyle/>
                    <a:p>
                      <a:r>
                        <a:rPr lang="en-US" dirty="0"/>
                        <a:t>Produces very large amount of energy in a short amount of time.  </a:t>
                      </a:r>
                      <a:r>
                        <a:rPr lang="en-US" b="1" dirty="0"/>
                        <a:t>High intensity</a:t>
                      </a:r>
                      <a:r>
                        <a:rPr lang="en-US" b="1" baseline="0" dirty="0"/>
                        <a:t> power for explosive activities.</a:t>
                      </a:r>
                      <a:r>
                        <a:rPr lang="en-US" baseline="0" dirty="0"/>
                        <a:t>  Fast acting because it doesn’t require oxygen (anaerobic).  No harmful by-products like lactic acid.  </a:t>
                      </a:r>
                      <a:endParaRPr lang="en-US" dirty="0"/>
                    </a:p>
                  </a:txBody>
                  <a:tcPr/>
                </a:tc>
                <a:extLst>
                  <a:ext uri="{0D108BD9-81ED-4DB2-BD59-A6C34878D82A}">
                    <a16:rowId xmlns:a16="http://schemas.microsoft.com/office/drawing/2014/main" val="10004"/>
                  </a:ext>
                </a:extLst>
              </a:tr>
              <a:tr h="914400">
                <a:tc>
                  <a:txBody>
                    <a:bodyPr/>
                    <a:lstStyle/>
                    <a:p>
                      <a:r>
                        <a:rPr lang="en-US" dirty="0"/>
                        <a:t>Disadvantages:</a:t>
                      </a:r>
                    </a:p>
                  </a:txBody>
                  <a:tcPr/>
                </a:tc>
                <a:tc>
                  <a:txBody>
                    <a:bodyPr/>
                    <a:lstStyle/>
                    <a:p>
                      <a:r>
                        <a:rPr lang="en-US" dirty="0"/>
                        <a:t>Initial concentration of high</a:t>
                      </a:r>
                      <a:r>
                        <a:rPr lang="en-US" baseline="0" dirty="0"/>
                        <a:t> energy phosphates (ATP, CP).  Short duration.  </a:t>
                      </a:r>
                      <a:r>
                        <a:rPr lang="en-US" b="1" baseline="0" dirty="0"/>
                        <a:t>Inefficient energy yield is low  1:1(1PC for every 1 ATP).</a:t>
                      </a:r>
                      <a:endParaRPr lang="en-U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5546504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Lactic Acid System</a:t>
            </a:r>
          </a:p>
        </p:txBody>
      </p:sp>
      <p:sp>
        <p:nvSpPr>
          <p:cNvPr id="3" name="Content Placeholder 2"/>
          <p:cNvSpPr>
            <a:spLocks noGrp="1"/>
          </p:cNvSpPr>
          <p:nvPr>
            <p:ph sz="quarter" idx="1"/>
          </p:nvPr>
        </p:nvSpPr>
        <p:spPr>
          <a:xfrm>
            <a:off x="612648" y="1600200"/>
            <a:ext cx="8153400" cy="5069160"/>
          </a:xfrm>
        </p:spPr>
        <p:txBody>
          <a:bodyPr>
            <a:normAutofit fontScale="92500" lnSpcReduction="10000"/>
          </a:bodyPr>
          <a:lstStyle/>
          <a:p>
            <a:r>
              <a:rPr lang="en-US" dirty="0"/>
              <a:t>Anaerobic – without oxygen</a:t>
            </a:r>
          </a:p>
          <a:p>
            <a:r>
              <a:rPr lang="en-US" dirty="0"/>
              <a:t>Also known as anaerobic glycolysis</a:t>
            </a:r>
          </a:p>
          <a:p>
            <a:r>
              <a:rPr lang="en-US" dirty="0"/>
              <a:t>The breakdown of glucose to pyruvate without the use of oxygen.  </a:t>
            </a:r>
          </a:p>
          <a:p>
            <a:r>
              <a:rPr lang="en-US" dirty="0"/>
              <a:t>Pyruvate is then converted into lactic acid, which limits the amount of ATP produced (2 ATP molecules).  </a:t>
            </a:r>
          </a:p>
          <a:p>
            <a:r>
              <a:rPr lang="en-US" dirty="0"/>
              <a:t>Lactic acid accumulates within the muscle and reduces the pH because it is a strong acid.  </a:t>
            </a:r>
          </a:p>
          <a:p>
            <a:r>
              <a:rPr lang="en-US" dirty="0"/>
              <a:t>This causes discomfort but also reduces the ability of muscle to contract and we begin to slow down.  </a:t>
            </a:r>
          </a:p>
          <a:p>
            <a:r>
              <a:rPr lang="en-US" dirty="0"/>
              <a:t>This</a:t>
            </a:r>
            <a:r>
              <a:rPr lang="en-AU" dirty="0"/>
              <a:t> system is generally used for high to medium intensity activities lasting just over a minute. </a:t>
            </a:r>
          </a:p>
          <a:p>
            <a:endParaRPr lang="en-US" dirty="0"/>
          </a:p>
        </p:txBody>
      </p:sp>
    </p:spTree>
    <p:extLst>
      <p:ext uri="{BB962C8B-B14F-4D97-AF65-F5344CB8AC3E}">
        <p14:creationId xmlns:p14="http://schemas.microsoft.com/office/powerpoint/2010/main" val="34998985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
            </a:r>
            <a:br>
              <a:rPr lang="en-GB" dirty="0"/>
            </a:br>
            <a:r>
              <a:rPr lang="en-GB" dirty="0"/>
              <a:t>3.3.7 Describe the production of ATP by the lactic</a:t>
            </a:r>
            <a:r>
              <a:rPr lang="en-AU" dirty="0"/>
              <a:t> </a:t>
            </a:r>
            <a:r>
              <a:rPr lang="en-GB" dirty="0"/>
              <a:t>acid system.</a:t>
            </a:r>
            <a:r>
              <a:rPr lang="en-AU" dirty="0"/>
              <a:t/>
            </a:r>
            <a:br>
              <a:rPr lang="en-AU" dirty="0"/>
            </a:br>
            <a:r>
              <a:rPr lang="en-GB" dirty="0"/>
              <a:t> </a:t>
            </a:r>
            <a:r>
              <a:rPr lang="en-AU" dirty="0"/>
              <a:t/>
            </a:r>
            <a:br>
              <a:rPr lang="en-AU" dirty="0"/>
            </a:br>
            <a:endParaRPr lang="en-AU" dirty="0"/>
          </a:p>
        </p:txBody>
      </p:sp>
      <p:sp>
        <p:nvSpPr>
          <p:cNvPr id="3" name="Content Placeholder 2"/>
          <p:cNvSpPr>
            <a:spLocks noGrp="1"/>
          </p:cNvSpPr>
          <p:nvPr>
            <p:ph sz="quarter" idx="1"/>
          </p:nvPr>
        </p:nvSpPr>
        <p:spPr/>
        <p:txBody>
          <a:bodyPr/>
          <a:lstStyle/>
          <a:p>
            <a:r>
              <a:rPr lang="en-US" dirty="0"/>
              <a:t>Draw diagram on board</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Lactic Acid System Overview</a:t>
            </a:r>
          </a:p>
        </p:txBody>
      </p:sp>
      <p:graphicFrame>
        <p:nvGraphicFramePr>
          <p:cNvPr id="4" name="Table 3"/>
          <p:cNvGraphicFramePr>
            <a:graphicFrameLocks noGrp="1"/>
          </p:cNvGraphicFramePr>
          <p:nvPr>
            <p:extLst>
              <p:ext uri="{D42A27DB-BD31-4B8C-83A1-F6EECF244321}">
                <p14:modId xmlns:p14="http://schemas.microsoft.com/office/powerpoint/2010/main" val="2109860719"/>
              </p:ext>
            </p:extLst>
          </p:nvPr>
        </p:nvGraphicFramePr>
        <p:xfrm>
          <a:off x="1475656" y="1563794"/>
          <a:ext cx="6624736" cy="4628934"/>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7640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76403">
                <a:tc>
                  <a:txBody>
                    <a:bodyPr/>
                    <a:lstStyle/>
                    <a:p>
                      <a:r>
                        <a:rPr lang="en-US" dirty="0"/>
                        <a:t>Primary fuel source:</a:t>
                      </a:r>
                    </a:p>
                  </a:txBody>
                  <a:tcPr/>
                </a:tc>
                <a:tc>
                  <a:txBody>
                    <a:bodyPr/>
                    <a:lstStyle/>
                    <a:p>
                      <a:r>
                        <a:rPr lang="en-US" b="1" dirty="0"/>
                        <a:t>Stored</a:t>
                      </a:r>
                      <a:r>
                        <a:rPr lang="en-US" b="1" baseline="0" dirty="0"/>
                        <a:t> glycogen, blood glucose</a:t>
                      </a:r>
                      <a:endParaRPr lang="en-US" b="1" dirty="0"/>
                    </a:p>
                  </a:txBody>
                  <a:tcPr/>
                </a:tc>
                <a:extLst>
                  <a:ext uri="{0D108BD9-81ED-4DB2-BD59-A6C34878D82A}">
                    <a16:rowId xmlns:a16="http://schemas.microsoft.com/office/drawing/2014/main" val="10001"/>
                  </a:ext>
                </a:extLst>
              </a:tr>
              <a:tr h="476403">
                <a:tc>
                  <a:txBody>
                    <a:bodyPr/>
                    <a:lstStyle/>
                    <a:p>
                      <a:r>
                        <a:rPr lang="en-US" dirty="0"/>
                        <a:t>Duration of activity:</a:t>
                      </a:r>
                    </a:p>
                  </a:txBody>
                  <a:tcPr/>
                </a:tc>
                <a:tc>
                  <a:txBody>
                    <a:bodyPr/>
                    <a:lstStyle/>
                    <a:p>
                      <a:r>
                        <a:rPr lang="en-US" b="1" dirty="0"/>
                        <a:t>12</a:t>
                      </a:r>
                      <a:r>
                        <a:rPr lang="en-US" b="1" baseline="0" dirty="0"/>
                        <a:t> seconds to a minute</a:t>
                      </a:r>
                      <a:endParaRPr lang="en-US" b="1" dirty="0"/>
                    </a:p>
                  </a:txBody>
                  <a:tcPr/>
                </a:tc>
                <a:extLst>
                  <a:ext uri="{0D108BD9-81ED-4DB2-BD59-A6C34878D82A}">
                    <a16:rowId xmlns:a16="http://schemas.microsoft.com/office/drawing/2014/main" val="10002"/>
                  </a:ext>
                </a:extLst>
              </a:tr>
              <a:tr h="822285">
                <a:tc>
                  <a:txBody>
                    <a:bodyPr/>
                    <a:lstStyle/>
                    <a:p>
                      <a:r>
                        <a:rPr lang="en-US" dirty="0"/>
                        <a:t>Sporting events:</a:t>
                      </a:r>
                    </a:p>
                  </a:txBody>
                  <a:tcPr/>
                </a:tc>
                <a:tc>
                  <a:txBody>
                    <a:bodyPr/>
                    <a:lstStyle/>
                    <a:p>
                      <a:r>
                        <a:rPr lang="en-US" dirty="0"/>
                        <a:t>800m</a:t>
                      </a:r>
                      <a:r>
                        <a:rPr lang="en-US" baseline="0" dirty="0"/>
                        <a:t> run, 200m swim, downhill ski racing, 1500m </a:t>
                      </a:r>
                      <a:r>
                        <a:rPr lang="en-US" baseline="0" dirty="0" err="1"/>
                        <a:t>speedskating</a:t>
                      </a:r>
                      <a:endParaRPr lang="en-US" dirty="0"/>
                    </a:p>
                  </a:txBody>
                  <a:tcPr/>
                </a:tc>
                <a:extLst>
                  <a:ext uri="{0D108BD9-81ED-4DB2-BD59-A6C34878D82A}">
                    <a16:rowId xmlns:a16="http://schemas.microsoft.com/office/drawing/2014/main" val="10003"/>
                  </a:ext>
                </a:extLst>
              </a:tr>
              <a:tr h="1188720">
                <a:tc>
                  <a:txBody>
                    <a:bodyPr/>
                    <a:lstStyle/>
                    <a:p>
                      <a:r>
                        <a:rPr lang="en-US" dirty="0"/>
                        <a:t>Advantages:</a:t>
                      </a:r>
                    </a:p>
                  </a:txBody>
                  <a:tcPr/>
                </a:tc>
                <a:tc>
                  <a:txBody>
                    <a:bodyPr/>
                    <a:lstStyle/>
                    <a:p>
                      <a:r>
                        <a:rPr lang="en-US" dirty="0"/>
                        <a:t>Ability to produce energy under conditions of inadequate</a:t>
                      </a:r>
                      <a:r>
                        <a:rPr lang="en-US" baseline="0" dirty="0"/>
                        <a:t> oxygen.</a:t>
                      </a:r>
                    </a:p>
                    <a:p>
                      <a:r>
                        <a:rPr lang="en-US" baseline="0" dirty="0"/>
                        <a:t>High intensity energy.</a:t>
                      </a:r>
                    </a:p>
                    <a:p>
                      <a:endParaRPr lang="en-US" dirty="0"/>
                    </a:p>
                  </a:txBody>
                  <a:tcPr/>
                </a:tc>
                <a:extLst>
                  <a:ext uri="{0D108BD9-81ED-4DB2-BD59-A6C34878D82A}">
                    <a16:rowId xmlns:a16="http://schemas.microsoft.com/office/drawing/2014/main" val="10004"/>
                  </a:ext>
                </a:extLst>
              </a:tr>
              <a:tr h="1188720">
                <a:tc>
                  <a:txBody>
                    <a:bodyPr/>
                    <a:lstStyle/>
                    <a:p>
                      <a:r>
                        <a:rPr lang="en-US" dirty="0"/>
                        <a:t>Disadvantages:</a:t>
                      </a:r>
                    </a:p>
                  </a:txBody>
                  <a:tcPr/>
                </a:tc>
                <a:tc>
                  <a:txBody>
                    <a:bodyPr/>
                    <a:lstStyle/>
                    <a:p>
                      <a:r>
                        <a:rPr lang="en-US" b="1" dirty="0"/>
                        <a:t>Short duration.  </a:t>
                      </a:r>
                    </a:p>
                    <a:p>
                      <a:r>
                        <a:rPr lang="en-US" b="1" dirty="0"/>
                        <a:t>By-product</a:t>
                      </a:r>
                      <a:r>
                        <a:rPr lang="en-US" b="1" baseline="0" dirty="0"/>
                        <a:t> – lactic acid (decreases pH)</a:t>
                      </a:r>
                    </a:p>
                    <a:p>
                      <a:r>
                        <a:rPr lang="en-US" b="1" baseline="0" dirty="0"/>
                        <a:t>Inefficient – energy yield is 1:2  </a:t>
                      </a:r>
                    </a:p>
                    <a:p>
                      <a:r>
                        <a:rPr lang="en-US" b="1" baseline="0" dirty="0"/>
                        <a:t>(1 glycogen for 2 ATP)</a:t>
                      </a:r>
                      <a:endParaRPr lang="en-US"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7276997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Lactic Acid System</a:t>
            </a:r>
          </a:p>
        </p:txBody>
      </p:sp>
      <p:sp>
        <p:nvSpPr>
          <p:cNvPr id="3" name="Content Placeholder 2"/>
          <p:cNvSpPr>
            <a:spLocks noGrp="1"/>
          </p:cNvSpPr>
          <p:nvPr>
            <p:ph sz="quarter" idx="1"/>
          </p:nvPr>
        </p:nvSpPr>
        <p:spPr/>
        <p:txBody>
          <a:bodyPr/>
          <a:lstStyle/>
          <a:p>
            <a:r>
              <a:rPr lang="en-US" dirty="0"/>
              <a:t>Starts when:</a:t>
            </a:r>
          </a:p>
          <a:p>
            <a:pPr marL="0" indent="0">
              <a:buNone/>
            </a:pPr>
            <a:r>
              <a:rPr lang="en-US" dirty="0"/>
              <a:t>	- the reserves of high energy phosphate compounds fall to a low level.</a:t>
            </a:r>
          </a:p>
          <a:p>
            <a:pPr marL="0" indent="0">
              <a:buNone/>
            </a:pPr>
            <a:endParaRPr lang="en-US" dirty="0"/>
          </a:p>
          <a:p>
            <a:pPr marL="0" indent="0">
              <a:buNone/>
            </a:pPr>
            <a:r>
              <a:rPr lang="en-US" dirty="0"/>
              <a:t>	- the rate of glycolysis is high and there is a buildup of pyruvic acid.  </a:t>
            </a:r>
          </a:p>
        </p:txBody>
      </p:sp>
    </p:spTree>
    <p:extLst>
      <p:ext uri="{BB962C8B-B14F-4D97-AF65-F5344CB8AC3E}">
        <p14:creationId xmlns:p14="http://schemas.microsoft.com/office/powerpoint/2010/main" val="3152290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a:t>A comparison of anaerobic and aerobic </a:t>
            </a:r>
            <a:r>
              <a:rPr lang="en-AU" dirty="0" err="1"/>
              <a:t>glycolysis</a:t>
            </a:r>
            <a:endParaRPr lang="en-AU" dirty="0"/>
          </a:p>
        </p:txBody>
      </p:sp>
      <p:pic>
        <p:nvPicPr>
          <p:cNvPr id="4" name="Content Placeholder 3"/>
          <p:cNvPicPr>
            <a:picLocks noGrp="1"/>
          </p:cNvPicPr>
          <p:nvPr>
            <p:ph sz="quarter" idx="1"/>
          </p:nvPr>
        </p:nvPicPr>
        <p:blipFill>
          <a:blip r:embed="rId2" cstate="print"/>
          <a:srcRect l="25779"/>
          <a:stretch>
            <a:fillRect/>
          </a:stretch>
        </p:blipFill>
        <p:spPr bwMode="auto">
          <a:xfrm>
            <a:off x="642910" y="1500174"/>
            <a:ext cx="8123265" cy="5072098"/>
          </a:xfrm>
          <a:prstGeom prst="rect">
            <a:avLst/>
          </a:prstGeom>
          <a:noFill/>
          <a:ln w="9525">
            <a:noFill/>
            <a:miter lim="800000"/>
            <a:headEnd/>
            <a:tailEnd/>
          </a:ln>
          <a:effectLst/>
        </p:spPr>
      </p:pic>
      <p:sp>
        <p:nvSpPr>
          <p:cNvPr id="3" name="Rectangle 2"/>
          <p:cNvSpPr/>
          <p:nvPr/>
        </p:nvSpPr>
        <p:spPr>
          <a:xfrm>
            <a:off x="4499992" y="5733256"/>
            <a:ext cx="1368152" cy="2880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644008" y="5733256"/>
            <a:ext cx="1368152" cy="369332"/>
          </a:xfrm>
          <a:prstGeom prst="rect">
            <a:avLst/>
          </a:prstGeom>
          <a:noFill/>
        </p:spPr>
        <p:txBody>
          <a:bodyPr wrap="square" rtlCol="0">
            <a:spAutoFit/>
          </a:bodyPr>
          <a:lstStyle/>
          <a:p>
            <a:r>
              <a:rPr lang="en-US" dirty="0" err="1"/>
              <a:t>Kreb</a:t>
            </a:r>
            <a:r>
              <a:rPr lang="en-US" dirty="0"/>
              <a:t> Cycle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Aerobic system</a:t>
            </a:r>
          </a:p>
        </p:txBody>
      </p:sp>
      <p:sp>
        <p:nvSpPr>
          <p:cNvPr id="3" name="Content Placeholder 2"/>
          <p:cNvSpPr>
            <a:spLocks noGrp="1"/>
          </p:cNvSpPr>
          <p:nvPr>
            <p:ph sz="quarter" idx="1"/>
          </p:nvPr>
        </p:nvSpPr>
        <p:spPr/>
        <p:txBody>
          <a:bodyPr/>
          <a:lstStyle/>
          <a:p>
            <a:r>
              <a:rPr lang="en-US" dirty="0"/>
              <a:t>Draw diagram on board.</a:t>
            </a:r>
          </a:p>
          <a:p>
            <a:pPr marL="0" indent="0">
              <a:buNone/>
            </a:pPr>
            <a:endParaRPr lang="en-US" dirty="0"/>
          </a:p>
          <a:p>
            <a:r>
              <a:rPr lang="en-US" dirty="0"/>
              <a:t>Oxygen is present.</a:t>
            </a:r>
          </a:p>
          <a:p>
            <a:r>
              <a:rPr lang="en-US" dirty="0"/>
              <a:t>Moderate intensity but long duration.</a:t>
            </a:r>
          </a:p>
          <a:p>
            <a:r>
              <a:rPr lang="en-US" dirty="0"/>
              <a:t>Fuel source is glycogen.</a:t>
            </a:r>
          </a:p>
          <a:p>
            <a:r>
              <a:rPr lang="en-US" dirty="0"/>
              <a:t>38 ATP are produced.</a:t>
            </a:r>
          </a:p>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Aerobic System Overview</a:t>
            </a:r>
          </a:p>
        </p:txBody>
      </p:sp>
      <p:graphicFrame>
        <p:nvGraphicFramePr>
          <p:cNvPr id="4" name="Table 3"/>
          <p:cNvGraphicFramePr>
            <a:graphicFrameLocks noGrp="1"/>
          </p:cNvGraphicFramePr>
          <p:nvPr>
            <p:extLst>
              <p:ext uri="{D42A27DB-BD31-4B8C-83A1-F6EECF244321}">
                <p14:modId xmlns:p14="http://schemas.microsoft.com/office/powerpoint/2010/main" val="2160249181"/>
              </p:ext>
            </p:extLst>
          </p:nvPr>
        </p:nvGraphicFramePr>
        <p:xfrm>
          <a:off x="1475656" y="1563794"/>
          <a:ext cx="6624736" cy="4903254"/>
        </p:xfrm>
        <a:graphic>
          <a:graphicData uri="http://schemas.openxmlformats.org/drawingml/2006/table">
            <a:tbl>
              <a:tblPr firstRow="1" bandRow="1">
                <a:tableStyleId>{5C22544A-7EE6-4342-B048-85BDC9FD1C3A}</a:tableStyleId>
              </a:tblPr>
              <a:tblGrid>
                <a:gridCol w="259228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476403">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000"/>
                  </a:ext>
                </a:extLst>
              </a:tr>
              <a:tr h="476403">
                <a:tc>
                  <a:txBody>
                    <a:bodyPr/>
                    <a:lstStyle/>
                    <a:p>
                      <a:r>
                        <a:rPr lang="en-US" dirty="0"/>
                        <a:t>Primary fuel source:</a:t>
                      </a:r>
                    </a:p>
                  </a:txBody>
                  <a:tcPr/>
                </a:tc>
                <a:tc>
                  <a:txBody>
                    <a:bodyPr/>
                    <a:lstStyle/>
                    <a:p>
                      <a:r>
                        <a:rPr lang="en-US" b="1" dirty="0"/>
                        <a:t>Stored</a:t>
                      </a:r>
                      <a:r>
                        <a:rPr lang="en-US" b="1" baseline="0" dirty="0"/>
                        <a:t> glycogen, blood glucose</a:t>
                      </a:r>
                      <a:endParaRPr lang="en-US" b="1" dirty="0"/>
                    </a:p>
                  </a:txBody>
                  <a:tcPr/>
                </a:tc>
                <a:extLst>
                  <a:ext uri="{0D108BD9-81ED-4DB2-BD59-A6C34878D82A}">
                    <a16:rowId xmlns:a16="http://schemas.microsoft.com/office/drawing/2014/main" val="10001"/>
                  </a:ext>
                </a:extLst>
              </a:tr>
              <a:tr h="476403">
                <a:tc>
                  <a:txBody>
                    <a:bodyPr/>
                    <a:lstStyle/>
                    <a:p>
                      <a:r>
                        <a:rPr lang="en-US" dirty="0"/>
                        <a:t>Duration of activity:</a:t>
                      </a:r>
                    </a:p>
                  </a:txBody>
                  <a:tcPr/>
                </a:tc>
                <a:tc>
                  <a:txBody>
                    <a:bodyPr/>
                    <a:lstStyle/>
                    <a:p>
                      <a:r>
                        <a:rPr lang="en-US" b="1" dirty="0"/>
                        <a:t>Long</a:t>
                      </a:r>
                      <a:r>
                        <a:rPr lang="en-US" b="1" baseline="0" dirty="0"/>
                        <a:t> duration</a:t>
                      </a:r>
                      <a:endParaRPr lang="en-US" b="1" dirty="0"/>
                    </a:p>
                  </a:txBody>
                  <a:tcPr/>
                </a:tc>
                <a:extLst>
                  <a:ext uri="{0D108BD9-81ED-4DB2-BD59-A6C34878D82A}">
                    <a16:rowId xmlns:a16="http://schemas.microsoft.com/office/drawing/2014/main" val="10002"/>
                  </a:ext>
                </a:extLst>
              </a:tr>
              <a:tr h="822285">
                <a:tc>
                  <a:txBody>
                    <a:bodyPr/>
                    <a:lstStyle/>
                    <a:p>
                      <a:r>
                        <a:rPr lang="en-US" dirty="0"/>
                        <a:t>Sporting events:</a:t>
                      </a:r>
                    </a:p>
                  </a:txBody>
                  <a:tcPr/>
                </a:tc>
                <a:tc>
                  <a:txBody>
                    <a:bodyPr/>
                    <a:lstStyle/>
                    <a:p>
                      <a:r>
                        <a:rPr lang="en-US" dirty="0"/>
                        <a:t>800m</a:t>
                      </a:r>
                      <a:r>
                        <a:rPr lang="en-US" baseline="0" dirty="0"/>
                        <a:t> run, 200m swim, downhill ski racing, 1500m </a:t>
                      </a:r>
                      <a:r>
                        <a:rPr lang="en-US" baseline="0" dirty="0" err="1"/>
                        <a:t>speedskating</a:t>
                      </a:r>
                      <a:endParaRPr lang="en-US" dirty="0"/>
                    </a:p>
                  </a:txBody>
                  <a:tcPr/>
                </a:tc>
                <a:extLst>
                  <a:ext uri="{0D108BD9-81ED-4DB2-BD59-A6C34878D82A}">
                    <a16:rowId xmlns:a16="http://schemas.microsoft.com/office/drawing/2014/main" val="10003"/>
                  </a:ext>
                </a:extLst>
              </a:tr>
              <a:tr h="1188720">
                <a:tc>
                  <a:txBody>
                    <a:bodyPr/>
                    <a:lstStyle/>
                    <a:p>
                      <a:r>
                        <a:rPr lang="en-US" dirty="0"/>
                        <a:t>Advantages:</a:t>
                      </a:r>
                    </a:p>
                  </a:txBody>
                  <a:tcPr/>
                </a:tc>
                <a:tc>
                  <a:txBody>
                    <a:bodyPr/>
                    <a:lstStyle/>
                    <a:p>
                      <a:r>
                        <a:rPr lang="en-US" dirty="0"/>
                        <a:t>High energy yield  1:38</a:t>
                      </a:r>
                    </a:p>
                    <a:p>
                      <a:r>
                        <a:rPr lang="en-US" dirty="0"/>
                        <a:t>(1glycogen</a:t>
                      </a:r>
                      <a:r>
                        <a:rPr lang="en-US" baseline="0" dirty="0"/>
                        <a:t> to 38 ATP)</a:t>
                      </a:r>
                    </a:p>
                    <a:p>
                      <a:r>
                        <a:rPr lang="en-US" baseline="0" dirty="0"/>
                        <a:t>No fatigue.  By-products H2O and CO2 are removed in the blood.  </a:t>
                      </a:r>
                      <a:endParaRPr lang="en-US" dirty="0"/>
                    </a:p>
                  </a:txBody>
                  <a:tcPr/>
                </a:tc>
                <a:extLst>
                  <a:ext uri="{0D108BD9-81ED-4DB2-BD59-A6C34878D82A}">
                    <a16:rowId xmlns:a16="http://schemas.microsoft.com/office/drawing/2014/main" val="10004"/>
                  </a:ext>
                </a:extLst>
              </a:tr>
              <a:tr h="1463040">
                <a:tc>
                  <a:txBody>
                    <a:bodyPr/>
                    <a:lstStyle/>
                    <a:p>
                      <a:r>
                        <a:rPr lang="en-US" dirty="0"/>
                        <a:t>Disadvantages:</a:t>
                      </a:r>
                    </a:p>
                  </a:txBody>
                  <a:tcPr/>
                </a:tc>
                <a:tc>
                  <a:txBody>
                    <a:bodyPr/>
                    <a:lstStyle/>
                    <a:p>
                      <a:r>
                        <a:rPr lang="en-US" b="0" dirty="0"/>
                        <a:t>Moderate intensity.</a:t>
                      </a:r>
                    </a:p>
                    <a:p>
                      <a:r>
                        <a:rPr lang="en-US" b="0" dirty="0"/>
                        <a:t>Delay</a:t>
                      </a:r>
                      <a:r>
                        <a:rPr lang="en-US" b="0" baseline="0" dirty="0"/>
                        <a:t> in O2 delivery.  Muscles can’t start using this aerobic system at full capacity until O2 is delivered to working muscles.  Delayed response 2-3 minutes.</a:t>
                      </a:r>
                      <a:endParaRPr lang="en-US" b="0"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995538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100" dirty="0"/>
              <a:t>3.3.9 Describe the production of ATP from glucose and fatty acids by the aerobic system.</a:t>
            </a:r>
            <a:r>
              <a:rPr lang="en-GB" dirty="0"/>
              <a:t/>
            </a:r>
            <a:br>
              <a:rPr lang="en-GB" dirty="0"/>
            </a:br>
            <a:endParaRPr lang="en-AU" dirty="0"/>
          </a:p>
        </p:txBody>
      </p:sp>
      <p:sp>
        <p:nvSpPr>
          <p:cNvPr id="3" name="Content Placeholder 2"/>
          <p:cNvSpPr>
            <a:spLocks noGrp="1"/>
          </p:cNvSpPr>
          <p:nvPr>
            <p:ph sz="quarter" idx="1"/>
          </p:nvPr>
        </p:nvSpPr>
        <p:spPr/>
        <p:txBody>
          <a:bodyPr>
            <a:normAutofit/>
          </a:bodyPr>
          <a:lstStyle/>
          <a:p>
            <a:r>
              <a:rPr lang="en-AU" dirty="0"/>
              <a:t>In the presence of oxygen </a:t>
            </a:r>
            <a:r>
              <a:rPr lang="en-AU" dirty="0" err="1"/>
              <a:t>pyruvate</a:t>
            </a:r>
            <a:r>
              <a:rPr lang="en-AU" dirty="0"/>
              <a:t> is converted to Acetyl Co A and is processed by the Krebs cycle which liberates electrons that are passed through the electron transport chain producing energy (ATP).</a:t>
            </a:r>
          </a:p>
          <a:p>
            <a:r>
              <a:rPr lang="en-AU" dirty="0"/>
              <a:t>Fatty acid chains are transformed into acetyl-CoA that enter the Krebs Cycle. </a:t>
            </a:r>
            <a:r>
              <a:rPr lang="en-US" altLang="en-US" sz="2800" dirty="0"/>
              <a:t>O</a:t>
            </a:r>
            <a:r>
              <a:rPr lang="en-US" altLang="en-US" sz="2800" baseline="-25000" dirty="0"/>
              <a:t>2 </a:t>
            </a:r>
            <a:r>
              <a:rPr lang="en-AU" dirty="0"/>
              <a:t>must be present for this to occur. </a:t>
            </a:r>
          </a:p>
          <a:p>
            <a:r>
              <a:rPr lang="en-AU" dirty="0"/>
              <a:t>In the presence of oxygen and in extreme cases protein is also utilized.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Catabolism</a:t>
            </a:r>
          </a:p>
        </p:txBody>
      </p:sp>
      <p:sp>
        <p:nvSpPr>
          <p:cNvPr id="3" name="Content Placeholder 2"/>
          <p:cNvSpPr>
            <a:spLocks noGrp="1"/>
          </p:cNvSpPr>
          <p:nvPr>
            <p:ph sz="quarter" idx="1"/>
          </p:nvPr>
        </p:nvSpPr>
        <p:spPr/>
        <p:txBody>
          <a:bodyPr>
            <a:normAutofit fontScale="92500"/>
          </a:bodyPr>
          <a:lstStyle/>
          <a:p>
            <a:r>
              <a:rPr lang="en-US" dirty="0"/>
              <a:t>Catabolism breaks things down and gives out energy.  Using bigger things to make smaller things and releasing energy in the process.  </a:t>
            </a:r>
          </a:p>
          <a:p>
            <a:r>
              <a:rPr lang="en-US" dirty="0"/>
              <a:t>Catabolism provides the energy our bodies need for physical activity, from a cellular level right up to whole body movements.</a:t>
            </a:r>
          </a:p>
          <a:p>
            <a:r>
              <a:rPr lang="en-US" dirty="0"/>
              <a:t>When we eat our body breaks down the organic nutrients – this breaking down process releases energy, which is stored inside molecules of adenosine triphosphate (ATP) in the body.  (more to come on this).</a:t>
            </a:r>
          </a:p>
        </p:txBody>
      </p:sp>
    </p:spTree>
    <p:extLst>
      <p:ext uri="{BB962C8B-B14F-4D97-AF65-F5344CB8AC3E}">
        <p14:creationId xmlns:p14="http://schemas.microsoft.com/office/powerpoint/2010/main" val="216166797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pic>
        <p:nvPicPr>
          <p:cNvPr id="4" name="Picture 2"/>
          <p:cNvPicPr>
            <a:picLocks noGrp="1" noChangeAspect="1" noChangeArrowheads="1"/>
          </p:cNvPicPr>
          <p:nvPr>
            <p:ph sz="quarter" idx="1"/>
          </p:nvPr>
        </p:nvPicPr>
        <p:blipFill>
          <a:blip r:embed="rId2" cstate="print"/>
          <a:srcRect l="12615" t="34322" r="52626" b="35487"/>
          <a:stretch>
            <a:fillRect/>
          </a:stretch>
        </p:blipFill>
        <p:spPr bwMode="auto">
          <a:xfrm>
            <a:off x="1153964" y="1928802"/>
            <a:ext cx="7500909" cy="407196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AU" sz="2800" dirty="0"/>
              <a:t>3.3.10 Discuss the characteristics of the three energy systems and their relative contributions during exercise.</a:t>
            </a:r>
            <a:br>
              <a:rPr lang="en-AU" sz="2800" dirty="0"/>
            </a:br>
            <a:endParaRPr lang="en-AU" sz="2800" dirty="0"/>
          </a:p>
        </p:txBody>
      </p:sp>
      <p:pic>
        <p:nvPicPr>
          <p:cNvPr id="4" name="Picture 4" descr="interplay of energy systems graph @ 110% vO2max"/>
          <p:cNvPicPr>
            <a:picLocks noGrp="1" noChangeAspect="1" noChangeArrowheads="1"/>
          </p:cNvPicPr>
          <p:nvPr>
            <p:ph sz="quarter" idx="1"/>
          </p:nvPr>
        </p:nvPicPr>
        <p:blipFill>
          <a:blip r:embed="rId2" cstate="print"/>
          <a:srcRect/>
          <a:stretch>
            <a:fillRect/>
          </a:stretch>
        </p:blipFill>
        <p:spPr bwMode="auto">
          <a:xfrm>
            <a:off x="1534192" y="1600200"/>
            <a:ext cx="6310565" cy="4495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sz="2800" dirty="0"/>
              <a:t>3.3.11 Evaluate the relative contributions of the three energy systems during different types of exercise.</a:t>
            </a:r>
          </a:p>
        </p:txBody>
      </p:sp>
      <p:sp>
        <p:nvSpPr>
          <p:cNvPr id="4" name="Content Placeholder 3"/>
          <p:cNvSpPr>
            <a:spLocks noGrp="1"/>
          </p:cNvSpPr>
          <p:nvPr>
            <p:ph sz="quarter" idx="1"/>
          </p:nvPr>
        </p:nvSpPr>
        <p:spPr/>
        <p:txBody>
          <a:bodyPr>
            <a:normAutofit/>
          </a:bodyPr>
          <a:lstStyle/>
          <a:p>
            <a:r>
              <a:rPr lang="en-GB" b="1" dirty="0" err="1"/>
              <a:t>Phosphogen</a:t>
            </a:r>
            <a:r>
              <a:rPr lang="en-GB" b="1" dirty="0"/>
              <a:t> ATP- PC system</a:t>
            </a:r>
            <a:r>
              <a:rPr lang="en-GB" dirty="0"/>
              <a:t>:  supplies the immediate energy for short, explosive movements.  Ex: sprints, </a:t>
            </a:r>
            <a:r>
              <a:rPr lang="en-GB" dirty="0" err="1"/>
              <a:t>swining</a:t>
            </a:r>
            <a:r>
              <a:rPr lang="en-GB" dirty="0"/>
              <a:t> a bat</a:t>
            </a:r>
          </a:p>
          <a:p>
            <a:r>
              <a:rPr lang="en-GB" b="1" dirty="0"/>
              <a:t>Lactic Acid or Glycolytic system</a:t>
            </a:r>
            <a:r>
              <a:rPr lang="en-GB" dirty="0"/>
              <a:t>:  supplies energy after the initial 10sec. of exercise.  Used in multiple sprint sports like soccer and hockey.</a:t>
            </a:r>
          </a:p>
          <a:p>
            <a:r>
              <a:rPr lang="en-GB" b="1" dirty="0"/>
              <a:t>Aerobic system</a:t>
            </a:r>
            <a:r>
              <a:rPr lang="en-GB" dirty="0"/>
              <a:t>:  supplies long term energy when exercise extends longer than 2-3 minutes.  Ex. Cycling and running.</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6" name="Picture 2"/>
          <p:cNvPicPr>
            <a:picLocks noGrp="1" noChangeAspect="1" noChangeArrowheads="1"/>
          </p:cNvPicPr>
          <p:nvPr>
            <p:ph sz="quarter" idx="1"/>
          </p:nvPr>
        </p:nvPicPr>
        <p:blipFill>
          <a:blip r:embed="rId2" cstate="print"/>
          <a:srcRect t="35911" r="15016" b="18008"/>
          <a:stretch>
            <a:fillRect/>
          </a:stretch>
        </p:blipFill>
        <p:spPr bwMode="auto">
          <a:xfrm>
            <a:off x="286950" y="2357430"/>
            <a:ext cx="8607615" cy="35004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
            </a:r>
            <a:br>
              <a:rPr lang="en-GB" dirty="0"/>
            </a:br>
            <a:r>
              <a:rPr lang="en-GB" dirty="0"/>
              <a:t>3.3.8 Explain the phenomena of oxygen deficit and oxygen debt.</a:t>
            </a:r>
            <a:r>
              <a:rPr lang="en-AU" dirty="0"/>
              <a:t/>
            </a:r>
            <a:br>
              <a:rPr lang="en-AU" dirty="0"/>
            </a:br>
            <a:endParaRPr lang="en-AU" dirty="0"/>
          </a:p>
        </p:txBody>
      </p:sp>
      <p:pic>
        <p:nvPicPr>
          <p:cNvPr id="4" name="Content Placeholder 3"/>
          <p:cNvPicPr>
            <a:picLocks noGrp="1"/>
          </p:cNvPicPr>
          <p:nvPr>
            <p:ph sz="quarter" idx="1"/>
          </p:nvPr>
        </p:nvPicPr>
        <p:blipFill>
          <a:blip r:embed="rId2" cstate="print"/>
          <a:srcRect b="3596"/>
          <a:stretch>
            <a:fillRect/>
          </a:stretch>
        </p:blipFill>
        <p:spPr bwMode="auto">
          <a:xfrm>
            <a:off x="2500299" y="1571613"/>
            <a:ext cx="5143536" cy="5286388"/>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fontScale="85000" lnSpcReduction="10000"/>
          </a:bodyPr>
          <a:lstStyle/>
          <a:p>
            <a:r>
              <a:rPr lang="en-AU" dirty="0"/>
              <a:t>These terms refer to a lack of oxygen while training/racing and after such activity is over.</a:t>
            </a:r>
          </a:p>
          <a:p>
            <a:r>
              <a:rPr lang="en-AU" b="1" dirty="0"/>
              <a:t>Oxygen Deficit.</a:t>
            </a:r>
            <a:r>
              <a:rPr lang="en-AU" dirty="0"/>
              <a:t>  While exercising intensely the body is sometimes unable to fulfil all of its energy needs.  </a:t>
            </a:r>
          </a:p>
          <a:p>
            <a:r>
              <a:rPr lang="en-AU" dirty="0"/>
              <a:t>In order to make up the difference without sacrificing the output, the body must tap into its anaerobic metabolism.  </a:t>
            </a:r>
          </a:p>
          <a:p>
            <a:r>
              <a:rPr lang="en-AU" dirty="0"/>
              <a:t>This is where the body goes into a mix of aerobic and anaerobic energy production.  </a:t>
            </a:r>
          </a:p>
          <a:p>
            <a:r>
              <a:rPr lang="en-AU" dirty="0"/>
              <a:t>While not hugely detrimental, oxygen deficits can grow to a level that the anaerobic energy system cannot cover.  </a:t>
            </a:r>
          </a:p>
          <a:p>
            <a:r>
              <a:rPr lang="en-AU" dirty="0"/>
              <a:t>This can cause performance to deteriorate.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sz="quarter" idx="1"/>
          </p:nvPr>
        </p:nvSpPr>
        <p:spPr/>
        <p:txBody>
          <a:bodyPr>
            <a:normAutofit lnSpcReduction="10000"/>
          </a:bodyPr>
          <a:lstStyle/>
          <a:p>
            <a:r>
              <a:rPr lang="en-AU" b="1" dirty="0"/>
              <a:t>Oxygen Debt.</a:t>
            </a:r>
            <a:r>
              <a:rPr lang="en-AU" dirty="0"/>
              <a:t>  This term describes how the body pays back its debt incurred above after the exercise is over.  </a:t>
            </a:r>
          </a:p>
          <a:p>
            <a:r>
              <a:rPr lang="en-AU" dirty="0"/>
              <a:t>You will notice that even after you have finished racing you will continue to breath hard.  </a:t>
            </a:r>
          </a:p>
          <a:p>
            <a:r>
              <a:rPr lang="en-AU" dirty="0"/>
              <a:t>At this point your body is still trying to repay the oxygen debt that was created when you were working hard.  </a:t>
            </a:r>
          </a:p>
          <a:p>
            <a:r>
              <a:rPr lang="en-AU" dirty="0"/>
              <a:t>Technically, it is excessive post-exercise oxygen consumption (EPOC).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Catabolism</a:t>
            </a:r>
          </a:p>
        </p:txBody>
      </p:sp>
      <p:sp>
        <p:nvSpPr>
          <p:cNvPr id="3" name="Content Placeholder 2"/>
          <p:cNvSpPr>
            <a:spLocks noGrp="1"/>
          </p:cNvSpPr>
          <p:nvPr>
            <p:ph sz="quarter" idx="1"/>
          </p:nvPr>
        </p:nvSpPr>
        <p:spPr/>
        <p:txBody>
          <a:bodyPr>
            <a:normAutofit/>
          </a:bodyPr>
          <a:lstStyle/>
          <a:p>
            <a:r>
              <a:rPr lang="en-US" dirty="0"/>
              <a:t>The catabolic chemical reaction in the living cell break down </a:t>
            </a:r>
            <a:r>
              <a:rPr lang="en-US" b="1" i="1" dirty="0"/>
              <a:t>polymers</a:t>
            </a:r>
            <a:r>
              <a:rPr lang="en-US" dirty="0"/>
              <a:t> into their constituent </a:t>
            </a:r>
            <a:r>
              <a:rPr lang="en-US" b="1" u="sng" dirty="0"/>
              <a:t>monomers</a:t>
            </a:r>
            <a:r>
              <a:rPr lang="en-US" dirty="0"/>
              <a:t>.  </a:t>
            </a:r>
          </a:p>
          <a:p>
            <a:r>
              <a:rPr lang="en-US" dirty="0"/>
              <a:t>Example:  Polysaccharides are broken down into </a:t>
            </a:r>
            <a:r>
              <a:rPr lang="en-US" dirty="0" err="1"/>
              <a:t>monosaccharides</a:t>
            </a:r>
            <a:r>
              <a:rPr lang="en-US" dirty="0"/>
              <a:t>.  Complex carbs are broken down into simple carbs.</a:t>
            </a:r>
          </a:p>
          <a:p>
            <a:r>
              <a:rPr lang="en-US" dirty="0"/>
              <a:t>Example:  Proteins are broken down into amino acids.  </a:t>
            </a:r>
          </a:p>
          <a:p>
            <a:r>
              <a:rPr lang="en-US" dirty="0"/>
              <a:t>Example:  lipids are broken down into fatty acids.</a:t>
            </a:r>
          </a:p>
        </p:txBody>
      </p:sp>
    </p:spTree>
    <p:extLst>
      <p:ext uri="{BB962C8B-B14F-4D97-AF65-F5344CB8AC3E}">
        <p14:creationId xmlns:p14="http://schemas.microsoft.com/office/powerpoint/2010/main" val="2268054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they work together…</a:t>
            </a:r>
          </a:p>
        </p:txBody>
      </p:sp>
      <p:sp>
        <p:nvSpPr>
          <p:cNvPr id="3" name="Content Placeholder 2"/>
          <p:cNvSpPr>
            <a:spLocks noGrp="1"/>
          </p:cNvSpPr>
          <p:nvPr>
            <p:ph sz="quarter" idx="1"/>
          </p:nvPr>
        </p:nvSpPr>
        <p:spPr/>
        <p:txBody>
          <a:bodyPr>
            <a:normAutofit/>
          </a:bodyPr>
          <a:lstStyle/>
          <a:p>
            <a:r>
              <a:rPr lang="en-US" dirty="0"/>
              <a:t>The energy stored in ATP is the fuel for anabolic reactions.  Catabolism creates the energy that anabolism consumes for synthesizing hormones, enzymes, sugars and other substances for cell growth, reproduction, and tissue repair.</a:t>
            </a:r>
          </a:p>
          <a:p>
            <a:r>
              <a:rPr lang="en-US" dirty="0"/>
              <a:t>If catabolism is producing more energy than anabolism requires there will be excess energy.  The human body stores this excess energy in fat or glycogen.  </a:t>
            </a:r>
          </a:p>
        </p:txBody>
      </p:sp>
    </p:spTree>
    <p:extLst>
      <p:ext uri="{BB962C8B-B14F-4D97-AF65-F5344CB8AC3E}">
        <p14:creationId xmlns:p14="http://schemas.microsoft.com/office/powerpoint/2010/main" val="3572470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Metabolism diagram</a:t>
            </a:r>
          </a:p>
        </p:txBody>
      </p:sp>
      <p:sp>
        <p:nvSpPr>
          <p:cNvPr id="3" name="Content Placeholder 2"/>
          <p:cNvSpPr>
            <a:spLocks noGrp="1"/>
          </p:cNvSpPr>
          <p:nvPr>
            <p:ph sz="quarter" idx="1"/>
          </p:nvPr>
        </p:nvSpPr>
        <p:spPr/>
        <p:txBody>
          <a:bodyPr/>
          <a:lstStyle/>
          <a:p>
            <a:r>
              <a:rPr lang="en-US" dirty="0"/>
              <a:t>On white </a:t>
            </a:r>
            <a:r>
              <a:rPr lang="en-US"/>
              <a:t>board…</a:t>
            </a:r>
            <a:endParaRPr lang="en-US" dirty="0"/>
          </a:p>
        </p:txBody>
      </p:sp>
    </p:spTree>
    <p:extLst>
      <p:ext uri="{BB962C8B-B14F-4D97-AF65-F5344CB8AC3E}">
        <p14:creationId xmlns:p14="http://schemas.microsoft.com/office/powerpoint/2010/main" val="11037162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Topic 3&amp;quot;&quot;/&gt;&lt;property id=&quot;20307&quot; value=&quot;256&quot;/&gt;&lt;/object&gt;&lt;object type=&quot;3&quot; unique_id=&quot;10005&quot;&gt;&lt;property id=&quot;20148&quot; value=&quot;5&quot;/&gt;&lt;property id=&quot;20300&quot; value=&quot;Slide 2 - &amp;quot;&amp;#x0D;&amp;#x0A;3.1.1 List the macronutrients and micronutrients.&amp;#x0D;&amp;#x0A;&amp;quot;&quot;/&gt;&lt;property id=&quot;20307&quot; value=&quot;257&quot;/&gt;&lt;/object&gt;&lt;object type=&quot;3&quot; unique_id=&quot;10006&quot;&gt;&lt;property id=&quot;20148&quot; value=&quot;5&quot;/&gt;&lt;property id=&quot;20300&quot; value=&quot;Slide 3 - &amp;quot;&amp;#x0D;&amp;#x0A;3.1.2 Outline the roles of macronutrients and micronutrients.&amp;#x0D;&amp;#x0A;&amp;quot;&quot;/&gt;&lt;property id=&quot;20307&quot; value=&quot;258&quot;/&gt;&lt;/object&gt;&lt;object type=&quot;3&quot; unique_id=&quot;10007&quot;&gt;&lt;property id=&quot;20148&quot; value=&quot;5&quot;/&gt;&lt;property id=&quot;20300&quot; value=&quot;Slide 4&quot;/&gt;&lt;property id=&quot;20307&quot; value=&quot;264&quot;/&gt;&lt;/object&gt;&lt;object type=&quot;3&quot; unique_id=&quot;10008&quot;&gt;&lt;property id=&quot;20148&quot; value=&quot;5&quot;/&gt;&lt;property id=&quot;20300&quot; value=&quot;Slide 5&quot;/&gt;&lt;property id=&quot;20307&quot; value=&quot;267&quot;/&gt;&lt;/object&gt;&lt;object type=&quot;3&quot; unique_id=&quot;10009&quot;&gt;&lt;property id=&quot;20148&quot; value=&quot;5&quot;/&gt;&lt;property id=&quot;20300&quot; value=&quot;Slide 6&quot;/&gt;&lt;property id=&quot;20307&quot; value=&quot;268&quot;/&gt;&lt;/object&gt;&lt;object type=&quot;3&quot; unique_id=&quot;10010&quot;&gt;&lt;property id=&quot;20148&quot; value=&quot;5&quot;/&gt;&lt;property id=&quot;20300&quot; value=&quot;Slide 7&quot;/&gt;&lt;property id=&quot;20307&quot; value=&quot;263&quot;/&gt;&lt;/object&gt;&lt;object type=&quot;3&quot; unique_id=&quot;10011&quot;&gt;&lt;property id=&quot;20148&quot; value=&quot;5&quot;/&gt;&lt;property id=&quot;20300&quot; value=&quot;Slide 8 - &amp;quot;&amp;#x0D;&amp;#x0A;3.1.3 State the chemical composition of a glucose molecule.&amp;#x0D;&amp;#x0A;&amp;quot;&quot;/&gt;&lt;property id=&quot;20307&quot; value=&quot;259&quot;/&gt;&lt;/object&gt;&lt;object type=&quot;3&quot; unique_id=&quot;10012&quot;&gt;&lt;property id=&quot;20148&quot; value=&quot;5&quot;/&gt;&lt;property id=&quot;20300&quot; value=&quot;Slide 9 - &amp;quot;&amp;#x0D;&amp;#x0A;3.1.4 Draw a diagram representing the basic structure of a glucose molecule.&amp;#x0D;&amp;#x0A;&amp;quot;&quot;/&gt;&lt;property id=&quot;20307&quot; value=&quot;260&quot;/&gt;&lt;/object&gt;&lt;object type=&quot;3&quot; unique_id=&quot;10013&quot;&gt;&lt;property id=&quot;20148&quot; value=&quot;5&quot;/&gt;&lt;property id=&quot;20300&quot; value=&quot;Slide 10 - &amp;quot;&amp;#x0D;&amp;#x0A;&amp;#x0D;&amp;#x0A;3.1.5 Explain how glucose molecules can combine to form disaccharides and polysaccharides.&amp;#x0D;&amp;#x0A; &amp;#x0D;&amp;#x0A;&amp;quot;&quot;/&gt;&lt;property id=&quot;20307&quot; value=&quot;261&quot;/&gt;&lt;/object&gt;&lt;object type=&quot;3&quot; unique_id=&quot;10014&quot;&gt;&lt;property id=&quot;20148&quot; value=&quot;5&quot;/&gt;&lt;property id=&quot;20300&quot; value=&quot;Slide 11&quot;/&gt;&lt;property id=&quot;20307&quot; value=&quot;265&quot;/&gt;&lt;/object&gt;&lt;object type=&quot;3&quot; unique_id=&quot;10015&quot;&gt;&lt;property id=&quot;20148&quot; value=&quot;5&quot;/&gt;&lt;property id=&quot;20300&quot; value=&quot;Slide 12 - &amp;quot;&amp;#x0D;&amp;#x0A;3.1.6 State the composition of a molecule of triacylglycerol.&amp;#x0D;&amp;#x0A;&amp;quot;&quot;/&gt;&lt;property id=&quot;20307&quot; value=&quot;262&quot;/&gt;&lt;/object&gt;&lt;object type=&quot;3&quot; unique_id=&quot;10016&quot;&gt;&lt;property id=&quot;20148&quot; value=&quot;5&quot;/&gt;&lt;property id=&quot;20300&quot; value=&quot;Slide 13 - &amp;quot;Structure of triacylglycerol.&amp;quot;&quot;/&gt;&lt;property id=&quot;20307&quot; value=&quot;269&quot;/&gt;&lt;/object&gt;&lt;object type=&quot;3&quot; unique_id=&quot;10017&quot;&gt;&lt;property id=&quot;20148&quot; value=&quot;5&quot;/&gt;&lt;property id=&quot;20300&quot; value=&quot;Slide 14 - &amp;quot;3.1.7 Distinguish between saturated and unsaturated fatty acids&amp;quot;&quot;/&gt;&lt;property id=&quot;20307&quot; value=&quot;270&quot;/&gt;&lt;/object&gt;&lt;object type=&quot;3&quot; unique_id=&quot;10018&quot;&gt;&lt;property id=&quot;20148&quot; value=&quot;5&quot;/&gt;&lt;property id=&quot;20300&quot; value=&quot;Slide 15&quot;/&gt;&lt;property id=&quot;20307&quot; value=&quot;271&quot;/&gt;&lt;/object&gt;&lt;object type=&quot;3&quot; unique_id=&quot;10019&quot;&gt;&lt;property id=&quot;20148&quot; value=&quot;5&quot;/&gt;&lt;property id=&quot;20300&quot; value=&quot;Slide 16 - &amp;quot;&amp;#x0D;&amp;#x0A;3.1.8 Draw a diagram representing the basic structure of a lipid molecule.&amp;#x0D;&amp;#x0A; &amp;#x0D;&amp;#x0A;&amp;quot;&quot;/&gt;&lt;property id=&quot;20307&quot; value=&quot;272&quot;/&gt;&lt;/object&gt;&lt;object type=&quot;3&quot; unique_id=&quot;10020&quot;&gt;&lt;property id=&quot;20148&quot; value=&quot;5&quot;/&gt;&lt;property id=&quot;20300&quot; value=&quot;Slide 17&quot;/&gt;&lt;property id=&quot;20307&quot; value=&quot;278&quot;/&gt;&lt;/object&gt;&lt;object type=&quot;3&quot; unique_id=&quot;10021&quot;&gt;&lt;property id=&quot;20148&quot; value=&quot;5&quot;/&gt;&lt;property id=&quot;20300&quot; value=&quot;Slide 18 - &amp;quot;&amp;#x0D;&amp;#x0A;3.1.9 State the chemical composition of a protein molecule.&amp;#x0D;&amp;#x0A;&amp;quot;&quot;/&gt;&lt;property id=&quot;20307&quot; value=&quot;273&quot;/&gt;&lt;/object&gt;&lt;object type=&quot;3&quot; unique_id=&quot;10022&quot;&gt;&lt;property id=&quot;20148&quot; value=&quot;5&quot;/&gt;&lt;property id=&quot;20300&quot; value=&quot;Slide 19 - &amp;quot;&amp;#x0D;&amp;#x0A;3.1.10 Draw a diagram representing the basic structure of an amino acid.&amp;#x0D;&amp;#x0A;&amp;quot;&quot;/&gt;&lt;property id=&quot;20307&quot; value=&quot;274&quot;/&gt;&lt;/object&gt;&lt;object type=&quot;3&quot; unique_id=&quot;10023&quot;&gt;&lt;property id=&quot;20148&quot; value=&quot;5&quot;/&gt;&lt;property id=&quot;20300&quot; value=&quot;Slide 20&quot;/&gt;&lt;property id=&quot;20307&quot; value=&quot;279&quot;/&gt;&lt;/object&gt;&lt;object type=&quot;3&quot; unique_id=&quot;10024&quot;&gt;&lt;property id=&quot;20148&quot; value=&quot;5&quot;/&gt;&lt;property id=&quot;20300&quot; value=&quot;Slide 21 - &amp;quot;3.1.11 Distinguish between an essential and a nonessential amino acid.&amp;quot;&quot;/&gt;&lt;property id=&quot;20307&quot; value=&quot;275&quot;/&gt;&lt;/object&gt;&lt;object type=&quot;3&quot; unique_id=&quot;10025&quot;&gt;&lt;property id=&quot;20148&quot; value=&quot;5&quot;/&gt;&lt;property id=&quot;20300&quot; value=&quot;Slide 22&quot;/&gt;&lt;property id=&quot;20307&quot; value=&quot;280&quot;/&gt;&lt;/object&gt;&lt;object type=&quot;3&quot; unique_id=&quot;10026&quot;&gt;&lt;property id=&quot;20148&quot; value=&quot;5&quot;/&gt;&lt;property id=&quot;20300&quot; value=&quot;Slide 23&quot;/&gt;&lt;property id=&quot;20307&quot; value=&quot;281&quot;/&gt;&lt;/object&gt;&lt;object type=&quot;3&quot; unique_id=&quot;10027&quot;&gt;&lt;property id=&quot;20148&quot; value=&quot;5&quot;/&gt;&lt;property id=&quot;20300&quot; value=&quot;Slide 24&quot;/&gt;&lt;property id=&quot;20307&quot; value=&quot;282&quot;/&gt;&lt;/object&gt;&lt;object type=&quot;3&quot; unique_id=&quot;10028&quot;&gt;&lt;property id=&quot;20148&quot; value=&quot;5&quot;/&gt;&lt;property id=&quot;20300&quot; value=&quot;Slide 25 - &amp;quot;3.1.12 Describe current recommendations for a healthy balanced diet.&amp;quot;&quot;/&gt;&lt;property id=&quot;20307&quot; value=&quot;276&quot;/&gt;&lt;/object&gt;&lt;object type=&quot;3&quot; unique_id=&quot;10029&quot;&gt;&lt;property id=&quot;20148&quot; value=&quot;5&quot;/&gt;&lt;property id=&quot;20300&quot; value=&quot;Slide 26 - &amp;quot;UK &amp;quot;&quot;/&gt;&lt;property id=&quot;20307&quot; value=&quot;283&quot;/&gt;&lt;/object&gt;&lt;object type=&quot;3&quot; unique_id=&quot;10030&quot;&gt;&lt;property id=&quot;20148&quot; value=&quot;5&quot;/&gt;&lt;property id=&quot;20300&quot; value=&quot;Slide 27&quot;/&gt;&lt;property id=&quot;20307&quot; value=&quot;284&quot;/&gt;&lt;/object&gt;&lt;object type=&quot;3&quot; unique_id=&quot;10031&quot;&gt;&lt;property id=&quot;20148&quot; value=&quot;5&quot;/&gt;&lt;property id=&quot;20300&quot; value=&quot;Slide 28 - &amp;quot;&amp;#x0D;&amp;#x0A;3.1.13 State the energy content per 100 g of carbohydrate, lipid and protein.&amp;#x0D;&amp;#x0A;&amp;quot;&quot;/&gt;&lt;property id=&quot;20307&quot; value=&quot;277&quot;/&gt;&lt;/object&gt;&lt;object type=&quot;3&quot; unique_id=&quot;10032&quot;&gt;&lt;property id=&quot;20148&quot; value=&quot;5&quot;/&gt;&lt;property id=&quot;20300&quot; value=&quot;Slide 29&quot;/&gt;&lt;property id=&quot;20307&quot; value=&quot;285&quot;/&gt;&lt;/object&gt;&lt;object type=&quot;3&quot; unique_id=&quot;10033&quot;&gt;&lt;property id=&quot;20148&quot; value=&quot;5&quot;/&gt;&lt;property id=&quot;20300&quot; value=&quot;Slide 30 - &amp;quot;3.1.14 Discuss how the recommended energy distribution of the dietary macronutrients differs between endurance ath&quot;/&gt;&lt;property id=&quot;20307&quot; value=&quot;286&quot;/&gt;&lt;/object&gt;&lt;object type=&quot;3&quot; unique_id=&quot;10034&quot;&gt;&lt;property id=&quot;20148&quot; value=&quot;5&quot;/&gt;&lt;property id=&quot;20300&quot; value=&quot;Slide 31&quot;/&gt;&lt;property id=&quot;20307&quot; value=&quot;287&quot;/&gt;&lt;/object&gt;&lt;object type=&quot;3&quot; unique_id=&quot;10035&quot;&gt;&lt;property id=&quot;20148&quot; value=&quot;5&quot;/&gt;&lt;property id=&quot;20300&quot; value=&quot;Slide 32&quot;/&gt;&lt;property id=&quot;20307&quot; value=&quot;288&quot;/&gt;&lt;/object&gt;&lt;object type=&quot;3&quot; unique_id=&quot;10036&quot;&gt;&lt;property id=&quot;20148&quot; value=&quot;5&quot;/&gt;&lt;property id=&quot;20300&quot; value=&quot;Slide 33&quot;/&gt;&lt;property id=&quot;20307&quot; value=&quot;289&quot;/&gt;&lt;/object&gt;&lt;object type=&quot;3&quot; unique_id=&quot;10037&quot;&gt;&lt;property id=&quot;20148&quot; value=&quot;5&quot;/&gt;&lt;property id=&quot;20300&quot; value=&quot;Slide 34 - &amp;quot;&amp;#x0D;&amp;#x0A;3.2.1 Outline the terms metabolism, anabolism, aerobic catabolism and aerobic catabolism .&amp;#x0D;&amp;#x0A;&amp;quot;&quot;/&gt;&lt;property id=&quot;20307&quot; value=&quot;290&quot;/&gt;&lt;/object&gt;&lt;object type=&quot;3&quot; unique_id=&quot;10038&quot;&gt;&lt;property id=&quot;20148&quot; value=&quot;5&quot;/&gt;&lt;property id=&quot;20300&quot; value=&quot;Slide 35 - &amp;quot;&amp;#x0D;&amp;#x0A;3.2.2 State what glycogen is and its major storage sites.&amp;#x0D;&amp;#x0A;&amp;quot;&quot;/&gt;&lt;property id=&quot;20307&quot; value=&quot;291&quot;/&gt;&lt;/object&gt;&lt;object type=&quot;3&quot; unique_id=&quot;10039&quot;&gt;&lt;property id=&quot;20148&quot; value=&quot;5&quot;/&gt;&lt;property id=&quot;20300&quot; value=&quot;Slide 36 - &amp;quot;3.2.3 State the major sites of triglyceride storage.&amp;quot;&quot;/&gt;&lt;property id=&quot;20307&quot; value=&quot;292&quot;/&gt;&lt;/object&gt;&lt;object type=&quot;3&quot; unique_id=&quot;10040&quot;&gt;&lt;property id=&quot;20148&quot; value=&quot;5&quot;/&gt;&lt;property id=&quot;20300&quot; value=&quot;Slide 37 - &amp;quot;&amp;#x0D;&amp;#x0A;3.2.4 Explain the role of insulin in the formation of glycogen and the accumulation of body fat.&amp;#x0D;&amp;#x0A;&amp;quot;&quot;/&gt;&lt;property id=&quot;20307&quot; value=&quot;293&quot;/&gt;&lt;/object&gt;&lt;object type=&quot;3&quot; unique_id=&quot;10041&quot;&gt;&lt;property id=&quot;20148&quot; value=&quot;5&quot;/&gt;&lt;property id=&quot;20300&quot; value=&quot;Slide 38&quot;/&gt;&lt;property id=&quot;20307&quot; value=&quot;297&quot;/&gt;&lt;/object&gt;&lt;object type=&quot;3&quot; unique_id=&quot;10042&quot;&gt;&lt;property id=&quot;20148&quot; value=&quot;5&quot;/&gt;&lt;property id=&quot;20300&quot; value=&quot;Slide 39&quot;/&gt;&lt;property id=&quot;20307&quot; value=&quot;298&quot;/&gt;&lt;/object&gt;&lt;object type=&quot;3&quot; unique_id=&quot;10043&quot;&gt;&lt;property id=&quot;20148&quot; value=&quot;5&quot;/&gt;&lt;property id=&quot;20300&quot; value=&quot;Slide 40 - &amp;quot;3.2.5 Outline the terms glycogenolysis and lipolysis.&amp;quot;&quot;/&gt;&lt;property id=&quot;20307&quot; value=&quot;294&quot;/&gt;&lt;/object&gt;&lt;object type=&quot;3&quot; unique_id=&quot;10044&quot;&gt;&lt;property id=&quot;20148&quot; value=&quot;5&quot;/&gt;&lt;property id=&quot;20300&quot; value=&quot;Slide 41&quot;/&gt;&lt;property id=&quot;20307&quot; value=&quot;299&quot;/&gt;&lt;/object&gt;&lt;object type=&quot;3&quot; unique_id=&quot;10045&quot;&gt;&lt;property id=&quot;20148&quot; value=&quot;5&quot;/&gt;&lt;property id=&quot;20300&quot; value=&quot;Slide 42 - &amp;quot;&amp;#x0D;&amp;#x0A;3.2.6 Outline the functions of glucagon and adrenaline during fasting and exercise.&amp;#x0D;&amp;#x0A;&amp;quot;&quot;/&gt;&lt;property id=&quot;20307&quot; value=&quot;295&quot;/&gt;&lt;/object&gt;&lt;object type=&quot;3&quot; unique_id=&quot;10046&quot;&gt;&lt;property id=&quot;20148&quot; value=&quot;5&quot;/&gt;&lt;property id=&quot;20300&quot; value=&quot;Slide 43&quot;/&gt;&lt;property id=&quot;20307&quot; value=&quot;300&quot;/&gt;&lt;/object&gt;&lt;object type=&quot;3&quot; unique_id=&quot;10047&quot;&gt;&lt;property id=&quot;20148&quot; value=&quot;5&quot;/&gt;&lt;property id=&quot;20300&quot; value=&quot;Slide 44 - &amp;quot;3.2.7 Explain the role of insulin and muscle contraction on glucose uptake during exercise.&amp;quot;&quot;/&gt;&lt;property id=&quot;20307&quot; value=&quot;296&quot;/&gt;&lt;/object&gt;&lt;object type=&quot;3&quot; unique_id=&quot;10048&quot;&gt;&lt;property id=&quot;20148&quot; value=&quot;5&quot;/&gt;&lt;property id=&quot;20300&quot; value=&quot;Slide 45 - &amp;quot;3.3.1 Draw a diagram to show the ultrastructure of a generalized animal cell.&amp;#x0D;&amp;#x0A;&amp;quot;&quot;/&gt;&lt;property id=&quot;20307&quot; value=&quot;301&quot;/&gt;&lt;/object&gt;&lt;object type=&quot;3&quot; unique_id=&quot;10049&quot;&gt;&lt;property id=&quot;20148&quot; value=&quot;5&quot;/&gt;&lt;property id=&quot;20300&quot; value=&quot;Slide 46&quot;/&gt;&lt;property id=&quot;20307&quot; value=&quot;312&quot;/&gt;&lt;/object&gt;&lt;object type=&quot;3&quot; unique_id=&quot;10050&quot;&gt;&lt;property id=&quot;20148&quot; value=&quot;5&quot;/&gt;&lt;property id=&quot;20300&quot; value=&quot;Slide 47&quot;/&gt;&lt;property id=&quot;20307&quot; value=&quot;309&quot;/&gt;&lt;/object&gt;&lt;object type=&quot;3&quot; unique_id=&quot;10051&quot;&gt;&lt;property id=&quot;20148&quot; value=&quot;5&quot;/&gt;&lt;property id=&quot;20300&quot; value=&quot;Slide 48&quot;/&gt;&lt;property id=&quot;20307&quot; value=&quot;310&quot;/&gt;&lt;/object&gt;&lt;object type=&quot;3&quot; unique_id=&quot;10052&quot;&gt;&lt;property id=&quot;20148&quot; value=&quot;5&quot;/&gt;&lt;property id=&quot;20300&quot; value=&quot;Slide 49&quot;/&gt;&lt;property id=&quot;20307&quot; value=&quot;311&quot;/&gt;&lt;/object&gt;&lt;object type=&quot;3&quot; unique_id=&quot;10053&quot;&gt;&lt;property id=&quot;20148&quot; value=&quot;5&quot;/&gt;&lt;property id=&quot;20300&quot; value=&quot;Slide 50&quot;/&gt;&lt;property id=&quot;20307&quot; value=&quot;313&quot;/&gt;&lt;/object&gt;&lt;object type=&quot;3&quot; unique_id=&quot;10054&quot;&gt;&lt;property id=&quot;20148&quot; value=&quot;5&quot;/&gt;&lt;property id=&quot;20300&quot; value=&quot;Slide 51 - &amp;quot;3.3.2 Draw a diagram to show the ultrastructure of a mitochondrion.&amp;#x0D;&amp;#x0A;&amp;quot;&quot;/&gt;&lt;property id=&quot;20307&quot; value=&quot;302&quot;/&gt;&lt;/object&gt;&lt;object type=&quot;3&quot; unique_id=&quot;10055&quot;&gt;&lt;property id=&quot;20148&quot; value=&quot;5&quot;/&gt;&lt;property id=&quot;20300&quot; value=&quot;Slide 52&quot;/&gt;&lt;property id=&quot;20307&quot; value=&quot;308&quot;/&gt;&lt;/object&gt;&lt;object type=&quot;3&quot; unique_id=&quot;10056&quot;&gt;&lt;property id=&quot;20148&quot; value=&quot;5&quot;/&gt;&lt;property id=&quot;20300&quot; value=&quot;Slide 53&quot;/&gt;&lt;property id=&quot;20307&quot; value=&quot;307&quot;/&gt;&lt;/object&gt;&lt;object type=&quot;3&quot; unique_id=&quot;10057&quot;&gt;&lt;property id=&quot;20148&quot; value=&quot;5&quot;/&gt;&lt;property id=&quot;20300&quot; value=&quot;Slide 54 - &amp;quot;3.3.3 Define the term cell respiration.&amp;#x0D;&amp;#x0A;&amp;quot;&quot;/&gt;&lt;property id=&quot;20307&quot; value=&quot;303&quot;/&gt;&lt;/object&gt;&lt;object type=&quot;3&quot; unique_id=&quot;10058&quot;&gt;&lt;property id=&quot;20148&quot; value=&quot;5&quot;/&gt;&lt;property id=&quot;20300&quot; value=&quot;Slide 55&quot;/&gt;&lt;property id=&quot;20307&quot; value=&quot;304&quot;/&gt;&lt;/object&gt;&lt;object type=&quot;3&quot; unique_id=&quot;10059&quot;&gt;&lt;property id=&quot;20148&quot; value=&quot;5&quot;/&gt;&lt;property id=&quot;20300&quot; value=&quot;Slide 56&quot;/&gt;&lt;property id=&quot;20307&quot; value=&quot;305&quot;/&gt;&lt;/object&gt;&lt;object type=&quot;3&quot; unique_id=&quot;10060&quot;&gt;&lt;property id=&quot;20148&quot; value=&quot;5&quot;/&gt;&lt;property id=&quot;20300&quot; value=&quot;Slide 57&quot;/&gt;&lt;property id=&quot;20307&quot; value=&quot;306&quot;/&gt;&lt;/object&gt;&lt;object type=&quot;3&quot; unique_id=&quot;10061&quot;&gt;&lt;property id=&quot;20148&quot; value=&quot;5&quot;/&gt;&lt;property id=&quot;20300&quot; value=&quot;Slide 58 - &amp;quot;&amp;#x0D;&amp;#x0A;3.3.4 Explain how adenosine can gain and lose a phosphate molecule.&amp;#x0D;&amp;#x0A;&amp;quot;&quot;/&gt;&lt;property id=&quot;20307&quot; value=&quot;318&quot;/&gt;&lt;/object&gt;&lt;object type=&quot;3&quot; unique_id=&quot;10062&quot;&gt;&lt;property id=&quot;20148&quot; value=&quot;5&quot;/&gt;&lt;property id=&quot;20300&quot; value=&quot;Slide 60 - &amp;quot;3.3.5 Explain the role of ATP in muscle contraction.&amp;quot;&quot;/&gt;&lt;property id=&quot;20307&quot; value=&quot;314&quot;/&gt;&lt;/object&gt;&lt;object type=&quot;3&quot; unique_id=&quot;10063&quot;&gt;&lt;property id=&quot;20148&quot; value=&quot;5&quot;/&gt;&lt;property id=&quot;20300&quot; value=&quot;Slide 61 - &amp;quot;Myosin heads&amp;quot;&quot;/&gt;&lt;property id=&quot;20307&quot; value=&quot;327&quot;/&gt;&lt;/object&gt;&lt;object type=&quot;3&quot; unique_id=&quot;10064&quot;&gt;&lt;property id=&quot;20148&quot; value=&quot;5&quot;/&gt;&lt;property id=&quot;20300&quot; value=&quot;Slide 62&quot;/&gt;&lt;property id=&quot;20307&quot; value=&quot;328&quot;/&gt;&lt;/object&gt;&lt;object type=&quot;3&quot; unique_id=&quot;10065&quot;&gt;&lt;property id=&quot;20148&quot; value=&quot;5&quot;/&gt;&lt;property id=&quot;20300&quot; value=&quot;Slide 63&quot;/&gt;&lt;property id=&quot;20307&quot; value=&quot;329&quot;/&gt;&lt;/object&gt;&lt;object type=&quot;3&quot; unique_id=&quot;10066&quot;&gt;&lt;property id=&quot;20148&quot; value=&quot;5&quot;/&gt;&lt;property id=&quot;20300&quot; value=&quot;Slide 64&quot;/&gt;&lt;property id=&quot;20307&quot; value=&quot;330&quot;/&gt;&lt;/object&gt;&lt;object type=&quot;3&quot; unique_id=&quot;10067&quot;&gt;&lt;property id=&quot;20148&quot; value=&quot;5&quot;/&gt;&lt;property id=&quot;20300&quot; value=&quot;Slide 65&quot;/&gt;&lt;property id=&quot;20307&quot; value=&quot;331&quot;/&gt;&lt;/object&gt;&lt;object type=&quot;3&quot; unique_id=&quot;10068&quot;&gt;&lt;property id=&quot;20148&quot; value=&quot;5&quot;/&gt;&lt;property id=&quot;20300&quot; value=&quot;Slide 66&quot;/&gt;&lt;property id=&quot;20307&quot; value=&quot;332&quot;/&gt;&lt;/object&gt;&lt;object type=&quot;3&quot; unique_id=&quot;10069&quot;&gt;&lt;property id=&quot;20148&quot; value=&quot;5&quot;/&gt;&lt;property id=&quot;20300&quot; value=&quot;Slide 67 - &amp;quot;&amp;#x0D;&amp;#x0A;3.3.6 Describe the re-synthesis of ATP by the ATP–CP system.&amp;#x0D;&amp;#x0A;&amp;quot;&quot;/&gt;&lt;property id=&quot;20307&quot; value=&quot;315&quot;/&gt;&lt;/object&gt;&lt;object type=&quot;3&quot; unique_id=&quot;10070&quot;&gt;&lt;property id=&quot;20148&quot; value=&quot;5&quot;/&gt;&lt;property id=&quot;20300&quot; value=&quot;Slide 68&quot;/&gt;&lt;property id=&quot;20307&quot; value=&quot;321&quot;/&gt;&lt;/object&gt;&lt;object type=&quot;3&quot; unique_id=&quot;10071&quot;&gt;&lt;property id=&quot;20148&quot; value=&quot;5&quot;/&gt;&lt;property id=&quot;20300&quot; value=&quot;Slide 69 - &amp;quot;&amp;#x0D;&amp;#x0A;&amp;#x0D;&amp;#x0A;3.3.7 Describe the production of ATP by the lactic acid system.&amp;#x0D;&amp;#x0A; &amp;#x0D;&amp;#x0A;&amp;quot;&quot;/&gt;&lt;property id=&quot;20307&quot; value=&quot;316&quot;/&gt;&lt;/object&gt;&lt;object type=&quot;3&quot; unique_id=&quot;10072&quot;&gt;&lt;property id=&quot;20148&quot; value=&quot;5&quot;/&gt;&lt;property id=&quot;20300&quot; value=&quot;Slide 70&quot;/&gt;&lt;property id=&quot;20307&quot; value=&quot;322&quot;/&gt;&lt;/object&gt;&lt;object type=&quot;3&quot; unique_id=&quot;10073&quot;&gt;&lt;property id=&quot;20148&quot; value=&quot;5&quot;/&gt;&lt;property id=&quot;20300&quot; value=&quot;Slide 71 - &amp;quot;A comparison of anaerobic and aerobic glycolysis&amp;quot;&quot;/&gt;&lt;property id=&quot;20307&quot; value=&quot;319&quot;/&gt;&lt;/object&gt;&lt;object type=&quot;3&quot; unique_id=&quot;10074&quot;&gt;&lt;property id=&quot;20148&quot; value=&quot;5&quot;/&gt;&lt;property id=&quot;20300&quot; value=&quot;Slide 72 - &amp;quot;Aerobic system&amp;quot;&quot;/&gt;&lt;property id=&quot;20307&quot; value=&quot;320&quot;/&gt;&lt;/object&gt;&lt;object type=&quot;3&quot; unique_id=&quot;10075&quot;&gt;&lt;property id=&quot;20148&quot; value=&quot;5&quot;/&gt;&lt;property id=&quot;20300&quot; value=&quot;Slide 73 - &amp;quot;&amp;#x0D;&amp;#x0A;3.3.8 Explain the phenomena of oxygen deficit and oxygen debt.&amp;#x0D;&amp;#x0A;&amp;quot;&quot;/&gt;&lt;property id=&quot;20307&quot; value=&quot;317&quot;/&gt;&lt;/object&gt;&lt;object type=&quot;3&quot; unique_id=&quot;10076&quot;&gt;&lt;property id=&quot;20148&quot; value=&quot;5&quot;/&gt;&lt;property id=&quot;20300&quot; value=&quot;Slide 74&quot;/&gt;&lt;property id=&quot;20307&quot; value=&quot;323&quot;/&gt;&lt;/object&gt;&lt;object type=&quot;3&quot; unique_id=&quot;10077&quot;&gt;&lt;property id=&quot;20148&quot; value=&quot;5&quot;/&gt;&lt;property id=&quot;20300&quot; value=&quot;Slide 75&quot;/&gt;&lt;property id=&quot;20307&quot; value=&quot;324&quot;/&gt;&lt;/object&gt;&lt;object type=&quot;3&quot; unique_id=&quot;10078&quot;&gt;&lt;property id=&quot;20148&quot; value=&quot;5&quot;/&gt;&lt;property id=&quot;20300&quot; value=&quot;Slide 76 - &amp;quot;3.3.9 Describe the production of ATP from glucose and fatty acids by the aerobic system.&amp;#x0D;&amp;#x0A;&amp;quot;&quot;/&gt;&lt;property id=&quot;20307&quot; value=&quot;325&quot;/&gt;&lt;/object&gt;&lt;object type=&quot;3&quot; unique_id=&quot;10079&quot;&gt;&lt;property id=&quot;20148&quot; value=&quot;5&quot;/&gt;&lt;property id=&quot;20300&quot; value=&quot;Slide 77&quot;/&gt;&lt;property id=&quot;20307&quot; value=&quot;326&quot;/&gt;&lt;/object&gt;&lt;object type=&quot;3&quot; unique_id=&quot;10158&quot;&gt;&lt;property id=&quot;20148&quot; value=&quot;5&quot;/&gt;&lt;property id=&quot;20300&quot; value=&quot;Slide 59&quot;/&gt;&lt;property id=&quot;20307&quot; value=&quot;335&quot;/&gt;&lt;/object&gt;&lt;object type=&quot;3&quot; unique_id=&quot;10159&quot;&gt;&lt;property id=&quot;20148&quot; value=&quot;5&quot;/&gt;&lt;property id=&quot;20300&quot; value=&quot;Slide 78 - &amp;quot;3.3.10 Discuss the characteristics of the three energy systems and their relative contributions during exercise.&amp;#x0D;&amp;#x0A;&amp;quot;&quot;/&gt;&lt;property id=&quot;20307&quot; value=&quot;333&quot;/&gt;&lt;/object&gt;&lt;object type=&quot;3&quot; unique_id=&quot;10160&quot;&gt;&lt;property id=&quot;20148&quot; value=&quot;5&quot;/&gt;&lt;property id=&quot;20300&quot; value=&quot;Slide 79&quot;/&gt;&lt;property id=&quot;20307&quot; value=&quot;336&quot;/&gt;&lt;/object&gt;&lt;object type=&quot;3&quot; unique_id=&quot;10161&quot;&gt;&lt;property id=&quot;20148&quot; value=&quot;5&quot;/&gt;&lt;property id=&quot;20300&quot; value=&quot;Slide 80&quot;/&gt;&lt;property id=&quot;20307&quot; value=&quot;337&quot;/&gt;&lt;/object&gt;&lt;object type=&quot;3&quot; unique_id=&quot;10162&quot;&gt;&lt;property id=&quot;20148&quot; value=&quot;5&quot;/&gt;&lt;property id=&quot;20300&quot; value=&quot;Slide 81 - &amp;quot;3.3.11 Evaluate the relative contributions of the three energy systems during different types of exercise.&amp;quot;&quot;/&gt;&lt;property id=&quot;20307&quot; value=&quot;334&quot;/&gt;&lt;/object&gt;&lt;/object&gt;&lt;/object&gt;&lt;/database&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2824</TotalTime>
  <Words>2987</Words>
  <Application>Microsoft Office PowerPoint</Application>
  <PresentationFormat>On-screen Show (4:3)</PresentationFormat>
  <Paragraphs>253</Paragraphs>
  <Slides>66</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3" baseType="lpstr">
      <vt:lpstr>Calibri</vt:lpstr>
      <vt:lpstr>Times</vt:lpstr>
      <vt:lpstr>Tw Cen MT</vt:lpstr>
      <vt:lpstr>Wingdings</vt:lpstr>
      <vt:lpstr>Wingdings 2</vt:lpstr>
      <vt:lpstr>Median</vt:lpstr>
      <vt:lpstr>Bitmap Image</vt:lpstr>
      <vt:lpstr>Topic 3</vt:lpstr>
      <vt:lpstr> 3.2.1 Outline the terms metabolism, anabolism, aerobic catabolism and anaerobic catabolism . </vt:lpstr>
      <vt:lpstr>Anabolism &amp; Catabolism</vt:lpstr>
      <vt:lpstr>Anabolism </vt:lpstr>
      <vt:lpstr>Anabolism</vt:lpstr>
      <vt:lpstr>Catabolism</vt:lpstr>
      <vt:lpstr>Catabolism</vt:lpstr>
      <vt:lpstr>How they work together…</vt:lpstr>
      <vt:lpstr>Metabolism diagram</vt:lpstr>
      <vt:lpstr>Carbohydrate Metabolism</vt:lpstr>
      <vt:lpstr> 3.2.2 State what glycogen is and its major storage sites. </vt:lpstr>
      <vt:lpstr>Fat Metabolism</vt:lpstr>
      <vt:lpstr>3.2.3 State the major sites of triglyceride storage.</vt:lpstr>
      <vt:lpstr>Nutrition Projects!</vt:lpstr>
      <vt:lpstr> 3.2.4 Explain the role of insulin in the formation of glycogen and the accumulation of body fat. </vt:lpstr>
      <vt:lpstr>How does insulin work…</vt:lpstr>
      <vt:lpstr>Explanation – on white board</vt:lpstr>
      <vt:lpstr>How does insulin work continued…</vt:lpstr>
      <vt:lpstr>After Fasting</vt:lpstr>
      <vt:lpstr>Insulin and Fat Accumulation</vt:lpstr>
      <vt:lpstr>PowerPoint Presentation</vt:lpstr>
      <vt:lpstr>3.2.5 Outline the terms glycogenolysis and lipolysis.</vt:lpstr>
      <vt:lpstr>PowerPoint Presentation</vt:lpstr>
      <vt:lpstr> 3.2.6 Outline the functions of glucagon and adrenaline during fasting and exercise. </vt:lpstr>
      <vt:lpstr>PowerPoint Presentation</vt:lpstr>
      <vt:lpstr>3.2.7 Explain the role of insulin and muscle contraction on glucose uptake during exercise.</vt:lpstr>
      <vt:lpstr>3.3.1 Draw a diagram to show the ultrastructure of a generalized animal cell. </vt:lpstr>
      <vt:lpstr>PowerPoint Presentation</vt:lpstr>
      <vt:lpstr>PowerPoint Presentation</vt:lpstr>
      <vt:lpstr>PowerPoint Presentation</vt:lpstr>
      <vt:lpstr>PowerPoint Presentation</vt:lpstr>
      <vt:lpstr>3.3.2 Draw a diagram to show the ultrastructure of a mitochondrion. </vt:lpstr>
      <vt:lpstr>PowerPoint Presentation</vt:lpstr>
      <vt:lpstr>3.3.3 Define the term cell respiration. </vt:lpstr>
      <vt:lpstr>ATP provides energy necessary for body functions (adenosine triphosphate) </vt:lpstr>
      <vt:lpstr>PowerPoint Presentation</vt:lpstr>
      <vt:lpstr>PowerPoint Presentation</vt:lpstr>
      <vt:lpstr> 3.3.4 Explain how adenosine can gain and lose a phosphate molecule. </vt:lpstr>
      <vt:lpstr>PowerPoint Presentation</vt:lpstr>
      <vt:lpstr>PowerPoint Presentation</vt:lpstr>
      <vt:lpstr>3.3.5 Explain the role of ATP in muscle contraction.</vt:lpstr>
      <vt:lpstr>PowerPoint Presentation</vt:lpstr>
      <vt:lpstr>Three Energy Systems</vt:lpstr>
      <vt:lpstr>The Roles of the Three Energy Systems in Competitive Sport</vt:lpstr>
      <vt:lpstr>3 Energy Systems continued…</vt:lpstr>
      <vt:lpstr>There is overlap with the systems.</vt:lpstr>
      <vt:lpstr>PowerPoint Presentation</vt:lpstr>
      <vt:lpstr>Phosphagen (ATP-CP) System</vt:lpstr>
      <vt:lpstr> 3.3.6 Describe the re-synthesis of ATP by the ATP–PC system. </vt:lpstr>
      <vt:lpstr>PowerPoint Presentation</vt:lpstr>
      <vt:lpstr>Phosphogen (ATP-CP) System Overview</vt:lpstr>
      <vt:lpstr>Lactic Acid System</vt:lpstr>
      <vt:lpstr>  3.3.7 Describe the production of ATP by the lactic acid system.   </vt:lpstr>
      <vt:lpstr>Lactic Acid System Overview</vt:lpstr>
      <vt:lpstr>The Lactic Acid System</vt:lpstr>
      <vt:lpstr>A comparison of anaerobic and aerobic glycolysis</vt:lpstr>
      <vt:lpstr>Aerobic system</vt:lpstr>
      <vt:lpstr>Aerobic System Overview</vt:lpstr>
      <vt:lpstr>3.3.9 Describe the production of ATP from glucose and fatty acids by the aerobic system. </vt:lpstr>
      <vt:lpstr>PowerPoint Presentation</vt:lpstr>
      <vt:lpstr>3.3.10 Discuss the characteristics of the three energy systems and their relative contributions during exercise. </vt:lpstr>
      <vt:lpstr>3.3.11 Evaluate the relative contributions of the three energy systems during different types of exercise.</vt:lpstr>
      <vt:lpstr>PowerPoint Presentation</vt:lpstr>
      <vt:lpstr> 3.3.8 Explain the phenomena of oxygen deficit and oxygen debt. </vt:lpstr>
      <vt:lpstr>PowerPoint Presentation</vt:lpstr>
      <vt:lpstr>PowerPoint Presentation</vt:lpstr>
    </vt:vector>
  </TitlesOfParts>
  <Company>SKC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Topic 3</dc:title>
  <dc:creator>Michael Davies</dc:creator>
  <cp:lastModifiedBy>Alyssa Grant</cp:lastModifiedBy>
  <cp:revision>120</cp:revision>
  <dcterms:created xsi:type="dcterms:W3CDTF">2009-04-21T11:22:52Z</dcterms:created>
  <dcterms:modified xsi:type="dcterms:W3CDTF">2016-12-12T16:31:33Z</dcterms:modified>
</cp:coreProperties>
</file>