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1" r:id="rId4"/>
    <p:sldId id="258" r:id="rId5"/>
    <p:sldId id="259" r:id="rId6"/>
    <p:sldId id="263" r:id="rId7"/>
    <p:sldId id="269" r:id="rId8"/>
    <p:sldId id="264" r:id="rId9"/>
    <p:sldId id="265" r:id="rId10"/>
    <p:sldId id="270" r:id="rId11"/>
    <p:sldId id="266" r:id="rId12"/>
    <p:sldId id="390" r:id="rId13"/>
    <p:sldId id="268" r:id="rId14"/>
    <p:sldId id="267" r:id="rId15"/>
    <p:sldId id="271" r:id="rId16"/>
    <p:sldId id="282" r:id="rId17"/>
    <p:sldId id="262" r:id="rId18"/>
    <p:sldId id="272" r:id="rId19"/>
    <p:sldId id="276" r:id="rId20"/>
    <p:sldId id="277" r:id="rId21"/>
    <p:sldId id="278" r:id="rId22"/>
    <p:sldId id="273" r:id="rId23"/>
    <p:sldId id="274" r:id="rId24"/>
    <p:sldId id="279" r:id="rId25"/>
    <p:sldId id="275" r:id="rId26"/>
    <p:sldId id="281" r:id="rId27"/>
    <p:sldId id="283" r:id="rId28"/>
    <p:sldId id="284" r:id="rId29"/>
    <p:sldId id="301" r:id="rId30"/>
    <p:sldId id="302" r:id="rId31"/>
    <p:sldId id="285" r:id="rId32"/>
    <p:sldId id="287" r:id="rId33"/>
    <p:sldId id="286" r:id="rId34"/>
    <p:sldId id="288" r:id="rId35"/>
    <p:sldId id="289" r:id="rId36"/>
    <p:sldId id="299" r:id="rId37"/>
    <p:sldId id="303" r:id="rId38"/>
    <p:sldId id="304" r:id="rId39"/>
    <p:sldId id="300" r:id="rId40"/>
    <p:sldId id="290" r:id="rId41"/>
    <p:sldId id="305" r:id="rId42"/>
    <p:sldId id="391" r:id="rId43"/>
    <p:sldId id="291" r:id="rId44"/>
    <p:sldId id="392" r:id="rId45"/>
    <p:sldId id="292" r:id="rId46"/>
    <p:sldId id="297" r:id="rId47"/>
    <p:sldId id="298" r:id="rId48"/>
    <p:sldId id="293" r:id="rId49"/>
    <p:sldId id="295" r:id="rId50"/>
    <p:sldId id="296" r:id="rId51"/>
    <p:sldId id="294" r:id="rId52"/>
    <p:sldId id="312" r:id="rId53"/>
    <p:sldId id="313" r:id="rId54"/>
    <p:sldId id="314" r:id="rId55"/>
    <p:sldId id="315" r:id="rId56"/>
    <p:sldId id="316" r:id="rId57"/>
    <p:sldId id="317" r:id="rId58"/>
    <p:sldId id="306" r:id="rId59"/>
    <p:sldId id="307" r:id="rId60"/>
    <p:sldId id="308" r:id="rId61"/>
    <p:sldId id="309" r:id="rId62"/>
    <p:sldId id="318" r:id="rId63"/>
    <p:sldId id="319" r:id="rId64"/>
    <p:sldId id="327" r:id="rId65"/>
    <p:sldId id="320" r:id="rId66"/>
    <p:sldId id="323" r:id="rId67"/>
    <p:sldId id="322" r:id="rId68"/>
    <p:sldId id="324" r:id="rId69"/>
    <p:sldId id="325" r:id="rId70"/>
    <p:sldId id="326" r:id="rId71"/>
    <p:sldId id="328" r:id="rId72"/>
    <p:sldId id="329" r:id="rId73"/>
    <p:sldId id="330" r:id="rId74"/>
    <p:sldId id="331" r:id="rId75"/>
    <p:sldId id="332" r:id="rId76"/>
    <p:sldId id="310" r:id="rId77"/>
    <p:sldId id="311" r:id="rId78"/>
    <p:sldId id="333" r:id="rId79"/>
    <p:sldId id="334" r:id="rId80"/>
    <p:sldId id="335" r:id="rId81"/>
    <p:sldId id="336" r:id="rId82"/>
    <p:sldId id="337" r:id="rId83"/>
    <p:sldId id="338" r:id="rId84"/>
    <p:sldId id="339" r:id="rId85"/>
    <p:sldId id="340" r:id="rId86"/>
    <p:sldId id="341" r:id="rId87"/>
    <p:sldId id="342" r:id="rId88"/>
    <p:sldId id="344" r:id="rId89"/>
    <p:sldId id="346" r:id="rId90"/>
    <p:sldId id="345" r:id="rId91"/>
    <p:sldId id="343" r:id="rId92"/>
    <p:sldId id="347" r:id="rId93"/>
    <p:sldId id="349" r:id="rId94"/>
    <p:sldId id="350" r:id="rId95"/>
    <p:sldId id="348" r:id="rId96"/>
    <p:sldId id="351" r:id="rId97"/>
    <p:sldId id="352" r:id="rId98"/>
    <p:sldId id="353" r:id="rId99"/>
    <p:sldId id="354"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55" r:id="rId115"/>
    <p:sldId id="372" r:id="rId116"/>
    <p:sldId id="373" r:id="rId117"/>
    <p:sldId id="374" r:id="rId118"/>
    <p:sldId id="375" r:id="rId119"/>
    <p:sldId id="356" r:id="rId120"/>
    <p:sldId id="376" r:id="rId121"/>
    <p:sldId id="377" r:id="rId122"/>
    <p:sldId id="378" r:id="rId123"/>
    <p:sldId id="379" r:id="rId124"/>
    <p:sldId id="357" r:id="rId125"/>
    <p:sldId id="384" r:id="rId126"/>
    <p:sldId id="385" r:id="rId127"/>
    <p:sldId id="386" r:id="rId128"/>
    <p:sldId id="387" r:id="rId129"/>
    <p:sldId id="380" r:id="rId130"/>
    <p:sldId id="381" r:id="rId131"/>
    <p:sldId id="382" r:id="rId132"/>
    <p:sldId id="388" r:id="rId133"/>
    <p:sldId id="389" r:id="rId134"/>
    <p:sldId id="383" r:id="rId135"/>
  </p:sldIdLst>
  <p:sldSz cx="9144000" cy="6858000" type="screen4x3"/>
  <p:notesSz cx="6858000" cy="9144000"/>
  <p:custDataLst>
    <p:tags r:id="rId1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p:cViewPr varScale="1">
        <p:scale>
          <a:sx n="52" d="100"/>
          <a:sy n="52" d="100"/>
        </p:scale>
        <p:origin x="68"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jch-server1\ddavies\Vice%20Principal\Food%20Consultative%20Committee\2009\Janet%20Clarke%20Hall%20Protein%20Gra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AU" sz="1200" b="1" i="0" u="none" strike="noStrike" baseline="0">
                <a:solidFill>
                  <a:srgbClr val="000000"/>
                </a:solidFill>
                <a:latin typeface="Arial"/>
                <a:ea typeface="Arial"/>
                <a:cs typeface="Arial"/>
              </a:defRPr>
            </a:pPr>
            <a:r>
              <a:rPr lang="en-AU"/>
              <a:t>Protein Content of Common Foods</a:t>
            </a:r>
          </a:p>
        </c:rich>
      </c:tx>
      <c:layout>
        <c:manualLayout>
          <c:xMode val="edge"/>
          <c:yMode val="edge"/>
          <c:x val="0.35884177869700101"/>
          <c:y val="2.0338983050847401E-2"/>
        </c:manualLayout>
      </c:layout>
      <c:overlay val="0"/>
      <c:spPr>
        <a:noFill/>
        <a:ln w="25400">
          <a:noFill/>
        </a:ln>
      </c:spPr>
    </c:title>
    <c:autoTitleDeleted val="0"/>
    <c:plotArea>
      <c:layout>
        <c:manualLayout>
          <c:layoutTarget val="inner"/>
          <c:xMode val="edge"/>
          <c:yMode val="edge"/>
          <c:x val="8.5832471561530496E-2"/>
          <c:y val="6.7796610169491595E-2"/>
          <c:w val="0.91416752843846905"/>
          <c:h val="0.53389830508474601"/>
        </c:manualLayout>
      </c:layout>
      <c:barChart>
        <c:barDir val="col"/>
        <c:grouping val="clustered"/>
        <c:varyColors val="0"/>
        <c:ser>
          <c:idx val="0"/>
          <c:order val="0"/>
          <c:spPr>
            <a:solidFill>
              <a:srgbClr val="FF0000"/>
            </a:solidFill>
            <a:ln w="12700">
              <a:solidFill>
                <a:srgbClr val="000000"/>
              </a:solidFill>
              <a:prstDash val="solid"/>
            </a:ln>
          </c:spPr>
          <c:invertIfNegative val="0"/>
          <c:dLbls>
            <c:spPr>
              <a:noFill/>
              <a:ln w="25400">
                <a:noFill/>
              </a:ln>
            </c:spPr>
            <c:txPr>
              <a:bodyPr/>
              <a:lstStyle/>
              <a:p>
                <a:pPr>
                  <a:defRPr lang="en-AU" sz="105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Sheet1!$D$2:$D$27</c:f>
              <c:strCache>
                <c:ptCount val="26"/>
                <c:pt idx="0">
                  <c:v>Carrot (1 medium)</c:v>
                </c:pt>
                <c:pt idx="1">
                  <c:v>Apple (1 medium)</c:v>
                </c:pt>
                <c:pt idx="2">
                  <c:v>Porridge, cooked (130g- 1/2 cup)</c:v>
                </c:pt>
                <c:pt idx="3">
                  <c:v>Rice, cooked (1 cup)</c:v>
                </c:pt>
                <c:pt idx="4">
                  <c:v>Broccoli (1 cup)</c:v>
                </c:pt>
                <c:pt idx="5">
                  <c:v>Potato (1 1/2 medium potato)</c:v>
                </c:pt>
                <c:pt idx="6">
                  <c:v>Egg</c:v>
                </c:pt>
                <c:pt idx="7">
                  <c:v>Cashews (1/4 cup)</c:v>
                </c:pt>
                <c:pt idx="8">
                  <c:v>Bread (2 slices)</c:v>
                </c:pt>
                <c:pt idx="9">
                  <c:v>Soft Cheese- camembert, brie, mozarella (30g)</c:v>
                </c:pt>
                <c:pt idx="10">
                  <c:v>Almonds (1/4 cup)</c:v>
                </c:pt>
                <c:pt idx="11">
                  <c:v>Frittata (120g / 1 slice)</c:v>
                </c:pt>
                <c:pt idx="12">
                  <c:v>Milk (1 cup)</c:v>
                </c:pt>
                <c:pt idx="13">
                  <c:v>Medium Cheese- cheddar, swiss (30g)</c:v>
                </c:pt>
                <c:pt idx="14">
                  <c:v>Soy Milk (1 cup)</c:v>
                </c:pt>
                <c:pt idx="15">
                  <c:v>Beans / Lentils, cooked (1/3 cup)</c:v>
                </c:pt>
                <c:pt idx="16">
                  <c:v>Soy Beans, cooked (1/3 cup)</c:v>
                </c:pt>
                <c:pt idx="17">
                  <c:v>Hard Cheese (30g)</c:v>
                </c:pt>
                <c:pt idx="18">
                  <c:v>Tofu (1/2 cup)</c:v>
                </c:pt>
                <c:pt idx="19">
                  <c:v>Yoghurt- all types (1 cup)</c:v>
                </c:pt>
                <c:pt idx="20">
                  <c:v>Vegetarian Curry</c:v>
                </c:pt>
                <c:pt idx="21">
                  <c:v>Casserole / Curry (meat based)</c:v>
                </c:pt>
                <c:pt idx="22">
                  <c:v>Hamburger Patty (1 meat patty)</c:v>
                </c:pt>
                <c:pt idx="23">
                  <c:v>Chicken, cooked (100g)</c:v>
                </c:pt>
                <c:pt idx="24">
                  <c:v>Beef, cooked (100g)</c:v>
                </c:pt>
                <c:pt idx="25">
                  <c:v>Fish, cooked (100g)</c:v>
                </c:pt>
              </c:strCache>
            </c:strRef>
          </c:cat>
          <c:val>
            <c:numRef>
              <c:f>Sheet1!$E$2:$E$27</c:f>
              <c:numCache>
                <c:formatCode>General</c:formatCode>
                <c:ptCount val="26"/>
                <c:pt idx="0">
                  <c:v>0.4</c:v>
                </c:pt>
                <c:pt idx="1">
                  <c:v>0.4</c:v>
                </c:pt>
                <c:pt idx="2">
                  <c:v>2</c:v>
                </c:pt>
                <c:pt idx="3">
                  <c:v>4</c:v>
                </c:pt>
                <c:pt idx="4">
                  <c:v>4.4000000000000004</c:v>
                </c:pt>
                <c:pt idx="5">
                  <c:v>4.4000000000000004</c:v>
                </c:pt>
                <c:pt idx="6">
                  <c:v>6</c:v>
                </c:pt>
                <c:pt idx="7">
                  <c:v>6</c:v>
                </c:pt>
                <c:pt idx="8">
                  <c:v>7</c:v>
                </c:pt>
                <c:pt idx="9">
                  <c:v>7</c:v>
                </c:pt>
                <c:pt idx="10">
                  <c:v>7</c:v>
                </c:pt>
                <c:pt idx="11" formatCode="0">
                  <c:v>8</c:v>
                </c:pt>
                <c:pt idx="12">
                  <c:v>8</c:v>
                </c:pt>
                <c:pt idx="13">
                  <c:v>8</c:v>
                </c:pt>
                <c:pt idx="14">
                  <c:v>8</c:v>
                </c:pt>
                <c:pt idx="15">
                  <c:v>8</c:v>
                </c:pt>
                <c:pt idx="16">
                  <c:v>8</c:v>
                </c:pt>
                <c:pt idx="17">
                  <c:v>10</c:v>
                </c:pt>
                <c:pt idx="18">
                  <c:v>12</c:v>
                </c:pt>
                <c:pt idx="19">
                  <c:v>13</c:v>
                </c:pt>
                <c:pt idx="20">
                  <c:v>14</c:v>
                </c:pt>
                <c:pt idx="21">
                  <c:v>17</c:v>
                </c:pt>
                <c:pt idx="22">
                  <c:v>18</c:v>
                </c:pt>
                <c:pt idx="23">
                  <c:v>19</c:v>
                </c:pt>
                <c:pt idx="24">
                  <c:v>21</c:v>
                </c:pt>
                <c:pt idx="25">
                  <c:v>21</c:v>
                </c:pt>
              </c:numCache>
            </c:numRef>
          </c:val>
          <c:extLst>
            <c:ext xmlns:c16="http://schemas.microsoft.com/office/drawing/2014/chart" uri="{C3380CC4-5D6E-409C-BE32-E72D297353CC}">
              <c16:uniqueId val="{00000000-7262-449F-9A28-431E92E3959E}"/>
            </c:ext>
          </c:extLst>
        </c:ser>
        <c:dLbls>
          <c:showLegendKey val="0"/>
          <c:showVal val="0"/>
          <c:showCatName val="0"/>
          <c:showSerName val="0"/>
          <c:showPercent val="0"/>
          <c:showBubbleSize val="0"/>
        </c:dLbls>
        <c:gapWidth val="150"/>
        <c:axId val="278970624"/>
        <c:axId val="278976784"/>
      </c:barChart>
      <c:catAx>
        <c:axId val="278970624"/>
        <c:scaling>
          <c:orientation val="minMax"/>
        </c:scaling>
        <c:delete val="0"/>
        <c:axPos val="b"/>
        <c:title>
          <c:tx>
            <c:rich>
              <a:bodyPr/>
              <a:lstStyle/>
              <a:p>
                <a:pPr>
                  <a:defRPr lang="en-AU" sz="1050" b="1" i="0" u="none" strike="noStrike" baseline="0">
                    <a:solidFill>
                      <a:srgbClr val="000000"/>
                    </a:solidFill>
                    <a:latin typeface="Arial"/>
                    <a:ea typeface="Arial"/>
                    <a:cs typeface="Arial"/>
                  </a:defRPr>
                </a:pPr>
                <a:r>
                  <a:rPr lang="en-AU"/>
                  <a:t>Food Item</a:t>
                </a:r>
              </a:p>
            </c:rich>
          </c:tx>
          <c:layout>
            <c:manualLayout>
              <c:xMode val="edge"/>
              <c:yMode val="edge"/>
              <c:x val="0.50465356773526304"/>
              <c:y val="0.9593220338983049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lang="en-AU" sz="1050" b="0" i="0" u="none" strike="noStrike" baseline="0">
                <a:solidFill>
                  <a:srgbClr val="000000"/>
                </a:solidFill>
                <a:latin typeface="Arial"/>
                <a:ea typeface="Arial"/>
                <a:cs typeface="Arial"/>
              </a:defRPr>
            </a:pPr>
            <a:endParaRPr lang="en-US"/>
          </a:p>
        </c:txPr>
        <c:crossAx val="278976784"/>
        <c:crosses val="autoZero"/>
        <c:auto val="1"/>
        <c:lblAlgn val="ctr"/>
        <c:lblOffset val="100"/>
        <c:tickLblSkip val="1"/>
        <c:tickMarkSkip val="1"/>
        <c:noMultiLvlLbl val="0"/>
      </c:catAx>
      <c:valAx>
        <c:axId val="278976784"/>
        <c:scaling>
          <c:orientation val="minMax"/>
        </c:scaling>
        <c:delete val="0"/>
        <c:axPos val="l"/>
        <c:majorGridlines>
          <c:spPr>
            <a:ln w="3175">
              <a:solidFill>
                <a:srgbClr val="000000"/>
              </a:solidFill>
              <a:prstDash val="solid"/>
            </a:ln>
          </c:spPr>
        </c:majorGridlines>
        <c:title>
          <c:tx>
            <c:rich>
              <a:bodyPr/>
              <a:lstStyle/>
              <a:p>
                <a:pPr>
                  <a:defRPr lang="en-AU" sz="1050" b="1" i="0" u="none" strike="noStrike" baseline="0">
                    <a:solidFill>
                      <a:srgbClr val="000000"/>
                    </a:solidFill>
                    <a:latin typeface="Arial"/>
                    <a:ea typeface="Arial"/>
                    <a:cs typeface="Arial"/>
                  </a:defRPr>
                </a:pPr>
                <a:r>
                  <a:rPr lang="en-AU"/>
                  <a:t>Protein (grams)</a:t>
                </a:r>
              </a:p>
            </c:rich>
          </c:tx>
          <c:layout>
            <c:manualLayout>
              <c:xMode val="edge"/>
              <c:yMode val="edge"/>
              <c:x val="0"/>
              <c:y val="0.2389830508474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lang="en-AU" sz="1050" b="0" i="0" u="none" strike="noStrike" baseline="0">
                <a:solidFill>
                  <a:srgbClr val="000000"/>
                </a:solidFill>
                <a:latin typeface="Arial"/>
                <a:ea typeface="Arial"/>
                <a:cs typeface="Arial"/>
              </a:defRPr>
            </a:pPr>
            <a:endParaRPr lang="en-US"/>
          </a:p>
        </c:txPr>
        <c:crossAx val="278970624"/>
        <c:crosses val="autoZero"/>
        <c:crossBetween val="between"/>
      </c:valAx>
      <c:spPr>
        <a:solidFill>
          <a:srgbClr val="FFCC00"/>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870AE17-9106-480E-BF65-EA88C4EFAB6D}" type="datetimeFigureOut">
              <a:rPr lang="en-US" smtClean="0"/>
              <a:pPr/>
              <a:t>1/6/2017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F9E3A63-F343-4230-B54E-74F44BC0F37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70AE17-9106-480E-BF65-EA88C4EFAB6D}" type="datetimeFigureOut">
              <a:rPr lang="en-US" smtClean="0"/>
              <a:pPr/>
              <a:t>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70AE17-9106-480E-BF65-EA88C4EFAB6D}" type="datetimeFigureOut">
              <a:rPr lang="en-US" smtClean="0"/>
              <a:pPr/>
              <a:t>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70AE17-9106-480E-BF65-EA88C4EFAB6D}" type="datetimeFigureOut">
              <a:rPr lang="en-US" smtClean="0"/>
              <a:pPr/>
              <a:t>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870AE17-9106-480E-BF65-EA88C4EFAB6D}" type="datetimeFigureOut">
              <a:rPr lang="en-US" smtClean="0"/>
              <a:pPr/>
              <a:t>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9E3A63-F343-4230-B54E-74F44BC0F37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70AE17-9106-480E-BF65-EA88C4EFAB6D}" type="datetimeFigureOut">
              <a:rPr lang="en-US" smtClean="0"/>
              <a:pPr/>
              <a:t>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870AE17-9106-480E-BF65-EA88C4EFAB6D}" type="datetimeFigureOut">
              <a:rPr lang="en-US" smtClean="0"/>
              <a:pPr/>
              <a:t>1/6/2017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870AE17-9106-480E-BF65-EA88C4EFAB6D}" type="datetimeFigureOut">
              <a:rPr lang="en-US" smtClean="0"/>
              <a:pPr/>
              <a:t>1/6/2017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0AE17-9106-480E-BF65-EA88C4EFAB6D}" type="datetimeFigureOut">
              <a:rPr lang="en-US" smtClean="0"/>
              <a:pPr/>
              <a:t>1/6/2017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70AE17-9106-480E-BF65-EA88C4EFAB6D}" type="datetimeFigureOut">
              <a:rPr lang="en-US" smtClean="0"/>
              <a:pPr/>
              <a:t>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9E3A63-F343-4230-B54E-74F44BC0F37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870AE17-9106-480E-BF65-EA88C4EFAB6D}" type="datetimeFigureOut">
              <a:rPr lang="en-US" smtClean="0"/>
              <a:pPr/>
              <a:t>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F9E3A63-F343-4230-B54E-74F44BC0F378}"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70AE17-9106-480E-BF65-EA88C4EFAB6D}" type="datetimeFigureOut">
              <a:rPr lang="en-US" smtClean="0"/>
              <a:pPr/>
              <a:t>1/6/2017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9E3A63-F343-4230-B54E-74F44BC0F378}"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Saliva" TargetMode="External"/><Relationship Id="rId2" Type="http://schemas.openxmlformats.org/officeDocument/2006/relationships/hyperlink" Target="http://en.wikipedia.org/wiki/PH"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nnate_immune_system" TargetMode="External"/><Relationship Id="rId2" Type="http://schemas.openxmlformats.org/officeDocument/2006/relationships/hyperlink" Target="http://en.wikipedia.org/wiki/Carbohydrates" TargetMode="External"/><Relationship Id="rId1" Type="http://schemas.openxmlformats.org/officeDocument/2006/relationships/slideLayout" Target="../slideLayouts/slideLayout2.xml"/><Relationship Id="rId4" Type="http://schemas.openxmlformats.org/officeDocument/2006/relationships/hyperlink" Target="http://en.wikipedia.org/wiki/Pathogens"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Bicarbonate" TargetMode="External"/><Relationship Id="rId2" Type="http://schemas.openxmlformats.org/officeDocument/2006/relationships/hyperlink" Target="http://en.wikipedia.org/wiki/Pancreatic_duct" TargetMode="External"/><Relationship Id="rId1" Type="http://schemas.openxmlformats.org/officeDocument/2006/relationships/slideLayout" Target="../slideLayouts/slideLayout2.xml"/><Relationship Id="rId4" Type="http://schemas.openxmlformats.org/officeDocument/2006/relationships/hyperlink" Target="http://en.wikipedia.org/wiki/Chyme" TargetMode="External"/></Relationships>
</file>

<file path=ppt/slides/_rels/slide1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onosaccharides" TargetMode="External"/><Relationship Id="rId2" Type="http://schemas.openxmlformats.org/officeDocument/2006/relationships/hyperlink" Target="http://en.wikipedia.org/wiki/Salivary_amylase" TargetMode="External"/><Relationship Id="rId1" Type="http://schemas.openxmlformats.org/officeDocument/2006/relationships/slideLayout" Target="../slideLayouts/slideLayout2.xml"/><Relationship Id="rId4" Type="http://schemas.openxmlformats.org/officeDocument/2006/relationships/hyperlink" Target="http://en.wikipedia.org/wiki/Base_(chemistr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uk/imgres?imgurl=http://www4.d25.k12.id.us/phs/biology/esophaguspic.jpg&amp;imgrefurl=http://www4.d25.k12.id.us/phs/biology/esophagus.html&amp;h=384&amp;w=260&amp;sz=19&amp;tbnid=7uNh2xsv-dEJ:&amp;tbnh=119&amp;tbnw=80&amp;hl=en&amp;start=19&amp;prev=/images?q=esophagus&amp;svnum=10&amp;hl=en&amp;lr=&amp;client=google&amp;rls=GGLD,GGLD:2004-49,GGLD:en&amp;sa=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en.wikipedia.org/wiki/Diarrhea" TargetMode="External"/><Relationship Id="rId3" Type="http://schemas.openxmlformats.org/officeDocument/2006/relationships/hyperlink" Target="http://en.wikipedia.org/wiki/Oral_rehydration_therapy" TargetMode="External"/><Relationship Id="rId7" Type="http://schemas.openxmlformats.org/officeDocument/2006/relationships/hyperlink" Target="http://en.wikipedia.org/wiki/Diaphoresis" TargetMode="External"/><Relationship Id="rId2" Type="http://schemas.openxmlformats.org/officeDocument/2006/relationships/hyperlink" Target="http://en.wikipedia.org/wiki/Sports_drink" TargetMode="External"/><Relationship Id="rId1" Type="http://schemas.openxmlformats.org/officeDocument/2006/relationships/slideLayout" Target="../slideLayouts/slideLayout2.xml"/><Relationship Id="rId6" Type="http://schemas.openxmlformats.org/officeDocument/2006/relationships/hyperlink" Target="http://en.wikipedia.org/wiki/Exercise" TargetMode="External"/><Relationship Id="rId11" Type="http://schemas.openxmlformats.org/officeDocument/2006/relationships/hyperlink" Target="http://en.wikipedia.org/wiki/Starvation" TargetMode="External"/><Relationship Id="rId5" Type="http://schemas.openxmlformats.org/officeDocument/2006/relationships/hyperlink" Target="http://en.wikipedia.org/wiki/Dehydration" TargetMode="External"/><Relationship Id="rId10" Type="http://schemas.openxmlformats.org/officeDocument/2006/relationships/hyperlink" Target="http://en.wikipedia.org/wiki/Intoxication" TargetMode="External"/><Relationship Id="rId4" Type="http://schemas.openxmlformats.org/officeDocument/2006/relationships/hyperlink" Target="http://en.wikipedia.org/wiki/Water" TargetMode="External"/><Relationship Id="rId9" Type="http://schemas.openxmlformats.org/officeDocument/2006/relationships/hyperlink" Target="http://en.wikipedia.org/wiki/Vomitin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Ironman_Triathlon" TargetMode="External"/><Relationship Id="rId2" Type="http://schemas.openxmlformats.org/officeDocument/2006/relationships/hyperlink" Target="http://en.wikipedia.org/wiki/Marathon" TargetMode="External"/><Relationship Id="rId1" Type="http://schemas.openxmlformats.org/officeDocument/2006/relationships/slideLayout" Target="../slideLayouts/slideLayout2.xml"/><Relationship Id="rId6" Type="http://schemas.openxmlformats.org/officeDocument/2006/relationships/hyperlink" Target="http://en.wikipedia.org/wiki/Hyponatremia" TargetMode="External"/><Relationship Id="rId5" Type="http://schemas.openxmlformats.org/officeDocument/2006/relationships/hyperlink" Target="#cite_note-0"/><Relationship Id="rId4" Type="http://schemas.openxmlformats.org/officeDocument/2006/relationships/hyperlink" Target="http://en.wikipedia.org/wiki/Ultramarathon"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Tooth_decay" TargetMode="External"/><Relationship Id="rId2" Type="http://schemas.openxmlformats.org/officeDocument/2006/relationships/hyperlink" Target="http://en.wikipedia.org/wiki/Suga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Fastin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en.wikipedia.org/wiki/Blood_sugar" TargetMode="External"/><Relationship Id="rId2" Type="http://schemas.openxmlformats.org/officeDocument/2006/relationships/hyperlink" Target="http://en.wikipedia.org/wiki/Carbohydrat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en.wikipedia.org/wiki/Bloodstream" TargetMode="External"/><Relationship Id="rId2" Type="http://schemas.openxmlformats.org/officeDocument/2006/relationships/hyperlink" Target="http://en.wikipedia.org/wiki/Glucose"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Option D: Nutrition</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00600"/>
          </a:xfrm>
        </p:spPr>
        <p:txBody>
          <a:bodyPr>
            <a:normAutofit/>
          </a:bodyPr>
          <a:lstStyle/>
          <a:p>
            <a:r>
              <a:rPr lang="en-US" dirty="0"/>
              <a:t>Stomach components include:</a:t>
            </a:r>
          </a:p>
          <a:p>
            <a:pPr lvl="1"/>
            <a:r>
              <a:rPr lang="en-US" b="1" dirty="0"/>
              <a:t>Lumen</a:t>
            </a:r>
            <a:r>
              <a:rPr lang="en-US" dirty="0"/>
              <a:t>: hollow of the stomach</a:t>
            </a:r>
          </a:p>
          <a:p>
            <a:pPr lvl="1"/>
            <a:r>
              <a:rPr lang="en-US" b="1" dirty="0" err="1"/>
              <a:t>Rugae</a:t>
            </a:r>
            <a:r>
              <a:rPr lang="en-US" dirty="0"/>
              <a:t>: Inner layer of expandable folds. Make the stomach very extendable, especially after a big meal.</a:t>
            </a:r>
          </a:p>
          <a:p>
            <a:pPr lvl="1"/>
            <a:r>
              <a:rPr lang="en-US" b="1" dirty="0"/>
              <a:t>Mucous</a:t>
            </a:r>
            <a:r>
              <a:rPr lang="en-US" dirty="0"/>
              <a:t> </a:t>
            </a:r>
            <a:r>
              <a:rPr lang="en-US" b="1" dirty="0"/>
              <a:t>coating</a:t>
            </a:r>
            <a:r>
              <a:rPr lang="en-US" dirty="0"/>
              <a:t>: A mucous membrane lines the stomach which contains glands that secrete gastric juices, up to 3 liters daily.</a:t>
            </a:r>
          </a:p>
          <a:p>
            <a:r>
              <a:rPr lang="en-US" dirty="0"/>
              <a:t>Muscular contractions of the stomach physically grind the bolus (clumps of food) into smaller particles, called chyme, and regulate the release of chyme to the small intestines. </a:t>
            </a:r>
          </a:p>
          <a:p>
            <a:pPr lvl="1"/>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u="sng" dirty="0"/>
              <a:t>During an event</a:t>
            </a:r>
            <a:r>
              <a:rPr lang="en-US" dirty="0"/>
              <a:t> </a:t>
            </a:r>
          </a:p>
          <a:p>
            <a:r>
              <a:rPr lang="en-US" dirty="0"/>
              <a:t>Aim for 30g of high GI Carbohydrate and 500ml of water per hour </a:t>
            </a:r>
          </a:p>
          <a:p>
            <a:r>
              <a:rPr lang="en-US" dirty="0"/>
              <a:t>Examples of foods that are suitable: </a:t>
            </a:r>
            <a:br>
              <a:rPr lang="en-US" dirty="0"/>
            </a:br>
            <a:r>
              <a:rPr lang="en-US" dirty="0"/>
              <a:t>Sports Drinks 500-600ml per hour - Gatorade, </a:t>
            </a:r>
            <a:r>
              <a:rPr lang="en-US" dirty="0" err="1"/>
              <a:t>Powerade</a:t>
            </a:r>
            <a:r>
              <a:rPr lang="en-US" dirty="0"/>
              <a:t> etc. </a:t>
            </a:r>
            <a:br>
              <a:rPr lang="en-US" dirty="0"/>
            </a:br>
            <a:r>
              <a:rPr lang="en-US" dirty="0"/>
              <a:t>12 jelly beans + 500ml of water per hour </a:t>
            </a:r>
            <a:br>
              <a:rPr lang="en-US" dirty="0"/>
            </a:br>
            <a:r>
              <a:rPr lang="en-US" dirty="0"/>
              <a:t>Honey sandwich on high GI Bread </a:t>
            </a:r>
            <a:r>
              <a:rPr lang="en-US" dirty="0" err="1"/>
              <a:t>eg</a:t>
            </a:r>
            <a:r>
              <a:rPr lang="en-US" dirty="0"/>
              <a:t> </a:t>
            </a:r>
            <a:r>
              <a:rPr lang="en-US" dirty="0" err="1"/>
              <a:t>wonderwhite</a:t>
            </a:r>
            <a:r>
              <a:rPr lang="en-US" dirty="0"/>
              <a:t> GI=80 + 500ml water per hour </a:t>
            </a:r>
          </a:p>
          <a:p>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u="sng" dirty="0"/>
              <a:t>Recovery (after the event)</a:t>
            </a:r>
            <a:r>
              <a:rPr lang="en-US" dirty="0"/>
              <a:t> </a:t>
            </a:r>
          </a:p>
          <a:p>
            <a:r>
              <a:rPr lang="en-US" dirty="0"/>
              <a:t>Muscles are more sensitive to glucose in the </a:t>
            </a:r>
            <a:r>
              <a:rPr lang="en-US" b="1" dirty="0"/>
              <a:t>first hour </a:t>
            </a:r>
            <a:r>
              <a:rPr lang="en-US" dirty="0"/>
              <a:t>after exercise, so a concerted effort should be made to get as many high G.I foods in as soon as possible. </a:t>
            </a:r>
          </a:p>
          <a:p>
            <a:r>
              <a:rPr lang="en-US" dirty="0"/>
              <a:t>Aim to consume 1 - 1.5g of Carbohydrate per Kg of body weight each 2 hours after exercise. </a:t>
            </a:r>
          </a:p>
          <a:p>
            <a:pPr>
              <a:buNone/>
            </a:pPr>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Examples for a  50 Kg athlete: </a:t>
            </a:r>
            <a:br>
              <a:rPr lang="en-GB" dirty="0"/>
            </a:br>
            <a:r>
              <a:rPr lang="en-GB" dirty="0"/>
              <a:t>3 slices of a High G.I bread </a:t>
            </a:r>
            <a:r>
              <a:rPr lang="en-GB" dirty="0" err="1"/>
              <a:t>eg</a:t>
            </a:r>
            <a:r>
              <a:rPr lang="en-GB" dirty="0"/>
              <a:t> </a:t>
            </a:r>
            <a:r>
              <a:rPr lang="en-GB" dirty="0" err="1"/>
              <a:t>Wonderwhite</a:t>
            </a:r>
            <a:r>
              <a:rPr lang="en-GB" dirty="0"/>
              <a:t> GI=80 </a:t>
            </a:r>
            <a:br>
              <a:rPr lang="en-GB" dirty="0"/>
            </a:br>
            <a:r>
              <a:rPr lang="en-GB" dirty="0"/>
              <a:t>Rice bubbles - one and a half cups + 175ml low fat milk  GI=89 </a:t>
            </a:r>
            <a:br>
              <a:rPr lang="en-GB" dirty="0"/>
            </a:br>
            <a:r>
              <a:rPr lang="en-GB" dirty="0"/>
              <a:t>Jelly Beans 25     GI=80 </a:t>
            </a:r>
            <a:br>
              <a:rPr lang="en-GB" dirty="0"/>
            </a:br>
            <a:r>
              <a:rPr lang="en-GB" dirty="0"/>
              <a:t>Sports Drinks 800ml GI=75 </a:t>
            </a:r>
            <a:br>
              <a:rPr lang="en-GB" dirty="0"/>
            </a:br>
            <a:r>
              <a:rPr lang="en-GB" dirty="0" err="1"/>
              <a:t>Lucozade</a:t>
            </a:r>
            <a:r>
              <a:rPr lang="en-GB" dirty="0"/>
              <a:t> 300ml original GI=95 </a:t>
            </a:r>
          </a:p>
          <a:p>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Athletes should aim to lower the overall G.I. of their meals by shifting their choice toward choosing to consume more low G.I. foods. There are many benefits of doing this: </a:t>
            </a:r>
          </a:p>
          <a:p>
            <a:r>
              <a:rPr lang="en-US" dirty="0"/>
              <a:t>Usually an athlete will consume less fat on a lower G.I diet as they are less hungry. Eating a low GI breakfast will maintain higher blood sugar until lunchtime (many breakfast cereals are high G.I.) </a:t>
            </a:r>
            <a:endParaRPr lang="en-GB"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u="sng" dirty="0"/>
              <a:t>Low GI Meals</a:t>
            </a:r>
            <a:r>
              <a:rPr lang="en-US" dirty="0"/>
              <a:t> </a:t>
            </a:r>
          </a:p>
          <a:p>
            <a:r>
              <a:rPr lang="en-US" u="sng" dirty="0"/>
              <a:t>Breakfast </a:t>
            </a:r>
            <a:r>
              <a:rPr lang="en-US" dirty="0"/>
              <a:t>(Foods and their G.I.) </a:t>
            </a:r>
            <a:br>
              <a:rPr lang="en-US" dirty="0"/>
            </a:br>
            <a:r>
              <a:rPr lang="en-US" u="sng" dirty="0"/>
              <a:t>Fruit Juice and Fruits</a:t>
            </a:r>
            <a:r>
              <a:rPr lang="en-US" dirty="0"/>
              <a:t> </a:t>
            </a:r>
            <a:br>
              <a:rPr lang="en-US" dirty="0"/>
            </a:br>
            <a:r>
              <a:rPr lang="en-US" dirty="0"/>
              <a:t>Apple Juice 40 </a:t>
            </a:r>
            <a:br>
              <a:rPr lang="en-US" dirty="0"/>
            </a:br>
            <a:r>
              <a:rPr lang="en-US" dirty="0"/>
              <a:t>Grapes 46 </a:t>
            </a:r>
            <a:br>
              <a:rPr lang="en-US" dirty="0"/>
            </a:br>
            <a:r>
              <a:rPr lang="en-US" dirty="0"/>
              <a:t>Pears 36 </a:t>
            </a:r>
            <a:br>
              <a:rPr lang="en-US" dirty="0"/>
            </a:br>
            <a:r>
              <a:rPr lang="en-US" dirty="0"/>
              <a:t>Peaches 42 </a:t>
            </a:r>
            <a:br>
              <a:rPr lang="en-US" dirty="0"/>
            </a:br>
            <a:r>
              <a:rPr lang="en-US" dirty="0"/>
              <a:t>Oranges 44 </a:t>
            </a:r>
            <a:br>
              <a:rPr lang="en-US" dirty="0"/>
            </a:br>
            <a:r>
              <a:rPr lang="en-US" dirty="0"/>
              <a:t>Apples 38 </a:t>
            </a:r>
          </a:p>
          <a:p>
            <a:endParaRPr lang="en-GB"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u="sng" dirty="0"/>
              <a:t>Cereals</a:t>
            </a:r>
            <a:r>
              <a:rPr lang="en-US" dirty="0"/>
              <a:t> (Many common ones such as Rice Bubbles are 80+) </a:t>
            </a:r>
            <a:br>
              <a:rPr lang="en-US" dirty="0"/>
            </a:br>
            <a:r>
              <a:rPr lang="en-US" dirty="0"/>
              <a:t>Guardian 37 </a:t>
            </a:r>
            <a:br>
              <a:rPr lang="en-US" dirty="0"/>
            </a:br>
            <a:r>
              <a:rPr lang="en-US" dirty="0"/>
              <a:t>All-Bran Fruit &amp; Oats 41 </a:t>
            </a:r>
            <a:br>
              <a:rPr lang="en-US" dirty="0"/>
            </a:br>
            <a:r>
              <a:rPr lang="en-US" dirty="0"/>
              <a:t>All-Bran 42 </a:t>
            </a:r>
            <a:br>
              <a:rPr lang="en-US" dirty="0"/>
            </a:br>
            <a:r>
              <a:rPr lang="en-US" dirty="0"/>
              <a:t>Porridge 42 </a:t>
            </a:r>
            <a:br>
              <a:rPr lang="en-US" dirty="0"/>
            </a:br>
            <a:r>
              <a:rPr lang="en-US" dirty="0"/>
              <a:t>Special K 54 </a:t>
            </a:r>
            <a:br>
              <a:rPr lang="en-US" dirty="0"/>
            </a:br>
            <a:r>
              <a:rPr lang="en-US" dirty="0"/>
              <a:t>Muesli 56 </a:t>
            </a:r>
          </a:p>
          <a:p>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u="sng" dirty="0"/>
              <a:t>Bread</a:t>
            </a:r>
            <a:r>
              <a:rPr lang="en-GB" dirty="0"/>
              <a:t> (Most white bread are 70+) </a:t>
            </a:r>
            <a:br>
              <a:rPr lang="en-GB" dirty="0"/>
            </a:br>
            <a:r>
              <a:rPr lang="en-GB" dirty="0" err="1"/>
              <a:t>Burgen</a:t>
            </a:r>
            <a:r>
              <a:rPr lang="en-GB" dirty="0"/>
              <a:t> Soy-Linseed 19 </a:t>
            </a:r>
            <a:br>
              <a:rPr lang="en-GB" dirty="0"/>
            </a:br>
            <a:r>
              <a:rPr lang="en-GB" dirty="0" err="1"/>
              <a:t>Burgen</a:t>
            </a:r>
            <a:r>
              <a:rPr lang="en-GB" dirty="0"/>
              <a:t> Oat Bran &amp; Honey 31 </a:t>
            </a:r>
            <a:br>
              <a:rPr lang="en-GB" dirty="0"/>
            </a:br>
            <a:r>
              <a:rPr lang="en-GB" dirty="0" err="1"/>
              <a:t>Burgen</a:t>
            </a:r>
            <a:r>
              <a:rPr lang="en-GB" dirty="0"/>
              <a:t> Mixed Grain 34 </a:t>
            </a:r>
            <a:br>
              <a:rPr lang="en-GB" dirty="0"/>
            </a:br>
            <a:r>
              <a:rPr lang="en-GB" dirty="0"/>
              <a:t>Multi-Grain 9 Grain 43 </a:t>
            </a:r>
            <a:br>
              <a:rPr lang="en-GB" dirty="0"/>
            </a:br>
            <a:r>
              <a:rPr lang="en-GB" dirty="0" err="1"/>
              <a:t>Burgen</a:t>
            </a:r>
            <a:r>
              <a:rPr lang="en-GB" dirty="0"/>
              <a:t> Fruit-Loaf 44 </a:t>
            </a:r>
            <a:br>
              <a:rPr lang="en-GB" dirty="0"/>
            </a:br>
            <a:r>
              <a:rPr lang="en-GB" dirty="0" err="1"/>
              <a:t>Ploughmans</a:t>
            </a:r>
            <a:r>
              <a:rPr lang="en-GB" dirty="0"/>
              <a:t> Wholegrain 47 </a:t>
            </a:r>
            <a:br>
              <a:rPr lang="en-GB" dirty="0"/>
            </a:br>
            <a:r>
              <a:rPr lang="en-GB" dirty="0"/>
              <a:t>Continental Fruit loaf 47 </a:t>
            </a:r>
          </a:p>
          <a:p>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u="sng" dirty="0"/>
              <a:t>Other meals</a:t>
            </a:r>
            <a:r>
              <a:rPr lang="en-GB" dirty="0"/>
              <a:t> </a:t>
            </a:r>
            <a:br>
              <a:rPr lang="en-GB" dirty="0"/>
            </a:br>
            <a:r>
              <a:rPr lang="en-GB" u="sng" dirty="0"/>
              <a:t>Lunches</a:t>
            </a:r>
            <a:r>
              <a:rPr lang="en-GB" dirty="0"/>
              <a:t> </a:t>
            </a:r>
            <a:br>
              <a:rPr lang="en-GB" dirty="0"/>
            </a:br>
            <a:r>
              <a:rPr lang="en-GB" dirty="0"/>
              <a:t>Fruit salad with low fat yogurt  46 </a:t>
            </a:r>
            <a:br>
              <a:rPr lang="en-GB" dirty="0"/>
            </a:br>
            <a:r>
              <a:rPr lang="en-GB" dirty="0" err="1"/>
              <a:t>Fettucini</a:t>
            </a:r>
            <a:r>
              <a:rPr lang="en-GB" dirty="0"/>
              <a:t> low fat 32 </a:t>
            </a:r>
            <a:br>
              <a:rPr lang="en-GB" dirty="0"/>
            </a:br>
            <a:r>
              <a:rPr lang="en-GB" dirty="0"/>
              <a:t>Thai noodles with vegetables 36 </a:t>
            </a:r>
            <a:br>
              <a:rPr lang="en-GB" dirty="0"/>
            </a:br>
            <a:r>
              <a:rPr lang="en-GB" dirty="0" err="1"/>
              <a:t>Burgen</a:t>
            </a:r>
            <a:r>
              <a:rPr lang="en-GB" dirty="0"/>
              <a:t> bread sandwiches </a:t>
            </a:r>
            <a:br>
              <a:rPr lang="en-GB" dirty="0"/>
            </a:br>
            <a:r>
              <a:rPr lang="en-GB" dirty="0"/>
              <a:t>Banana </a:t>
            </a:r>
            <a:r>
              <a:rPr lang="en-GB" dirty="0" err="1"/>
              <a:t>smoothie</a:t>
            </a:r>
            <a:r>
              <a:rPr lang="en-GB" dirty="0"/>
              <a:t> and low fat high fibre muffin </a:t>
            </a:r>
          </a:p>
          <a:p>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u="sng" dirty="0">
                <a:solidFill>
                  <a:srgbClr val="FF0000"/>
                </a:solidFill>
              </a:rPr>
              <a:t>Possibly </a:t>
            </a:r>
            <a:r>
              <a:rPr lang="en-US" u="sng" dirty="0" err="1">
                <a:solidFill>
                  <a:srgbClr val="FF0000"/>
                </a:solidFill>
              </a:rPr>
              <a:t>surprizing</a:t>
            </a:r>
            <a:r>
              <a:rPr lang="en-US" u="sng" dirty="0">
                <a:solidFill>
                  <a:srgbClr val="FF0000"/>
                </a:solidFill>
              </a:rPr>
              <a:t> higher GI Foods</a:t>
            </a:r>
            <a:r>
              <a:rPr lang="en-US" dirty="0">
                <a:solidFill>
                  <a:srgbClr val="FF0000"/>
                </a:solidFill>
              </a:rPr>
              <a:t> </a:t>
            </a:r>
            <a:br>
              <a:rPr lang="en-US" dirty="0"/>
            </a:br>
            <a:r>
              <a:rPr lang="en-US" dirty="0"/>
              <a:t>Bran Flakes 74 </a:t>
            </a:r>
            <a:br>
              <a:rPr lang="en-US" dirty="0"/>
            </a:br>
            <a:r>
              <a:rPr lang="en-US" dirty="0"/>
              <a:t>Gluten free bread 90 </a:t>
            </a:r>
            <a:br>
              <a:rPr lang="en-US" dirty="0"/>
            </a:br>
            <a:r>
              <a:rPr lang="en-US" dirty="0" err="1"/>
              <a:t>Calrose</a:t>
            </a:r>
            <a:r>
              <a:rPr lang="en-US" dirty="0"/>
              <a:t> white rice 87 </a:t>
            </a:r>
            <a:br>
              <a:rPr lang="en-US" dirty="0"/>
            </a:br>
            <a:r>
              <a:rPr lang="en-US" dirty="0"/>
              <a:t>Rice Cakes 82 </a:t>
            </a:r>
            <a:br>
              <a:rPr lang="en-US" dirty="0"/>
            </a:br>
            <a:r>
              <a:rPr lang="en-US" dirty="0"/>
              <a:t>Tofu Frozen dessert 115 </a:t>
            </a:r>
            <a:br>
              <a:rPr lang="en-US" dirty="0"/>
            </a:br>
            <a:r>
              <a:rPr lang="en-US" dirty="0"/>
              <a:t>Rye Bread 75+ </a:t>
            </a:r>
            <a:br>
              <a:rPr lang="en-US" dirty="0"/>
            </a:br>
            <a:r>
              <a:rPr lang="en-US" dirty="0"/>
              <a:t>Instant potato 83 (New potatoes are lower and then it depends on how they are cooked) </a:t>
            </a:r>
            <a:br>
              <a:rPr lang="en-US" dirty="0"/>
            </a:br>
            <a:r>
              <a:rPr lang="en-US" dirty="0"/>
              <a:t>Baked potato 83 </a:t>
            </a:r>
            <a:br>
              <a:rPr lang="en-US" dirty="0"/>
            </a:br>
            <a:r>
              <a:rPr lang="en-US" dirty="0"/>
              <a:t>Steamed potato 65 </a:t>
            </a:r>
            <a:br>
              <a:rPr lang="en-US" dirty="0"/>
            </a:br>
            <a:r>
              <a:rPr lang="en-US" dirty="0" err="1"/>
              <a:t>Microwaved</a:t>
            </a:r>
            <a:r>
              <a:rPr lang="en-US" dirty="0"/>
              <a:t> potato 83 </a:t>
            </a:r>
          </a:p>
          <a:p>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b="1" dirty="0"/>
              <a:t>In Summary</a:t>
            </a:r>
            <a:r>
              <a:rPr lang="en-US" dirty="0"/>
              <a:t> - using the </a:t>
            </a:r>
            <a:r>
              <a:rPr lang="en-US" dirty="0" err="1"/>
              <a:t>Glycemic</a:t>
            </a:r>
            <a:r>
              <a:rPr lang="en-US" dirty="0"/>
              <a:t> Index (GI) to develop a training or exercise diet plan: </a:t>
            </a:r>
          </a:p>
          <a:p>
            <a:r>
              <a:rPr lang="en-US" dirty="0"/>
              <a:t>1. </a:t>
            </a:r>
            <a:r>
              <a:rPr lang="en-US" b="1" dirty="0"/>
              <a:t>There is insufficient evidence to support the concept that athletes will benefit from eating low GI carbohydrate meals prior to prolonged exercise, if they use carbohydrate supplements during the ride.</a:t>
            </a:r>
            <a:r>
              <a:rPr lang="en-US" dirty="0"/>
              <a:t> They should let practical issues and individual experience guide their choice of the pre-event meal.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0" y="1700808"/>
            <a:ext cx="8229600" cy="864096"/>
          </a:xfrm>
        </p:spPr>
        <p:txBody>
          <a:bodyPr>
            <a:noAutofit/>
          </a:bodyPr>
          <a:lstStyle/>
          <a:p>
            <a:pPr algn="l"/>
            <a:br>
              <a:rPr lang="en-GB" sz="4000" dirty="0"/>
            </a:br>
            <a:br>
              <a:rPr lang="en-GB" sz="4000" dirty="0"/>
            </a:br>
            <a:r>
              <a:rPr lang="en-GB" sz="4000" dirty="0"/>
              <a:t>pH in the Mouth</a:t>
            </a:r>
          </a:p>
        </p:txBody>
      </p:sp>
      <p:sp>
        <p:nvSpPr>
          <p:cNvPr id="3" name="Content Placeholder 2"/>
          <p:cNvSpPr>
            <a:spLocks noGrp="1"/>
          </p:cNvSpPr>
          <p:nvPr>
            <p:ph idx="1"/>
          </p:nvPr>
        </p:nvSpPr>
        <p:spPr>
          <a:xfrm>
            <a:off x="457200" y="2708920"/>
            <a:ext cx="8229600" cy="3816424"/>
          </a:xfrm>
        </p:spPr>
        <p:txBody>
          <a:bodyPr>
            <a:normAutofit/>
          </a:bodyPr>
          <a:lstStyle/>
          <a:p>
            <a:r>
              <a:rPr lang="en-US" dirty="0">
                <a:hlinkClick r:id="rId2" tooltip="PH"/>
              </a:rPr>
              <a:t>pH</a:t>
            </a:r>
            <a:r>
              <a:rPr lang="en-US" dirty="0"/>
              <a:t> plays a crucial role in a normally functioning digestive tract. </a:t>
            </a:r>
          </a:p>
          <a:p>
            <a:r>
              <a:rPr lang="en-US" dirty="0"/>
              <a:t>In the mouth, pharynx, and esophagus, pH is typically about </a:t>
            </a:r>
            <a:r>
              <a:rPr lang="en-US" dirty="0">
                <a:solidFill>
                  <a:srgbClr val="FF0000"/>
                </a:solidFill>
              </a:rPr>
              <a:t>6.8</a:t>
            </a:r>
            <a:r>
              <a:rPr lang="en-US" dirty="0"/>
              <a:t>, very weakly acidic. </a:t>
            </a:r>
          </a:p>
          <a:p>
            <a:r>
              <a:rPr lang="en-US" dirty="0">
                <a:hlinkClick r:id="rId3" tooltip="Saliva"/>
              </a:rPr>
              <a:t>Saliva</a:t>
            </a:r>
            <a:r>
              <a:rPr lang="en-US" dirty="0"/>
              <a:t> controls pH in this region of the digestive tract. </a:t>
            </a:r>
          </a:p>
          <a:p>
            <a:endParaRPr lang="en-US" dirty="0"/>
          </a:p>
        </p:txBody>
      </p:sp>
      <p:sp>
        <p:nvSpPr>
          <p:cNvPr id="4" name="TextBox 3"/>
          <p:cNvSpPr txBox="1"/>
          <p:nvPr/>
        </p:nvSpPr>
        <p:spPr>
          <a:xfrm>
            <a:off x="369154" y="188640"/>
            <a:ext cx="8405692" cy="1200329"/>
          </a:xfrm>
          <a:prstGeom prst="rect">
            <a:avLst/>
          </a:prstGeom>
          <a:noFill/>
        </p:spPr>
        <p:txBody>
          <a:bodyPr wrap="square" rtlCol="0">
            <a:spAutoFit/>
          </a:bodyPr>
          <a:lstStyle/>
          <a:p>
            <a:r>
              <a:rPr lang="en-US" sz="3600" dirty="0">
                <a:solidFill>
                  <a:schemeClr val="bg2">
                    <a:lumMod val="25000"/>
                  </a:schemeClr>
                </a:solidFill>
                <a:latin typeface="+mj-lt"/>
              </a:rPr>
              <a:t>D.1.2 State the typical pH values found throughout </a:t>
            </a:r>
            <a:r>
              <a:rPr lang="en-GB" sz="3600" dirty="0">
                <a:solidFill>
                  <a:schemeClr val="bg2">
                    <a:lumMod val="25000"/>
                  </a:schemeClr>
                </a:solidFill>
                <a:latin typeface="+mj-lt"/>
              </a:rPr>
              <a:t>the digestive system.</a:t>
            </a:r>
            <a:endParaRPr lang="en-CA" sz="3600" dirty="0">
              <a:solidFill>
                <a:schemeClr val="bg2">
                  <a:lumMod val="25000"/>
                </a:schemeClr>
              </a:solidFill>
              <a:latin typeface="+mj-lt"/>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dirty="0"/>
              <a:t>2.</a:t>
            </a:r>
            <a:r>
              <a:rPr lang="en-US" b="1" dirty="0"/>
              <a:t> A limited number of individuals may benefit from a low GI pre-event meal. </a:t>
            </a:r>
            <a:r>
              <a:rPr lang="en-US" dirty="0"/>
              <a:t>Those athletes that show an exaggerated (and negative) response to eating carbohydrates in the hour immediately before exercise (approximately 5% of the population that experience rebound hypoglycemia or blood sugar drop) may benefit from focusing on low GI foods. And during unusual endurance sessions, such as open water swimming, where practical difficulties prevent the athlete from consuming carbohydrate supplements during the session, the pre-event meal may have greater bearing with the slower absorption and release of glucose from a low GI carbohydrate meal theoretically sustaining blood glucose and thus enhancing performance. </a:t>
            </a:r>
          </a:p>
          <a:p>
            <a:endParaRPr lang="en-GB" dirty="0"/>
          </a:p>
          <a:p>
            <a:endParaRPr lang="en-GB"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3. </a:t>
            </a:r>
            <a:r>
              <a:rPr lang="en-US" b="1" dirty="0"/>
              <a:t>Athletes involved in events lasting more than 2 hours should focus on maintaining adequate carbohydrate supplementation during the event.</a:t>
            </a:r>
            <a:r>
              <a:rPr lang="en-US" dirty="0"/>
              <a:t> Which carbohydrate drink or food they choose should be determined by their previous experiences, the logistics of the event, gastrointestinal tolerance, and the requirements for fluid replacement. A glucose-based sports drink with a moderate to high GI would appear to make the most sense to quickly provide carbohydrate energy to the muscles . </a:t>
            </a:r>
          </a:p>
          <a:p>
            <a:endParaRPr lang="en-GB"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4. </a:t>
            </a:r>
            <a:r>
              <a:rPr lang="en-US" b="1" dirty="0"/>
              <a:t>Moderate and high GI carbohydrate foods are logical choices for glycogen repletion after exercise.</a:t>
            </a:r>
            <a:r>
              <a:rPr lang="en-US" dirty="0"/>
              <a:t> </a:t>
            </a:r>
          </a:p>
          <a:p>
            <a:endParaRPr lang="en-GB"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5. </a:t>
            </a:r>
            <a:r>
              <a:rPr lang="en-US" b="1" dirty="0"/>
              <a:t>Other aspects (tasty, portable, cheap, easy to prepare and unlikely to cause stomach upsets) may outweigh the GI in making diet choices.</a:t>
            </a:r>
            <a:r>
              <a:rPr lang="en-US" dirty="0"/>
              <a:t> These will be specific to the individual and the exercise situation.</a:t>
            </a:r>
          </a:p>
          <a:p>
            <a:endParaRPr lang="en-GB"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D.4.7 Discuss the interaction of carbohydrate</a:t>
            </a:r>
            <a:br>
              <a:rPr lang="en-US" sz="3200" dirty="0"/>
            </a:br>
            <a:r>
              <a:rPr lang="en-US" sz="3200" dirty="0"/>
              <a:t>loading and training </a:t>
            </a:r>
            <a:r>
              <a:rPr lang="en-US" sz="3200" dirty="0" err="1"/>
              <a:t>programme</a:t>
            </a:r>
            <a:r>
              <a:rPr lang="en-US" sz="3200" dirty="0"/>
              <a:t> modification</a:t>
            </a:r>
            <a:br>
              <a:rPr lang="en-US" sz="3200" dirty="0"/>
            </a:br>
            <a:r>
              <a:rPr lang="en-GB" sz="3200" dirty="0"/>
              <a:t>prior to competition.</a:t>
            </a:r>
          </a:p>
        </p:txBody>
      </p:sp>
      <p:sp>
        <p:nvSpPr>
          <p:cNvPr id="3" name="Content Placeholder 2"/>
          <p:cNvSpPr>
            <a:spLocks noGrp="1"/>
          </p:cNvSpPr>
          <p:nvPr>
            <p:ph idx="1"/>
          </p:nvPr>
        </p:nvSpPr>
        <p:spPr/>
        <p:txBody>
          <a:bodyPr/>
          <a:lstStyle/>
          <a:p>
            <a:r>
              <a:rPr lang="en-US" dirty="0"/>
              <a:t>Carbohydrate loading is a strategy involving changes to training and nutrition that can </a:t>
            </a:r>
            <a:r>
              <a:rPr lang="en-US" dirty="0" err="1"/>
              <a:t>maximise</a:t>
            </a:r>
            <a:r>
              <a:rPr lang="en-US" dirty="0"/>
              <a:t> muscle glycogen (carbohydrate) stores prior to endurance competition.  </a:t>
            </a:r>
          </a:p>
          <a:p>
            <a:r>
              <a:rPr lang="en-US" dirty="0"/>
              <a:t>The technique was originally developed in the late 1960's and typically involved a 3-4 day 'depletion phase' and a 3-4 day 'loading phase'.  Ongoing research has allowed the method to be refined so that modern day carbohydrate loading is now more manageable for athletes.</a:t>
            </a:r>
          </a:p>
          <a:p>
            <a:endParaRPr lang="en-GB"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Carbohydrate loading enables muscle glycogen levels to be increased to around 150-200 </a:t>
            </a:r>
            <a:r>
              <a:rPr lang="en-US" dirty="0" err="1"/>
              <a:t>mmol</a:t>
            </a:r>
            <a:r>
              <a:rPr lang="en-US" dirty="0"/>
              <a:t>/kg </a:t>
            </a:r>
            <a:r>
              <a:rPr lang="en-US" dirty="0" err="1"/>
              <a:t>ww</a:t>
            </a:r>
            <a:r>
              <a:rPr lang="en-US" dirty="0"/>
              <a:t>.  This extra supply of carbohydrate has been demonstrated to improve endurance exercise by allowing athletes to exercise at their optimal pace for a longer time.  It is estimated that carbohydrate loading can improve performance over a set distance by 2-3%.</a:t>
            </a:r>
            <a:endParaRPr lang="en-GB"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US" dirty="0"/>
              <a:t>Anyone exercising continuously for 90 minutes or longer is likely to benefit from carbohydrate loading.  </a:t>
            </a:r>
          </a:p>
          <a:p>
            <a:r>
              <a:rPr lang="en-US" dirty="0"/>
              <a:t>Shorter-term exercise is unlikely to benefit as the body's usual carbohydrate stores are adequate.   </a:t>
            </a:r>
          </a:p>
          <a:p>
            <a:r>
              <a:rPr lang="en-US" dirty="0"/>
              <a:t>Carbohydrate loading is generally not practical to achieve in team sports where games are played every 3-4 days.  </a:t>
            </a:r>
          </a:p>
          <a:p>
            <a:r>
              <a:rPr lang="en-US" dirty="0"/>
              <a:t>Although it might be argued that players in soccer and AFL have heavy demands on their muscle fuel stores, it may not be possible to achieve a full carbohydrate protocol within the weekly schedule of training and games.</a:t>
            </a:r>
          </a:p>
          <a:p>
            <a:endParaRPr lang="en-GB"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1-4 days of exercise taper while following a high carbohydrate diet (7-12g/kg body weight) is sufficient to elevate muscle glycogen levels.</a:t>
            </a:r>
            <a:br>
              <a:rPr lang="en-US" b="1" dirty="0"/>
            </a:br>
            <a:endParaRPr lang="en-GB"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Common errors with Carbohydrate loading:</a:t>
            </a:r>
          </a:p>
          <a:p>
            <a:r>
              <a:rPr lang="en-US" dirty="0"/>
              <a:t>In order to consume the necessary amount of carbohydrate, it is necessary to cut back on </a:t>
            </a:r>
            <a:r>
              <a:rPr lang="en-US" dirty="0" err="1"/>
              <a:t>fibre</a:t>
            </a:r>
            <a:r>
              <a:rPr lang="en-US" dirty="0"/>
              <a:t> and make use of compact sources of carbohydrate such as sugar, cordial, soft drink, sports drink, jam, honey, jelly and tinned fruit.  Athletes who include too many high </a:t>
            </a:r>
            <a:r>
              <a:rPr lang="en-US" dirty="0" err="1"/>
              <a:t>fibre</a:t>
            </a:r>
            <a:r>
              <a:rPr lang="en-US" dirty="0"/>
              <a:t> foods in their carbohydrate loading menu may suffer stomach upset or find the food too bulky to consume. </a:t>
            </a:r>
          </a:p>
          <a:p>
            <a:r>
              <a:rPr lang="en-US" dirty="0"/>
              <a:t>Carbohydrate loading will most likely cause body mass to increase by approximately 2kg.  This extra weight is due to extra muscle glycogen and water.  For some athletes, a fear of weight gain may prevent them from carbohydrate loading adequately. </a:t>
            </a:r>
          </a:p>
          <a:p>
            <a:endParaRPr lang="en-GB"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D.4.8 State the reasons for adding sodium and carbohydrate to water for the endurance</a:t>
            </a:r>
            <a:br>
              <a:rPr lang="en-US" sz="3200" dirty="0"/>
            </a:br>
            <a:r>
              <a:rPr lang="en-GB" sz="3200" dirty="0"/>
              <a:t>athlete.</a:t>
            </a:r>
          </a:p>
        </p:txBody>
      </p:sp>
      <p:sp>
        <p:nvSpPr>
          <p:cNvPr id="3" name="Content Placeholder 2"/>
          <p:cNvSpPr>
            <a:spLocks noGrp="1"/>
          </p:cNvSpPr>
          <p:nvPr>
            <p:ph idx="1"/>
          </p:nvPr>
        </p:nvSpPr>
        <p:spPr/>
        <p:txBody>
          <a:bodyPr>
            <a:normAutofit/>
          </a:bodyPr>
          <a:lstStyle/>
          <a:p>
            <a:r>
              <a:rPr lang="en-US" dirty="0"/>
              <a:t>The need for carbohydrate and electrolytes replacement during exercise depends on exercise intensity, duration, weather and individual differences in sweat rates. </a:t>
            </a:r>
          </a:p>
          <a:p>
            <a:r>
              <a:rPr lang="en-US" dirty="0"/>
              <a:t>Sodium and potassium are to help replace sweat electrolyte losses, and sodium also helps to stimulate thirst. </a:t>
            </a:r>
          </a:p>
          <a:p>
            <a:r>
              <a:rPr lang="en-US" dirty="0"/>
              <a:t>Carbohydrate provides energy for exercise over 60-90 minutes. This can also be provided through energy gels, bars, and other foods. </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 in the Stomach</a:t>
            </a:r>
          </a:p>
        </p:txBody>
      </p:sp>
      <p:sp>
        <p:nvSpPr>
          <p:cNvPr id="3" name="Content Placeholder 2"/>
          <p:cNvSpPr>
            <a:spLocks noGrp="1"/>
          </p:cNvSpPr>
          <p:nvPr>
            <p:ph idx="1"/>
          </p:nvPr>
        </p:nvSpPr>
        <p:spPr/>
        <p:txBody>
          <a:bodyPr/>
          <a:lstStyle/>
          <a:p>
            <a:r>
              <a:rPr lang="en-US" dirty="0"/>
              <a:t>pH in the stomach is very acidic and inhibits the breakdown of </a:t>
            </a:r>
            <a:r>
              <a:rPr lang="en-US" dirty="0">
                <a:hlinkClick r:id="rId2" tooltip="Carbohydrates"/>
              </a:rPr>
              <a:t>carbohydrates</a:t>
            </a:r>
            <a:r>
              <a:rPr lang="en-US" dirty="0"/>
              <a:t> while there. It has a pH of about</a:t>
            </a:r>
            <a:r>
              <a:rPr lang="en-US" dirty="0">
                <a:solidFill>
                  <a:srgbClr val="FF0000"/>
                </a:solidFill>
              </a:rPr>
              <a:t> 4</a:t>
            </a:r>
            <a:r>
              <a:rPr lang="en-US" dirty="0"/>
              <a:t>. </a:t>
            </a:r>
          </a:p>
          <a:p>
            <a:r>
              <a:rPr lang="en-US" dirty="0"/>
              <a:t>The strong acid content of the stomach provides two benefits, both serving to breakdown proteins for further digestion in the small intestines, as well as providing </a:t>
            </a:r>
            <a:r>
              <a:rPr lang="en-US" dirty="0">
                <a:hlinkClick r:id="rId3" tooltip="Innate immune system"/>
              </a:rPr>
              <a:t>non-specific immunity</a:t>
            </a:r>
            <a:r>
              <a:rPr lang="en-US" dirty="0"/>
              <a:t>, retarding or eliminating various </a:t>
            </a:r>
            <a:r>
              <a:rPr lang="en-US" dirty="0">
                <a:hlinkClick r:id="rId4" tooltip="Pathogens"/>
              </a:rPr>
              <a:t>pathogens</a:t>
            </a:r>
            <a:r>
              <a:rPr lang="en-US" dirty="0"/>
              <a:t>.</a:t>
            </a:r>
          </a:p>
          <a:p>
            <a:endParaRPr lang="en-CA" dirty="0"/>
          </a:p>
        </p:txBody>
      </p:sp>
    </p:spTree>
    <p:extLst>
      <p:ext uri="{BB962C8B-B14F-4D97-AF65-F5344CB8AC3E}">
        <p14:creationId xmlns:p14="http://schemas.microsoft.com/office/powerpoint/2010/main" val="28239609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If the carbohydrate content of fitness drinks is too high (greater than 8 percent), these products can actually inhibit the hydration process by pulling water from the body and into the stomach to dilute them before digestion.</a:t>
            </a:r>
          </a:p>
          <a:p>
            <a:endParaRPr lang="en-GB"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Sports drinks use glucose, glucose polymers, sucrose and fructose as a carbohydrate source, with a total carbohydrate concentration of 4-8% (4-8 g/100 </a:t>
            </a:r>
            <a:r>
              <a:rPr lang="en-US" dirty="0" err="1"/>
              <a:t>mL</a:t>
            </a:r>
            <a:r>
              <a:rPr lang="en-US" dirty="0"/>
              <a:t>). </a:t>
            </a:r>
          </a:p>
          <a:p>
            <a:r>
              <a:rPr lang="en-US" dirty="0"/>
              <a:t>Replacing glucose with glucose polymers may help to improve the rate at which carbohydrate and fluid empties from the stomach. </a:t>
            </a:r>
          </a:p>
          <a:p>
            <a:r>
              <a:rPr lang="en-US" dirty="0"/>
              <a:t>Small amounts of fructose are included to improve the </a:t>
            </a:r>
            <a:r>
              <a:rPr lang="en-US" dirty="0" err="1"/>
              <a:t>flavour</a:t>
            </a:r>
            <a:r>
              <a:rPr lang="en-US" dirty="0"/>
              <a:t> of sports drinks, and to supply a different form of carbohydrate that improves the absorption rate.</a:t>
            </a:r>
            <a:endParaRPr lang="en-GB"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Sodium stimulates the absorption of both carbohydrate and water from the small intestine. It stimulates thirst receptors, so you are encouraged to drink more and hence replace fluids faster. </a:t>
            </a:r>
          </a:p>
          <a:p>
            <a:r>
              <a:rPr lang="en-US" dirty="0"/>
              <a:t>Most sports drinks contain 10-25 </a:t>
            </a:r>
            <a:r>
              <a:rPr lang="en-US" dirty="0" err="1"/>
              <a:t>mmol</a:t>
            </a:r>
            <a:r>
              <a:rPr lang="en-US" dirty="0"/>
              <a:t>/L sodium. </a:t>
            </a:r>
          </a:p>
          <a:p>
            <a:r>
              <a:rPr lang="en-US" dirty="0"/>
              <a:t>Higher levels of sodium encourage better fluid retention during re-hydration. </a:t>
            </a:r>
          </a:p>
          <a:p>
            <a:r>
              <a:rPr lang="en-US" dirty="0"/>
              <a:t>However, the higher the sodium, the less palatable is the drink, so manufacturers offer a formula that meets the needs of most athletes while also tasting good.</a:t>
            </a:r>
            <a:endParaRPr lang="en-GB"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Some beverages marketed as sports drinks have other added ingredients e.g. vitamins, minerals, protein and herbs. </a:t>
            </a:r>
          </a:p>
          <a:p>
            <a:r>
              <a:rPr lang="en-US" dirty="0"/>
              <a:t>Currently, there is little evidence to support the addition of substances other than carbohydrate and electrolytes. The extra ingredients tend to increase the price and often have adverse effects on </a:t>
            </a:r>
            <a:r>
              <a:rPr lang="en-US" dirty="0" err="1"/>
              <a:t>flavour</a:t>
            </a:r>
            <a:r>
              <a:rPr lang="en-US" dirty="0"/>
              <a:t>.</a:t>
            </a:r>
            <a:endParaRPr lang="en-GB"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D.4.9 Discuss the use of nutritional </a:t>
            </a:r>
            <a:r>
              <a:rPr lang="en-US" sz="3600" dirty="0" err="1"/>
              <a:t>ergogenic</a:t>
            </a:r>
            <a:r>
              <a:rPr lang="en-US" sz="3600" dirty="0"/>
              <a:t> aids </a:t>
            </a:r>
            <a:r>
              <a:rPr lang="en-GB" sz="3600" dirty="0"/>
              <a:t>in sport.</a:t>
            </a:r>
          </a:p>
        </p:txBody>
      </p:sp>
      <p:sp>
        <p:nvSpPr>
          <p:cNvPr id="3" name="Content Placeholder 2"/>
          <p:cNvSpPr>
            <a:spLocks noGrp="1"/>
          </p:cNvSpPr>
          <p:nvPr>
            <p:ph idx="1"/>
          </p:nvPr>
        </p:nvSpPr>
        <p:spPr/>
        <p:txBody>
          <a:bodyPr/>
          <a:lstStyle/>
          <a:p>
            <a:r>
              <a:rPr lang="en-US" dirty="0"/>
              <a:t>Nutritional </a:t>
            </a:r>
            <a:r>
              <a:rPr lang="en-US" dirty="0" err="1"/>
              <a:t>ergogenic</a:t>
            </a:r>
            <a:r>
              <a:rPr lang="en-US" dirty="0"/>
              <a:t> aids are nutritional substances, or practices that enhance an individual’s energy use, production, or </a:t>
            </a:r>
            <a:r>
              <a:rPr lang="en-GB" dirty="0"/>
              <a:t>recovery. </a:t>
            </a:r>
          </a:p>
          <a:p>
            <a:pPr>
              <a:buNone/>
            </a:pPr>
            <a:endParaRPr lang="en-US" dirty="0"/>
          </a:p>
          <a:p>
            <a:r>
              <a:rPr lang="en-GB" dirty="0"/>
              <a:t>• caffeine</a:t>
            </a:r>
          </a:p>
          <a:p>
            <a:r>
              <a:rPr lang="en-GB" dirty="0"/>
              <a:t>• </a:t>
            </a:r>
            <a:r>
              <a:rPr lang="en-GB" dirty="0" err="1"/>
              <a:t>creatine</a:t>
            </a:r>
            <a:endParaRPr lang="en-GB" dirty="0"/>
          </a:p>
          <a:p>
            <a:r>
              <a:rPr lang="en-GB" dirty="0"/>
              <a:t>• bicarbonate.</a:t>
            </a:r>
          </a:p>
          <a:p>
            <a:r>
              <a:rPr lang="en-US" dirty="0"/>
              <a:t>Include ethical, health and performance </a:t>
            </a:r>
            <a:r>
              <a:rPr lang="en-GB" dirty="0"/>
              <a:t>enhancement considerations.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Studies have consistently shown that </a:t>
            </a:r>
            <a:r>
              <a:rPr lang="en-US" dirty="0">
                <a:solidFill>
                  <a:srgbClr val="FF0000"/>
                </a:solidFill>
              </a:rPr>
              <a:t>carbohydrates </a:t>
            </a:r>
            <a:r>
              <a:rPr lang="en-US" dirty="0"/>
              <a:t>consumed immediately before or after exercise enhance performance by increasing glycogen stores and delaying fatigue. </a:t>
            </a:r>
          </a:p>
          <a:p>
            <a:r>
              <a:rPr lang="en-US" dirty="0"/>
              <a:t>These are available in many types of foods and athletes tend to use bars, gels and drinks as a ready source when competing and training.</a:t>
            </a:r>
            <a:endParaRPr lang="en-GB"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Protein and amino acid supplementation may serve an anabolic role by optimizing body composition crucial in strength-related sports. </a:t>
            </a:r>
            <a:endParaRPr lang="en-GB" dirty="0"/>
          </a:p>
          <a:p>
            <a:r>
              <a:rPr lang="en-US" dirty="0"/>
              <a:t>Again, extra protein can be consumed in bar form or powders for convenience.</a:t>
            </a:r>
            <a:endParaRPr lang="en-GB"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Performance during </a:t>
            </a:r>
            <a:r>
              <a:rPr lang="en-US" dirty="0">
                <a:solidFill>
                  <a:srgbClr val="FF0000"/>
                </a:solidFill>
              </a:rPr>
              <a:t>high-intensity exercise</a:t>
            </a:r>
            <a:r>
              <a:rPr lang="en-US" dirty="0"/>
              <a:t>, such as sprinting, may be improved with short-term </a:t>
            </a:r>
            <a:r>
              <a:rPr lang="en-US" dirty="0" err="1">
                <a:solidFill>
                  <a:srgbClr val="FF0000"/>
                </a:solidFill>
              </a:rPr>
              <a:t>creatine</a:t>
            </a:r>
            <a:r>
              <a:rPr lang="en-US" dirty="0">
                <a:solidFill>
                  <a:srgbClr val="FF0000"/>
                </a:solidFill>
              </a:rPr>
              <a:t> </a:t>
            </a:r>
            <a:r>
              <a:rPr lang="en-US" dirty="0"/>
              <a:t>loading, and high effort exercise lasting 1-7 min may be improved through </a:t>
            </a:r>
            <a:r>
              <a:rPr lang="en-US" dirty="0">
                <a:solidFill>
                  <a:srgbClr val="FF0000"/>
                </a:solidFill>
              </a:rPr>
              <a:t>bicarbonate</a:t>
            </a:r>
            <a:r>
              <a:rPr lang="en-US" dirty="0"/>
              <a:t> loading immediately prior to activity. </a:t>
            </a:r>
          </a:p>
          <a:p>
            <a:endParaRPr lang="en-US" dirty="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solidFill>
                  <a:srgbClr val="FF0000"/>
                </a:solidFill>
              </a:rPr>
              <a:t>Caffeine</a:t>
            </a:r>
            <a:r>
              <a:rPr lang="en-US" dirty="0"/>
              <a:t> dosing before exercise </a:t>
            </a:r>
            <a:r>
              <a:rPr lang="en-US" dirty="0">
                <a:solidFill>
                  <a:srgbClr val="FF0000"/>
                </a:solidFill>
              </a:rPr>
              <a:t>delays fatigue </a:t>
            </a:r>
            <a:r>
              <a:rPr lang="en-US" dirty="0"/>
              <a:t>and may enhance performance of high-intensity exercise.</a:t>
            </a:r>
          </a:p>
          <a:p>
            <a:r>
              <a:rPr lang="en-US" dirty="0"/>
              <a:t>It is a banned IOC substance.</a:t>
            </a:r>
            <a:endParaRPr lang="en-GB" dirty="0"/>
          </a:p>
          <a:p>
            <a:endParaRPr lang="en-GB"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D.4.10 State the daily recommended intake of</a:t>
            </a:r>
            <a:br>
              <a:rPr lang="en-US" sz="3200" dirty="0"/>
            </a:br>
            <a:r>
              <a:rPr lang="en-US" sz="3200" dirty="0"/>
              <a:t>protein for adult male and female </a:t>
            </a:r>
            <a:r>
              <a:rPr lang="en-US" sz="3200" dirty="0" err="1"/>
              <a:t>nonathletes</a:t>
            </a:r>
            <a:r>
              <a:rPr lang="en-US" sz="3200" dirty="0"/>
              <a:t>.</a:t>
            </a:r>
            <a:endParaRPr lang="en-GB" sz="3200" dirty="0"/>
          </a:p>
        </p:txBody>
      </p:sp>
      <p:sp>
        <p:nvSpPr>
          <p:cNvPr id="3" name="Content Placeholder 2"/>
          <p:cNvSpPr>
            <a:spLocks noGrp="1"/>
          </p:cNvSpPr>
          <p:nvPr>
            <p:ph idx="1"/>
          </p:nvPr>
        </p:nvSpPr>
        <p:spPr/>
        <p:txBody>
          <a:bodyPr/>
          <a:lstStyle/>
          <a:p>
            <a:r>
              <a:rPr lang="en-US" dirty="0"/>
              <a:t>The WHO recommends a minimum of 0.8 g </a:t>
            </a:r>
            <a:r>
              <a:rPr lang="en-GB" dirty="0"/>
              <a:t>kg-1 body weight.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pH in the Small Intestines </a:t>
            </a:r>
          </a:p>
        </p:txBody>
      </p:sp>
      <p:sp>
        <p:nvSpPr>
          <p:cNvPr id="3" name="Content Placeholder 2"/>
          <p:cNvSpPr>
            <a:spLocks noGrp="1"/>
          </p:cNvSpPr>
          <p:nvPr>
            <p:ph idx="1"/>
          </p:nvPr>
        </p:nvSpPr>
        <p:spPr/>
        <p:txBody>
          <a:bodyPr>
            <a:normAutofit/>
          </a:bodyPr>
          <a:lstStyle/>
          <a:p>
            <a:r>
              <a:rPr lang="en-US" dirty="0"/>
              <a:t>In the small intestines, the </a:t>
            </a:r>
            <a:r>
              <a:rPr lang="en-US" dirty="0">
                <a:solidFill>
                  <a:srgbClr val="FF0000"/>
                </a:solidFill>
              </a:rPr>
              <a:t>duodenum</a:t>
            </a:r>
            <a:r>
              <a:rPr lang="en-US" dirty="0"/>
              <a:t> provides critical pH balancing to activate digestive enzymes. </a:t>
            </a:r>
          </a:p>
          <a:p>
            <a:r>
              <a:rPr lang="en-US" dirty="0"/>
              <a:t>The liver secretes </a:t>
            </a:r>
            <a:r>
              <a:rPr lang="en-US" dirty="0">
                <a:solidFill>
                  <a:srgbClr val="FF0000"/>
                </a:solidFill>
              </a:rPr>
              <a:t>bile</a:t>
            </a:r>
            <a:r>
              <a:rPr lang="en-US" dirty="0"/>
              <a:t> into the duodenum to neutralize the acidic conditions from the stomach. </a:t>
            </a:r>
          </a:p>
          <a:p>
            <a:r>
              <a:rPr lang="en-US" dirty="0"/>
              <a:t>Also the </a:t>
            </a:r>
            <a:r>
              <a:rPr lang="en-US" dirty="0">
                <a:hlinkClick r:id="rId2" tooltip="Pancreatic duct"/>
              </a:rPr>
              <a:t>pancreatic duct</a:t>
            </a:r>
            <a:r>
              <a:rPr lang="en-US" dirty="0"/>
              <a:t> empties into the duodenum, adding </a:t>
            </a:r>
            <a:r>
              <a:rPr lang="en-US" dirty="0">
                <a:hlinkClick r:id="rId3" tooltip="Bicarbonate"/>
              </a:rPr>
              <a:t>bicarbonate</a:t>
            </a:r>
            <a:r>
              <a:rPr lang="en-US" dirty="0"/>
              <a:t> to neutralize the acidic </a:t>
            </a:r>
            <a:r>
              <a:rPr lang="en-US" dirty="0">
                <a:hlinkClick r:id="rId4" tooltip="Chyme"/>
              </a:rPr>
              <a:t>chyme</a:t>
            </a:r>
            <a:r>
              <a:rPr lang="en-US" dirty="0"/>
              <a:t>, thus creating a neutral environment. </a:t>
            </a:r>
          </a:p>
          <a:p>
            <a:r>
              <a:rPr lang="en-US" dirty="0"/>
              <a:t>The mucosal tissue of the small intestines is alkaline, creating a pH of about </a:t>
            </a:r>
            <a:r>
              <a:rPr lang="en-US" dirty="0">
                <a:solidFill>
                  <a:srgbClr val="FF0000"/>
                </a:solidFill>
              </a:rPr>
              <a:t>8.5</a:t>
            </a:r>
            <a:r>
              <a:rPr lang="en-US" dirty="0"/>
              <a:t>, thus enabling absorption in a mild alkaline in the environment.</a:t>
            </a:r>
          </a:p>
          <a:p>
            <a:endParaRPr lang="en-GB" dirty="0"/>
          </a:p>
          <a:p>
            <a:endParaRPr lang="en-GB"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D.4.11 List sources of protein for vegetarian and </a:t>
            </a:r>
            <a:r>
              <a:rPr lang="en-GB" sz="3600" dirty="0"/>
              <a:t>non-vegetarian athletes.</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D.4.12 Discuss the significance of strength and</a:t>
            </a:r>
            <a:br>
              <a:rPr lang="en-US" sz="3200" dirty="0"/>
            </a:br>
            <a:r>
              <a:rPr lang="en-US" sz="3200" dirty="0"/>
              <a:t>endurance training on the recommended</a:t>
            </a:r>
            <a:br>
              <a:rPr lang="en-US" sz="3200" dirty="0"/>
            </a:br>
            <a:r>
              <a:rPr lang="en-US" sz="3200" dirty="0"/>
              <a:t>protein intake for male and female athletes.</a:t>
            </a:r>
            <a:endParaRPr lang="en-GB" sz="3200" dirty="0"/>
          </a:p>
        </p:txBody>
      </p:sp>
      <p:sp>
        <p:nvSpPr>
          <p:cNvPr id="3" name="Content Placeholder 2"/>
          <p:cNvSpPr>
            <a:spLocks noGrp="1"/>
          </p:cNvSpPr>
          <p:nvPr>
            <p:ph idx="1"/>
          </p:nvPr>
        </p:nvSpPr>
        <p:spPr/>
        <p:txBody>
          <a:bodyPr/>
          <a:lstStyle/>
          <a:p>
            <a:r>
              <a:rPr lang="en-US" dirty="0"/>
              <a:t>Whenever the body makes a protein-when it builds muscle, for instance-it needs a variety of amino acids for the protein-making process. These amino acids may come from dietary protein or from the body's own pool of amino acids. If a shortage of amino acids becomes chronic, which can occur if the diet is deficient in essential amino acids, the building of protein in the body stops, and the body suffers.</a:t>
            </a:r>
            <a:endParaRPr lang="en-GB" dirty="0"/>
          </a:p>
          <a:p>
            <a:endParaRPr lang="en-GB"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It is recommended that strength training athletes consume 50% higher than the recommended daily allowance.</a:t>
            </a:r>
          </a:p>
          <a:p>
            <a:r>
              <a:rPr lang="en-US" dirty="0"/>
              <a:t>Research has shown that athletes diets provide enough protein because of the high calorie intake.</a:t>
            </a:r>
          </a:p>
          <a:p>
            <a:r>
              <a:rPr lang="en-US" dirty="0"/>
              <a:t>There is no evidence to suggest that protein in and of itself can push the synthetic process beyond that which would normally occur. </a:t>
            </a:r>
          </a:p>
          <a:p>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Building muscle requires a rigorous strength training program. A high carbohydrate diet allows for the greatest recovery of muscle glycogen stores on a daily basis enabling the muscle to work equally hard on successive days. </a:t>
            </a:r>
            <a:endParaRPr lang="en-GB"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D.4.13 Outline the possible harmful effects of </a:t>
            </a:r>
            <a:r>
              <a:rPr lang="en-GB" sz="3600" dirty="0"/>
              <a:t>excessive protein intake.</a:t>
            </a:r>
          </a:p>
        </p:txBody>
      </p:sp>
      <p:sp>
        <p:nvSpPr>
          <p:cNvPr id="3" name="Content Placeholder 2"/>
          <p:cNvSpPr>
            <a:spLocks noGrp="1"/>
          </p:cNvSpPr>
          <p:nvPr>
            <p:ph idx="1"/>
          </p:nvPr>
        </p:nvSpPr>
        <p:spPr/>
        <p:txBody>
          <a:bodyPr/>
          <a:lstStyle/>
          <a:p>
            <a:r>
              <a:rPr lang="en-US" dirty="0"/>
              <a:t>Excess protein also increases the risk of dehydration because 50 ml of water are excreted in the urine for every gram of urea excreted. Urea is a product of protein breakdown. </a:t>
            </a:r>
          </a:p>
          <a:p>
            <a:r>
              <a:rPr lang="en-US" dirty="0"/>
              <a:t>Possible damage to the </a:t>
            </a:r>
            <a:r>
              <a:rPr lang="en-US" dirty="0" err="1"/>
              <a:t>nephrons</a:t>
            </a:r>
            <a:r>
              <a:rPr lang="en-US" dirty="0"/>
              <a:t> in </a:t>
            </a:r>
            <a:r>
              <a:rPr lang="en-US"/>
              <a:t>the kidney. </a:t>
            </a:r>
            <a:endParaRPr lang="en-US" dirty="0"/>
          </a:p>
          <a:p>
            <a:endParaRPr lang="en-US" dirty="0"/>
          </a:p>
          <a:p>
            <a:r>
              <a:rPr lang="en-US" dirty="0"/>
              <a:t>Protein taken in excess of calorie needs cause fat gain. Some animal protein foods are high in fat and protein.</a:t>
            </a:r>
          </a:p>
          <a:p>
            <a:endParaRPr lang="en-GB" dirty="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 and Digestive Enzymes</a:t>
            </a:r>
          </a:p>
        </p:txBody>
      </p:sp>
      <p:sp>
        <p:nvSpPr>
          <p:cNvPr id="3" name="Content Placeholder 2"/>
          <p:cNvSpPr>
            <a:spLocks noGrp="1"/>
          </p:cNvSpPr>
          <p:nvPr>
            <p:ph idx="1"/>
          </p:nvPr>
        </p:nvSpPr>
        <p:spPr/>
        <p:txBody>
          <a:bodyPr>
            <a:normAutofit/>
          </a:bodyPr>
          <a:lstStyle/>
          <a:p>
            <a:r>
              <a:rPr lang="en-US" dirty="0">
                <a:hlinkClick r:id="rId2" tooltip="Salivary amylase"/>
              </a:rPr>
              <a:t>Salivary amylase</a:t>
            </a:r>
            <a:r>
              <a:rPr lang="en-US" dirty="0"/>
              <a:t> is contained in saliva and starts the breakdown of carbohydrates into </a:t>
            </a:r>
            <a:r>
              <a:rPr lang="en-US" dirty="0" err="1">
                <a:hlinkClick r:id="rId3" tooltip="Monosaccharides"/>
              </a:rPr>
              <a:t>monosaccharides</a:t>
            </a:r>
            <a:r>
              <a:rPr lang="en-US" dirty="0"/>
              <a:t>. Most digestive enzymes are sensitive to pH and will not function in a low-pH environment like the stomach. A pH below 7 indicates an acid, while a pH above 7 indicates a </a:t>
            </a:r>
            <a:r>
              <a:rPr lang="en-US" dirty="0">
                <a:hlinkClick r:id="rId4" tooltip="Base (chemistry)"/>
              </a:rPr>
              <a:t>base</a:t>
            </a:r>
            <a:r>
              <a:rPr lang="en-US" dirty="0"/>
              <a:t>; the concentration of the acid or base, however, does also play a role.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srcRect l="14602" t="37288" r="48779" b="18770"/>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28604"/>
            <a:ext cx="8229600" cy="1071570"/>
          </a:xfrm>
        </p:spPr>
        <p:txBody>
          <a:bodyPr/>
          <a:lstStyle/>
          <a:p>
            <a:r>
              <a:rPr lang="en-AU" sz="4000" dirty="0"/>
              <a:t>Movement of Food Through the System </a:t>
            </a:r>
          </a:p>
        </p:txBody>
      </p:sp>
      <p:sp>
        <p:nvSpPr>
          <p:cNvPr id="6147" name="Rectangle 3"/>
          <p:cNvSpPr>
            <a:spLocks noGrp="1" noChangeArrowheads="1"/>
          </p:cNvSpPr>
          <p:nvPr>
            <p:ph type="body" idx="1"/>
          </p:nvPr>
        </p:nvSpPr>
        <p:spPr>
          <a:xfrm>
            <a:off x="457200" y="1600200"/>
            <a:ext cx="6275388" cy="4525963"/>
          </a:xfrm>
        </p:spPr>
        <p:txBody>
          <a:bodyPr>
            <a:normAutofit lnSpcReduction="10000"/>
          </a:bodyPr>
          <a:lstStyle/>
          <a:p>
            <a:pPr>
              <a:lnSpc>
                <a:spcPct val="120000"/>
              </a:lnSpc>
            </a:pPr>
            <a:r>
              <a:rPr lang="en-AU" sz="2000" dirty="0"/>
              <a:t>The large, hollow organs of the digestive system contain muscle that enables their walls to move. The movement of organ walls can propel food and liquid and also can mix the contents within each organ. </a:t>
            </a:r>
          </a:p>
          <a:p>
            <a:pPr>
              <a:lnSpc>
                <a:spcPct val="120000"/>
              </a:lnSpc>
            </a:pPr>
            <a:r>
              <a:rPr lang="en-AU" sz="2000" dirty="0"/>
              <a:t>Typical movement of the esophagus, stomach, and intestine is called peristalsis. The action of peristalsis looks like an ocean wave moving through the muscle.</a:t>
            </a:r>
          </a:p>
          <a:p>
            <a:pPr>
              <a:lnSpc>
                <a:spcPct val="120000"/>
              </a:lnSpc>
            </a:pPr>
            <a:r>
              <a:rPr lang="en-AU" sz="2000" dirty="0"/>
              <a:t> The muscle of the organ produces a narrowing and then propels the narrowed portion slowly down the length of the organ. These waves of narrowing push the food and fluid in front of them through each hollow organ.</a:t>
            </a:r>
          </a:p>
        </p:txBody>
      </p:sp>
      <p:pic>
        <p:nvPicPr>
          <p:cNvPr id="6148" name="Picture 4" descr="esophaguspic">
            <a:hlinkClick r:id="rId2"/>
          </p:cNvPr>
          <p:cNvPicPr>
            <a:picLocks noChangeAspect="1" noChangeArrowheads="1"/>
          </p:cNvPicPr>
          <p:nvPr/>
        </p:nvPicPr>
        <p:blipFill>
          <a:blip r:embed="rId3"/>
          <a:srcRect/>
          <a:stretch>
            <a:fillRect/>
          </a:stretch>
        </p:blipFill>
        <p:spPr bwMode="auto">
          <a:xfrm>
            <a:off x="6804025" y="1628775"/>
            <a:ext cx="2130425" cy="31686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GB" dirty="0"/>
          </a:p>
        </p:txBody>
      </p:sp>
      <p:sp>
        <p:nvSpPr>
          <p:cNvPr id="3" name="Content Placeholder 2"/>
          <p:cNvSpPr>
            <a:spLocks noGrp="1"/>
          </p:cNvSpPr>
          <p:nvPr>
            <p:ph idx="1"/>
          </p:nvPr>
        </p:nvSpPr>
        <p:spPr/>
        <p:txBody>
          <a:bodyPr>
            <a:normAutofit/>
          </a:bodyPr>
          <a:lstStyle/>
          <a:p>
            <a:r>
              <a:rPr lang="en-GB" dirty="0"/>
              <a:t>mouth—mechanical digestion and chemical digestion</a:t>
            </a:r>
          </a:p>
          <a:p>
            <a:r>
              <a:rPr lang="en-GB" dirty="0" err="1"/>
              <a:t>esophagus</a:t>
            </a:r>
            <a:r>
              <a:rPr lang="en-GB" dirty="0"/>
              <a:t>—peristalsis action</a:t>
            </a:r>
          </a:p>
          <a:p>
            <a:r>
              <a:rPr lang="en-GB" dirty="0"/>
              <a:t>stomach—</a:t>
            </a:r>
            <a:r>
              <a:rPr lang="en-GB" dirty="0" err="1"/>
              <a:t>rugae</a:t>
            </a:r>
            <a:r>
              <a:rPr lang="en-GB" dirty="0"/>
              <a:t>, lumen, mucous coating</a:t>
            </a:r>
          </a:p>
          <a:p>
            <a:r>
              <a:rPr lang="en-GB" dirty="0"/>
              <a:t>small intestine—</a:t>
            </a:r>
            <a:r>
              <a:rPr lang="en-GB" dirty="0" err="1"/>
              <a:t>villi</a:t>
            </a:r>
            <a:r>
              <a:rPr lang="en-GB" dirty="0"/>
              <a:t> and </a:t>
            </a:r>
            <a:r>
              <a:rPr lang="en-GB" dirty="0" err="1"/>
              <a:t>microvilli</a:t>
            </a:r>
            <a:r>
              <a:rPr lang="en-GB" dirty="0"/>
              <a:t> increase area for absorption</a:t>
            </a:r>
          </a:p>
          <a:p>
            <a:r>
              <a:rPr lang="en-GB" dirty="0"/>
              <a:t>large intestine—water balance, vitamin absorption</a:t>
            </a:r>
          </a:p>
          <a:p>
            <a:r>
              <a:rPr lang="en-GB" dirty="0"/>
              <a:t>pancreas—production of enzymes</a:t>
            </a:r>
          </a:p>
          <a:p>
            <a:r>
              <a:rPr lang="en-GB" dirty="0"/>
              <a:t>liver—production of bile</a:t>
            </a:r>
          </a:p>
          <a:p>
            <a:r>
              <a:rPr lang="en-GB" dirty="0"/>
              <a:t>gall bladder—storage of bile.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D.1.3 Describe the function of enzymes in the</a:t>
            </a:r>
            <a:br>
              <a:rPr lang="en-GB" sz="3200" dirty="0"/>
            </a:br>
            <a:r>
              <a:rPr lang="en-GB" sz="3200" dirty="0"/>
              <a:t>context of macronutrient digestion.</a:t>
            </a:r>
          </a:p>
        </p:txBody>
      </p:sp>
      <p:sp>
        <p:nvSpPr>
          <p:cNvPr id="3" name="Content Placeholder 2"/>
          <p:cNvSpPr>
            <a:spLocks noGrp="1"/>
          </p:cNvSpPr>
          <p:nvPr>
            <p:ph idx="1"/>
          </p:nvPr>
        </p:nvSpPr>
        <p:spPr/>
        <p:txBody>
          <a:bodyPr>
            <a:normAutofit/>
          </a:bodyPr>
          <a:lstStyle/>
          <a:p>
            <a:r>
              <a:rPr lang="en-AU" dirty="0"/>
              <a:t>Enzymes are </a:t>
            </a:r>
            <a:r>
              <a:rPr lang="en-AU" dirty="0">
                <a:solidFill>
                  <a:srgbClr val="FF0000"/>
                </a:solidFill>
              </a:rPr>
              <a:t>protein</a:t>
            </a:r>
            <a:r>
              <a:rPr lang="en-AU" dirty="0"/>
              <a:t> molecules that </a:t>
            </a:r>
            <a:r>
              <a:rPr lang="en-AU" dirty="0">
                <a:solidFill>
                  <a:srgbClr val="FF0000"/>
                </a:solidFill>
              </a:rPr>
              <a:t>increase the rate </a:t>
            </a:r>
            <a:r>
              <a:rPr lang="en-AU" dirty="0"/>
              <a:t>of reactions.  Reactions in cells would be so slow without enzymes that animals and plants would not have sufficient energy for growth and maintenance. </a:t>
            </a:r>
          </a:p>
          <a:p>
            <a:r>
              <a:rPr lang="en-AU" dirty="0"/>
              <a:t>They lower the </a:t>
            </a:r>
            <a:r>
              <a:rPr lang="en-AU" dirty="0">
                <a:solidFill>
                  <a:srgbClr val="FF0000"/>
                </a:solidFill>
              </a:rPr>
              <a:t>activation energy </a:t>
            </a:r>
            <a:r>
              <a:rPr lang="en-AU" dirty="0"/>
              <a:t>i.e. the amount of energy needed for reaction to occur. The action of enzymes is influenced by several factors.</a:t>
            </a:r>
          </a:p>
          <a:p>
            <a:r>
              <a:rPr lang="en-US" dirty="0"/>
              <a:t>temperature</a:t>
            </a:r>
          </a:p>
          <a:p>
            <a:r>
              <a:rPr lang="en-US" dirty="0"/>
              <a:t>and pH, </a:t>
            </a:r>
          </a:p>
          <a:p>
            <a:r>
              <a:rPr lang="en-US" dirty="0"/>
              <a:t>and that each reaction requires a </a:t>
            </a:r>
            <a:r>
              <a:rPr lang="en-GB" dirty="0"/>
              <a:t>specific enzyme.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Enzymes enable reactant molecules to absorb enough energy to reach the transition state even at moderate temperatures.</a:t>
            </a:r>
            <a:br>
              <a:rPr lang="en-US" sz="2400" dirty="0"/>
            </a:br>
            <a:endParaRPr lang="en-GB" sz="2400" dirty="0"/>
          </a:p>
        </p:txBody>
      </p:sp>
      <p:grpSp>
        <p:nvGrpSpPr>
          <p:cNvPr id="4" name="Content Placeholder 3"/>
          <p:cNvGrpSpPr>
            <a:grpSpLocks noGrp="1"/>
          </p:cNvGrpSpPr>
          <p:nvPr/>
        </p:nvGrpSpPr>
        <p:grpSpPr bwMode="auto">
          <a:xfrm>
            <a:off x="179512" y="1700808"/>
            <a:ext cx="8784976" cy="4896543"/>
            <a:chOff x="384" y="768"/>
            <a:chExt cx="4225" cy="3024"/>
          </a:xfrm>
        </p:grpSpPr>
        <p:pic>
          <p:nvPicPr>
            <p:cNvPr id="5" name="Picture 4"/>
            <p:cNvPicPr>
              <a:picLocks noChangeAspect="1" noChangeArrowheads="1"/>
            </p:cNvPicPr>
            <p:nvPr/>
          </p:nvPicPr>
          <p:blipFill>
            <a:blip r:embed="rId2"/>
            <a:srcRect/>
            <a:stretch>
              <a:fillRect/>
            </a:stretch>
          </p:blipFill>
          <p:spPr bwMode="auto">
            <a:xfrm>
              <a:off x="384" y="768"/>
              <a:ext cx="4225" cy="3024"/>
            </a:xfrm>
            <a:prstGeom prst="rect">
              <a:avLst/>
            </a:prstGeom>
            <a:noFill/>
          </p:spPr>
        </p:pic>
        <p:sp>
          <p:nvSpPr>
            <p:cNvPr id="6" name="Text Box 5"/>
            <p:cNvSpPr txBox="1">
              <a:spLocks noChangeArrowheads="1"/>
            </p:cNvSpPr>
            <p:nvPr/>
          </p:nvSpPr>
          <p:spPr bwMode="auto">
            <a:xfrm>
              <a:off x="2003" y="3498"/>
              <a:ext cx="1133" cy="173"/>
            </a:xfrm>
            <a:prstGeom prst="rect">
              <a:avLst/>
            </a:prstGeom>
            <a:noFill/>
            <a:ln w="25400">
              <a:noFill/>
              <a:miter lim="800000"/>
              <a:headEnd/>
              <a:tailEnd/>
            </a:ln>
            <a:effectLst/>
          </p:spPr>
          <p:txBody>
            <a:bodyPr wrap="none" lIns="92075" tIns="46038" rIns="92075" bIns="46038" anchor="ctr">
              <a:spAutoFit/>
            </a:bodyPr>
            <a:lstStyle/>
            <a:p>
              <a:pPr algn="ctr"/>
              <a:r>
                <a:rPr kumimoji="1" lang="en-US" sz="1200"/>
                <a:t>Progress of the reaction</a:t>
              </a:r>
            </a:p>
          </p:txBody>
        </p:sp>
        <p:sp>
          <p:nvSpPr>
            <p:cNvPr id="7" name="Text Box 6"/>
            <p:cNvSpPr txBox="1">
              <a:spLocks noChangeArrowheads="1"/>
            </p:cNvSpPr>
            <p:nvPr/>
          </p:nvSpPr>
          <p:spPr bwMode="auto">
            <a:xfrm>
              <a:off x="3164" y="3105"/>
              <a:ext cx="494" cy="173"/>
            </a:xfrm>
            <a:prstGeom prst="rect">
              <a:avLst/>
            </a:prstGeom>
            <a:noFill/>
            <a:ln w="25400">
              <a:noFill/>
              <a:miter lim="800000"/>
              <a:headEnd/>
              <a:tailEnd/>
            </a:ln>
            <a:effectLst/>
          </p:spPr>
          <p:txBody>
            <a:bodyPr wrap="none" lIns="92075" tIns="46038" rIns="92075" bIns="46038" anchor="ctr">
              <a:spAutoFit/>
            </a:bodyPr>
            <a:lstStyle/>
            <a:p>
              <a:pPr algn="ctr"/>
              <a:r>
                <a:rPr kumimoji="1" lang="en-US" sz="1200"/>
                <a:t>Products</a:t>
              </a:r>
            </a:p>
          </p:txBody>
        </p:sp>
        <p:sp>
          <p:nvSpPr>
            <p:cNvPr id="8" name="Text Box 7"/>
            <p:cNvSpPr txBox="1">
              <a:spLocks noChangeArrowheads="1"/>
            </p:cNvSpPr>
            <p:nvPr/>
          </p:nvSpPr>
          <p:spPr bwMode="auto">
            <a:xfrm>
              <a:off x="805" y="920"/>
              <a:ext cx="558" cy="518"/>
            </a:xfrm>
            <a:prstGeom prst="rect">
              <a:avLst/>
            </a:prstGeom>
            <a:noFill/>
            <a:ln w="25400">
              <a:noFill/>
              <a:miter lim="800000"/>
              <a:headEnd/>
              <a:tailEnd/>
            </a:ln>
            <a:effectLst/>
          </p:spPr>
          <p:txBody>
            <a:bodyPr wrap="none" lIns="92075" tIns="46038" rIns="92075" bIns="46038" anchor="ctr">
              <a:spAutoFit/>
            </a:bodyPr>
            <a:lstStyle/>
            <a:p>
              <a:r>
                <a:rPr kumimoji="1" lang="en-US" sz="1200"/>
                <a:t>Course of </a:t>
              </a:r>
            </a:p>
            <a:p>
              <a:r>
                <a:rPr kumimoji="1" lang="en-US" sz="1200"/>
                <a:t>reaction </a:t>
              </a:r>
            </a:p>
            <a:p>
              <a:r>
                <a:rPr kumimoji="1" lang="en-US" sz="1200"/>
                <a:t>without </a:t>
              </a:r>
            </a:p>
            <a:p>
              <a:r>
                <a:rPr kumimoji="1" lang="en-US" sz="1200"/>
                <a:t>enzyme</a:t>
              </a:r>
            </a:p>
          </p:txBody>
        </p:sp>
        <p:sp>
          <p:nvSpPr>
            <p:cNvPr id="9" name="Line 8"/>
            <p:cNvSpPr>
              <a:spLocks noChangeShapeType="1"/>
            </p:cNvSpPr>
            <p:nvPr/>
          </p:nvSpPr>
          <p:spPr bwMode="auto">
            <a:xfrm>
              <a:off x="1339" y="1020"/>
              <a:ext cx="403" cy="160"/>
            </a:xfrm>
            <a:prstGeom prst="line">
              <a:avLst/>
            </a:prstGeom>
            <a:noFill/>
            <a:ln w="25400">
              <a:solidFill>
                <a:schemeClr val="tx1"/>
              </a:solidFill>
              <a:round/>
              <a:headEnd/>
              <a:tailEnd/>
            </a:ln>
            <a:effectLst/>
          </p:spPr>
          <p:txBody>
            <a:bodyPr wrap="none" lIns="92075" tIns="46038" rIns="92075" bIns="46038" anchor="ctr"/>
            <a:lstStyle/>
            <a:p>
              <a:endParaRPr lang="en-GB"/>
            </a:p>
          </p:txBody>
        </p:sp>
        <p:sp>
          <p:nvSpPr>
            <p:cNvPr id="10" name="Line 9"/>
            <p:cNvSpPr>
              <a:spLocks noChangeShapeType="1"/>
            </p:cNvSpPr>
            <p:nvPr/>
          </p:nvSpPr>
          <p:spPr bwMode="auto">
            <a:xfrm flipH="1">
              <a:off x="1184" y="1824"/>
              <a:ext cx="422" cy="582"/>
            </a:xfrm>
            <a:prstGeom prst="line">
              <a:avLst/>
            </a:prstGeom>
            <a:noFill/>
            <a:ln w="25400">
              <a:solidFill>
                <a:schemeClr val="tx1"/>
              </a:solidFill>
              <a:round/>
              <a:headEnd/>
              <a:tailEnd/>
            </a:ln>
            <a:effectLst/>
          </p:spPr>
          <p:txBody>
            <a:bodyPr wrap="none" lIns="92075" tIns="46038" rIns="92075" bIns="46038" anchor="ctr"/>
            <a:lstStyle/>
            <a:p>
              <a:endParaRPr lang="en-GB"/>
            </a:p>
          </p:txBody>
        </p:sp>
        <p:sp>
          <p:nvSpPr>
            <p:cNvPr id="11" name="Text Box 10"/>
            <p:cNvSpPr txBox="1">
              <a:spLocks noChangeArrowheads="1"/>
            </p:cNvSpPr>
            <p:nvPr/>
          </p:nvSpPr>
          <p:spPr bwMode="auto">
            <a:xfrm>
              <a:off x="779" y="1847"/>
              <a:ext cx="547" cy="173"/>
            </a:xfrm>
            <a:prstGeom prst="rect">
              <a:avLst/>
            </a:prstGeom>
            <a:noFill/>
            <a:ln w="25400">
              <a:noFill/>
              <a:miter lim="800000"/>
              <a:headEnd/>
              <a:tailEnd/>
            </a:ln>
            <a:effectLst/>
          </p:spPr>
          <p:txBody>
            <a:bodyPr wrap="none" lIns="92075" tIns="46038" rIns="92075" bIns="46038" anchor="ctr">
              <a:spAutoFit/>
            </a:bodyPr>
            <a:lstStyle/>
            <a:p>
              <a:pPr algn="ctr"/>
              <a:r>
                <a:rPr kumimoji="1" lang="en-US" sz="1200"/>
                <a:t>Reactants</a:t>
              </a:r>
              <a:endParaRPr kumimoji="1" lang="en-US" sz="2400"/>
            </a:p>
          </p:txBody>
        </p:sp>
        <p:sp>
          <p:nvSpPr>
            <p:cNvPr id="12" name="Text Box 11"/>
            <p:cNvSpPr txBox="1">
              <a:spLocks noChangeArrowheads="1"/>
            </p:cNvSpPr>
            <p:nvPr/>
          </p:nvSpPr>
          <p:spPr bwMode="auto">
            <a:xfrm>
              <a:off x="889" y="2375"/>
              <a:ext cx="648" cy="403"/>
            </a:xfrm>
            <a:prstGeom prst="rect">
              <a:avLst/>
            </a:prstGeom>
            <a:noFill/>
            <a:ln w="25400">
              <a:noFill/>
              <a:miter lim="800000"/>
              <a:headEnd/>
              <a:tailEnd/>
            </a:ln>
            <a:effectLst/>
          </p:spPr>
          <p:txBody>
            <a:bodyPr wrap="none" lIns="92075" tIns="46038" rIns="92075" bIns="46038" anchor="ctr">
              <a:spAutoFit/>
            </a:bodyPr>
            <a:lstStyle/>
            <a:p>
              <a:r>
                <a:rPr kumimoji="1" lang="en-US" sz="1200"/>
                <a:t>Course of </a:t>
              </a:r>
            </a:p>
            <a:p>
              <a:r>
                <a:rPr kumimoji="1" lang="en-US" sz="1200"/>
                <a:t>reaction </a:t>
              </a:r>
            </a:p>
            <a:p>
              <a:r>
                <a:rPr kumimoji="1" lang="en-US" sz="1200"/>
                <a:t>with enzyme</a:t>
              </a:r>
              <a:endParaRPr kumimoji="1" lang="en-US" sz="1400"/>
            </a:p>
          </p:txBody>
        </p:sp>
        <p:sp>
          <p:nvSpPr>
            <p:cNvPr id="13" name="Text Box 12"/>
            <p:cNvSpPr txBox="1">
              <a:spLocks noChangeArrowheads="1"/>
            </p:cNvSpPr>
            <p:nvPr/>
          </p:nvSpPr>
          <p:spPr bwMode="auto">
            <a:xfrm>
              <a:off x="2547" y="1030"/>
              <a:ext cx="239" cy="192"/>
            </a:xfrm>
            <a:prstGeom prst="rect">
              <a:avLst/>
            </a:prstGeom>
            <a:noFill/>
            <a:ln w="25400">
              <a:noFill/>
              <a:miter lim="800000"/>
              <a:headEnd/>
              <a:tailEnd/>
            </a:ln>
            <a:effectLst/>
          </p:spPr>
          <p:txBody>
            <a:bodyPr wrap="none" lIns="92075" tIns="46038" rIns="92075" bIns="46038" anchor="ctr">
              <a:spAutoFit/>
            </a:bodyPr>
            <a:lstStyle/>
            <a:p>
              <a:pPr algn="ctr"/>
              <a:r>
                <a:rPr kumimoji="1" lang="en-US" sz="1400"/>
                <a:t>E</a:t>
              </a:r>
              <a:r>
                <a:rPr kumimoji="1" lang="en-US" sz="1400" baseline="-25000"/>
                <a:t>A</a:t>
              </a:r>
              <a:endParaRPr kumimoji="1" lang="en-US" sz="2400"/>
            </a:p>
          </p:txBody>
        </p:sp>
        <p:sp>
          <p:nvSpPr>
            <p:cNvPr id="14" name="Text Box 13"/>
            <p:cNvSpPr txBox="1">
              <a:spLocks noChangeArrowheads="1"/>
            </p:cNvSpPr>
            <p:nvPr/>
          </p:nvSpPr>
          <p:spPr bwMode="auto">
            <a:xfrm>
              <a:off x="2548" y="1222"/>
              <a:ext cx="451" cy="288"/>
            </a:xfrm>
            <a:prstGeom prst="rect">
              <a:avLst/>
            </a:prstGeom>
            <a:noFill/>
            <a:ln w="25400">
              <a:noFill/>
              <a:miter lim="800000"/>
              <a:headEnd/>
              <a:tailEnd/>
            </a:ln>
            <a:effectLst/>
          </p:spPr>
          <p:txBody>
            <a:bodyPr wrap="none" lIns="92075" tIns="46038" rIns="92075" bIns="46038" anchor="ctr">
              <a:spAutoFit/>
            </a:bodyPr>
            <a:lstStyle/>
            <a:p>
              <a:pPr algn="ctr"/>
              <a:r>
                <a:rPr kumimoji="1" lang="en-US" sz="1200"/>
                <a:t>without</a:t>
              </a:r>
            </a:p>
            <a:p>
              <a:pPr algn="ctr"/>
              <a:r>
                <a:rPr kumimoji="1" lang="en-US" sz="1200"/>
                <a:t>enzyme</a:t>
              </a:r>
              <a:endParaRPr kumimoji="1" lang="en-US" sz="2400"/>
            </a:p>
          </p:txBody>
        </p:sp>
        <p:sp>
          <p:nvSpPr>
            <p:cNvPr id="15" name="Text Box 14"/>
            <p:cNvSpPr txBox="1">
              <a:spLocks noChangeArrowheads="1"/>
            </p:cNvSpPr>
            <p:nvPr/>
          </p:nvSpPr>
          <p:spPr bwMode="auto">
            <a:xfrm>
              <a:off x="3847" y="1442"/>
              <a:ext cx="451" cy="403"/>
            </a:xfrm>
            <a:prstGeom prst="rect">
              <a:avLst/>
            </a:prstGeom>
            <a:noFill/>
            <a:ln w="25400">
              <a:noFill/>
              <a:miter lim="800000"/>
              <a:headEnd/>
              <a:tailEnd/>
            </a:ln>
            <a:effectLst/>
          </p:spPr>
          <p:txBody>
            <a:bodyPr wrap="none" lIns="92075" tIns="46038" rIns="92075" bIns="46038" anchor="ctr">
              <a:spAutoFit/>
            </a:bodyPr>
            <a:lstStyle/>
            <a:p>
              <a:pPr algn="ctr"/>
              <a:r>
                <a:rPr kumimoji="1" lang="en-US" sz="1200"/>
                <a:t>E</a:t>
              </a:r>
              <a:r>
                <a:rPr kumimoji="1" lang="en-US" sz="1200" baseline="-25000"/>
                <a:t>A </a:t>
              </a:r>
              <a:r>
                <a:rPr kumimoji="1" lang="en-US" sz="1200"/>
                <a:t>with </a:t>
              </a:r>
            </a:p>
            <a:p>
              <a:pPr algn="ctr"/>
              <a:r>
                <a:rPr kumimoji="1" lang="en-US" sz="1200"/>
                <a:t>enzyme</a:t>
              </a:r>
            </a:p>
            <a:p>
              <a:pPr algn="ctr"/>
              <a:r>
                <a:rPr kumimoji="1" lang="en-US" sz="1200"/>
                <a:t>is lower</a:t>
              </a:r>
              <a:endParaRPr kumimoji="1" lang="en-US" sz="2400"/>
            </a:p>
          </p:txBody>
        </p:sp>
        <p:sp>
          <p:nvSpPr>
            <p:cNvPr id="16" name="Text Box 15"/>
            <p:cNvSpPr txBox="1">
              <a:spLocks noChangeArrowheads="1"/>
            </p:cNvSpPr>
            <p:nvPr/>
          </p:nvSpPr>
          <p:spPr bwMode="auto">
            <a:xfrm>
              <a:off x="3384" y="2361"/>
              <a:ext cx="847" cy="288"/>
            </a:xfrm>
            <a:prstGeom prst="rect">
              <a:avLst/>
            </a:prstGeom>
            <a:noFill/>
            <a:ln w="25400">
              <a:noFill/>
              <a:miter lim="800000"/>
              <a:headEnd/>
              <a:tailEnd/>
            </a:ln>
            <a:effectLst/>
          </p:spPr>
          <p:txBody>
            <a:bodyPr wrap="none" lIns="92075" tIns="46038" rIns="92075" bIns="46038" anchor="ctr">
              <a:spAutoFit/>
            </a:bodyPr>
            <a:lstStyle/>
            <a:p>
              <a:r>
                <a:rPr kumimoji="1" lang="en-US" sz="1200"/>
                <a:t>∆</a:t>
              </a:r>
              <a:r>
                <a:rPr kumimoji="1" lang="en-US" sz="1200" i="1"/>
                <a:t>G</a:t>
              </a:r>
              <a:r>
                <a:rPr kumimoji="1" lang="en-US" sz="1200"/>
                <a:t> is unaffected </a:t>
              </a:r>
            </a:p>
            <a:p>
              <a:r>
                <a:rPr kumimoji="1" lang="en-US" sz="1200"/>
                <a:t>by enzyme</a:t>
              </a:r>
            </a:p>
          </p:txBody>
        </p:sp>
        <p:sp>
          <p:nvSpPr>
            <p:cNvPr id="17" name="Text Box 16"/>
            <p:cNvSpPr txBox="1">
              <a:spLocks noChangeArrowheads="1"/>
            </p:cNvSpPr>
            <p:nvPr/>
          </p:nvSpPr>
          <p:spPr bwMode="auto">
            <a:xfrm rot="16200000">
              <a:off x="264" y="2101"/>
              <a:ext cx="632" cy="173"/>
            </a:xfrm>
            <a:prstGeom prst="rect">
              <a:avLst/>
            </a:prstGeom>
            <a:noFill/>
            <a:ln w="25400">
              <a:noFill/>
              <a:miter lim="800000"/>
              <a:headEnd/>
              <a:tailEnd/>
            </a:ln>
            <a:effectLst/>
          </p:spPr>
          <p:txBody>
            <a:bodyPr wrap="none" lIns="92075" tIns="46038" rIns="92075" bIns="46038" anchor="ctr">
              <a:spAutoFit/>
            </a:bodyPr>
            <a:lstStyle/>
            <a:p>
              <a:pPr algn="ctr"/>
              <a:r>
                <a:rPr kumimoji="1" lang="en-US" sz="1200"/>
                <a:t>Free energy</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D.1.1 Outline the features of the principal components of the digestive system.</a:t>
            </a:r>
          </a:p>
        </p:txBody>
      </p:sp>
      <p:sp>
        <p:nvSpPr>
          <p:cNvPr id="3" name="Content Placeholder 2"/>
          <p:cNvSpPr>
            <a:spLocks noGrp="1"/>
          </p:cNvSpPr>
          <p:nvPr>
            <p:ph idx="1"/>
          </p:nvPr>
        </p:nvSpPr>
        <p:spPr/>
        <p:txBody>
          <a:bodyPr>
            <a:normAutofit fontScale="92500" lnSpcReduction="10000"/>
          </a:bodyPr>
          <a:lstStyle/>
          <a:p>
            <a:r>
              <a:rPr lang="en-US" dirty="0"/>
              <a:t>The digestive system is made up of the digestive tract—a series of hollow organs joined in a long, twisting tube from the mouth to the anus—and other organs that help the body break down and absorb food.</a:t>
            </a:r>
          </a:p>
          <a:p>
            <a:r>
              <a:rPr lang="en-US" dirty="0"/>
              <a:t>Organs that make up the digestive tract are the </a:t>
            </a:r>
          </a:p>
          <a:p>
            <a:pPr lvl="1"/>
            <a:r>
              <a:rPr lang="en-US" dirty="0"/>
              <a:t>mouth, </a:t>
            </a:r>
          </a:p>
          <a:p>
            <a:pPr lvl="1"/>
            <a:r>
              <a:rPr lang="en-US" dirty="0"/>
              <a:t>esophagus, </a:t>
            </a:r>
          </a:p>
          <a:p>
            <a:pPr lvl="1"/>
            <a:r>
              <a:rPr lang="en-US" dirty="0"/>
              <a:t>stomach, </a:t>
            </a:r>
          </a:p>
          <a:p>
            <a:pPr lvl="1"/>
            <a:r>
              <a:rPr lang="en-US" dirty="0"/>
              <a:t>small intestine, </a:t>
            </a:r>
          </a:p>
          <a:p>
            <a:pPr lvl="1"/>
            <a:r>
              <a:rPr lang="en-US" dirty="0"/>
              <a:t>large intestine—also called the colon—</a:t>
            </a:r>
          </a:p>
          <a:p>
            <a:pPr lvl="1"/>
            <a:r>
              <a:rPr lang="en-US" dirty="0"/>
              <a:t>rectum, and anus.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Enzyme and substrate(s) fit together like a lock and a key</a:t>
            </a:r>
            <a:endParaRPr lang="en-GB" sz="3200" dirty="0"/>
          </a:p>
        </p:txBody>
      </p:sp>
      <p:pic>
        <p:nvPicPr>
          <p:cNvPr id="4" name="Content Placeholder 3" descr="enzyme lock and key"/>
          <p:cNvPicPr>
            <a:picLocks noGrp="1" noChangeAspect="1" noChangeArrowheads="1"/>
          </p:cNvPicPr>
          <p:nvPr>
            <p:ph idx="1"/>
          </p:nvPr>
        </p:nvPicPr>
        <p:blipFill>
          <a:blip r:embed="rId2"/>
          <a:srcRect/>
          <a:stretch>
            <a:fillRect/>
          </a:stretch>
        </p:blipFill>
        <p:spPr>
          <a:xfrm>
            <a:off x="1714480" y="2093898"/>
            <a:ext cx="6072230" cy="4326464"/>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600" dirty="0"/>
              <a:t>Enzymes have an optimum pH at which they function best.</a:t>
            </a:r>
            <a:br>
              <a:rPr lang="en-US" sz="3600" dirty="0"/>
            </a:br>
            <a:r>
              <a:rPr lang="en-US" sz="3600" dirty="0"/>
              <a:t>At other pH’s, enzymes are </a:t>
            </a:r>
            <a:r>
              <a:rPr lang="en-US" sz="3600" b="1" i="1" dirty="0"/>
              <a:t>denatured</a:t>
            </a:r>
            <a:endParaRPr lang="en-GB" sz="3600" dirty="0"/>
          </a:p>
        </p:txBody>
      </p:sp>
      <p:pic>
        <p:nvPicPr>
          <p:cNvPr id="4" name="Picture 7" descr="Enzyme and pH"/>
          <p:cNvPicPr>
            <a:picLocks noGrp="1" noChangeAspect="1" noChangeArrowheads="1"/>
          </p:cNvPicPr>
          <p:nvPr>
            <p:ph idx="1"/>
          </p:nvPr>
        </p:nvPicPr>
        <p:blipFill>
          <a:blip r:embed="rId2"/>
          <a:srcRect/>
          <a:stretch>
            <a:fillRect/>
          </a:stretch>
        </p:blipFill>
        <p:spPr>
          <a:xfrm>
            <a:off x="1071537" y="2152592"/>
            <a:ext cx="7697843" cy="4348241"/>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D.1.4 Explain the need for enzymes in digestion</a:t>
            </a:r>
          </a:p>
        </p:txBody>
      </p:sp>
      <p:sp>
        <p:nvSpPr>
          <p:cNvPr id="3" name="Content Placeholder 2"/>
          <p:cNvSpPr>
            <a:spLocks noGrp="1"/>
          </p:cNvSpPr>
          <p:nvPr>
            <p:ph idx="1"/>
          </p:nvPr>
        </p:nvSpPr>
        <p:spPr/>
        <p:txBody>
          <a:bodyPr/>
          <a:lstStyle/>
          <a:p>
            <a:r>
              <a:rPr lang="en-US" dirty="0"/>
              <a:t>Due to the temperature of the body (37 degrees ) many of the reactions of digestion would not occur at a speed fast enough to supply the body with energy.</a:t>
            </a:r>
          </a:p>
          <a:p>
            <a:r>
              <a:rPr lang="en-US" dirty="0"/>
              <a:t>Enzymes allow the reactions to proceed faster.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D.1.5 List the enzymes that are responsible for the</a:t>
            </a:r>
            <a:br>
              <a:rPr lang="en-GB" sz="2800" dirty="0"/>
            </a:br>
            <a:r>
              <a:rPr lang="en-GB" sz="2800" dirty="0"/>
              <a:t>digestion of carbohydrates, fats and proteins from the mouth to the small intestine.</a:t>
            </a:r>
          </a:p>
        </p:txBody>
      </p:sp>
      <p:sp>
        <p:nvSpPr>
          <p:cNvPr id="3" name="Content Placeholder 2"/>
          <p:cNvSpPr>
            <a:spLocks noGrp="1"/>
          </p:cNvSpPr>
          <p:nvPr>
            <p:ph idx="1"/>
          </p:nvPr>
        </p:nvSpPr>
        <p:spPr/>
        <p:txBody>
          <a:bodyPr/>
          <a:lstStyle/>
          <a:p>
            <a:r>
              <a:rPr lang="en-GB" dirty="0">
                <a:solidFill>
                  <a:srgbClr val="FF0000"/>
                </a:solidFill>
              </a:rPr>
              <a:t>Carbohydrates</a:t>
            </a:r>
            <a:r>
              <a:rPr lang="en-GB" dirty="0"/>
              <a:t>: salivary amylase, pancreatic amylase</a:t>
            </a:r>
          </a:p>
          <a:p>
            <a:r>
              <a:rPr lang="en-US" dirty="0">
                <a:solidFill>
                  <a:srgbClr val="FF0000"/>
                </a:solidFill>
              </a:rPr>
              <a:t>Fats</a:t>
            </a:r>
            <a:r>
              <a:rPr lang="en-US" dirty="0"/>
              <a:t>: pancreatic lipase</a:t>
            </a:r>
            <a:endParaRPr lang="en-GB" dirty="0"/>
          </a:p>
          <a:p>
            <a:r>
              <a:rPr lang="en-GB" dirty="0">
                <a:solidFill>
                  <a:srgbClr val="FF0000"/>
                </a:solidFill>
              </a:rPr>
              <a:t>Proteins</a:t>
            </a:r>
            <a:r>
              <a:rPr lang="en-GB" dirty="0"/>
              <a:t>: pepsin, </a:t>
            </a:r>
            <a:r>
              <a:rPr lang="en-GB" dirty="0" err="1"/>
              <a:t>trypsin</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a:srcRect l="14602" t="37288" r="48779" b="18770"/>
          <a:stretch>
            <a:fillRect/>
          </a:stretch>
        </p:blipFill>
        <p:spPr bwMode="auto">
          <a:xfrm>
            <a:off x="0" y="0"/>
            <a:ext cx="9144000" cy="6836576"/>
          </a:xfrm>
          <a:prstGeom prst="rect">
            <a:avLst/>
          </a:prstGeom>
          <a:solidFill>
            <a:schemeClr val="bg1">
              <a:lumMod val="95000"/>
            </a:schemeClr>
          </a:solidFill>
          <a:ln w="9525">
            <a:solidFill>
              <a:schemeClr val="bg1">
                <a:lumMod val="85000"/>
              </a:schemeClr>
            </a:solidFill>
            <a:miter lim="800000"/>
            <a:headEnd/>
            <a:tailEnd/>
          </a:ln>
          <a:effectLst/>
        </p:spPr>
      </p:pic>
      <p:sp>
        <p:nvSpPr>
          <p:cNvPr id="5" name="Rectangle 4"/>
          <p:cNvSpPr/>
          <p:nvPr/>
        </p:nvSpPr>
        <p:spPr>
          <a:xfrm>
            <a:off x="158558" y="2082023"/>
            <a:ext cx="8607847" cy="469153"/>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8558" y="3452410"/>
            <a:ext cx="8607847" cy="18007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D.1.6 Describe the absorption of glucose, amino</a:t>
            </a:r>
            <a:br>
              <a:rPr lang="en-GB" sz="2800" dirty="0"/>
            </a:br>
            <a:r>
              <a:rPr lang="en-GB" sz="2800" dirty="0"/>
              <a:t>acids and fatty acids from the intestinal lumen</a:t>
            </a:r>
            <a:br>
              <a:rPr lang="en-GB" sz="2800" dirty="0"/>
            </a:br>
            <a:r>
              <a:rPr lang="en-GB" sz="2800" dirty="0"/>
              <a:t>to the capillary network.</a:t>
            </a:r>
          </a:p>
        </p:txBody>
      </p:sp>
      <p:sp>
        <p:nvSpPr>
          <p:cNvPr id="3" name="Content Placeholder 2"/>
          <p:cNvSpPr>
            <a:spLocks noGrp="1"/>
          </p:cNvSpPr>
          <p:nvPr>
            <p:ph idx="1"/>
          </p:nvPr>
        </p:nvSpPr>
        <p:spPr/>
        <p:txBody>
          <a:bodyPr>
            <a:normAutofit/>
          </a:bodyPr>
          <a:lstStyle/>
          <a:p>
            <a:r>
              <a:rPr lang="en-US" dirty="0"/>
              <a:t>Glucose, fatty acids and amino acids cross the </a:t>
            </a:r>
            <a:r>
              <a:rPr lang="en-US" dirty="0">
                <a:solidFill>
                  <a:srgbClr val="FF0000"/>
                </a:solidFill>
              </a:rPr>
              <a:t>brush-border membrane</a:t>
            </a:r>
            <a:r>
              <a:rPr lang="en-US" dirty="0"/>
              <a:t>, pass through the </a:t>
            </a:r>
            <a:r>
              <a:rPr lang="en-US" dirty="0" err="1">
                <a:solidFill>
                  <a:srgbClr val="FF0000"/>
                </a:solidFill>
              </a:rPr>
              <a:t>cytosol</a:t>
            </a:r>
            <a:r>
              <a:rPr lang="en-US" dirty="0"/>
              <a:t> of the absorptive cell and cross </a:t>
            </a:r>
            <a:r>
              <a:rPr lang="en-GB" dirty="0"/>
              <a:t>the </a:t>
            </a:r>
            <a:r>
              <a:rPr lang="en-GB" dirty="0" err="1">
                <a:solidFill>
                  <a:srgbClr val="FF0000"/>
                </a:solidFill>
              </a:rPr>
              <a:t>basolateral</a:t>
            </a:r>
            <a:r>
              <a:rPr lang="en-GB" dirty="0">
                <a:solidFill>
                  <a:srgbClr val="FF0000"/>
                </a:solidFill>
              </a:rPr>
              <a:t> membrane </a:t>
            </a:r>
            <a:r>
              <a:rPr lang="en-GB" dirty="0"/>
              <a:t>before entering </a:t>
            </a:r>
            <a:r>
              <a:rPr lang="en-US" dirty="0"/>
              <a:t>the capillary network  (glucose and amino acids) or the lymphatic system (fats).</a:t>
            </a:r>
          </a:p>
          <a:p>
            <a:endParaRPr lang="en-US" dirty="0"/>
          </a:p>
          <a:p>
            <a:r>
              <a:rPr lang="en-US" dirty="0"/>
              <a:t>Triglycerides (fats) are transported from the small intestine by the lymphatic system and eventually rejoins with the capillary network near the heart.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a:t>Absorption and Assimilation</a:t>
            </a:r>
          </a:p>
        </p:txBody>
      </p:sp>
      <p:sp>
        <p:nvSpPr>
          <p:cNvPr id="4099" name="Rectangle 3"/>
          <p:cNvSpPr>
            <a:spLocks noGrp="1" noChangeArrowheads="1"/>
          </p:cNvSpPr>
          <p:nvPr>
            <p:ph type="body" idx="1"/>
          </p:nvPr>
        </p:nvSpPr>
        <p:spPr/>
        <p:txBody>
          <a:bodyPr/>
          <a:lstStyle/>
          <a:p>
            <a:pPr>
              <a:lnSpc>
                <a:spcPct val="80000"/>
              </a:lnSpc>
            </a:pPr>
            <a:r>
              <a:rPr lang="en-AU" sz="2800" dirty="0"/>
              <a:t>Once food enters the epithelial cells of the </a:t>
            </a:r>
            <a:r>
              <a:rPr lang="en-AU" sz="2800" dirty="0" err="1"/>
              <a:t>villi</a:t>
            </a:r>
            <a:r>
              <a:rPr lang="en-AU" sz="2800" dirty="0"/>
              <a:t> in the small intestine it will pass into either the blood capillary network or into the lacteal.</a:t>
            </a:r>
          </a:p>
          <a:p>
            <a:r>
              <a:rPr lang="en-AU" sz="2800" dirty="0"/>
              <a:t> Sugars and amino acids pass into the capillaries largely by </a:t>
            </a:r>
            <a:r>
              <a:rPr lang="en-AU" sz="2800" dirty="0">
                <a:solidFill>
                  <a:srgbClr val="FF0000"/>
                </a:solidFill>
              </a:rPr>
              <a:t>active transport by the epithelial cells, </a:t>
            </a:r>
          </a:p>
          <a:p>
            <a:r>
              <a:rPr lang="en-AU" sz="2800" dirty="0"/>
              <a:t>While fatty acids and </a:t>
            </a:r>
            <a:br>
              <a:rPr lang="en-AU" sz="2800" dirty="0"/>
            </a:br>
            <a:r>
              <a:rPr lang="en-AU" sz="2800" dirty="0"/>
              <a:t>glycerol pass into the </a:t>
            </a:r>
            <a:br>
              <a:rPr lang="en-AU" sz="2800" dirty="0"/>
            </a:br>
            <a:r>
              <a:rPr lang="en-AU" sz="2800" dirty="0"/>
              <a:t>lacteals where they </a:t>
            </a:r>
            <a:br>
              <a:rPr lang="en-AU" sz="2800" dirty="0"/>
            </a:br>
            <a:r>
              <a:rPr lang="en-AU" sz="2800" dirty="0">
                <a:solidFill>
                  <a:srgbClr val="FF0000"/>
                </a:solidFill>
              </a:rPr>
              <a:t>recombine to form </a:t>
            </a:r>
            <a:br>
              <a:rPr lang="en-AU" sz="2800" dirty="0">
                <a:solidFill>
                  <a:srgbClr val="FF0000"/>
                </a:solidFill>
              </a:rPr>
            </a:br>
            <a:r>
              <a:rPr lang="en-AU" sz="2800" dirty="0">
                <a:solidFill>
                  <a:srgbClr val="FF0000"/>
                </a:solidFill>
              </a:rPr>
              <a:t>triglycerides (fats). </a:t>
            </a:r>
          </a:p>
          <a:p>
            <a:pPr>
              <a:lnSpc>
                <a:spcPct val="80000"/>
              </a:lnSpc>
            </a:pPr>
            <a:endParaRPr lang="en-AU" sz="2000" dirty="0"/>
          </a:p>
          <a:p>
            <a:pPr>
              <a:lnSpc>
                <a:spcPct val="80000"/>
              </a:lnSpc>
            </a:pPr>
            <a:endParaRPr lang="en-AU" sz="2000" dirty="0"/>
          </a:p>
          <a:p>
            <a:pPr>
              <a:lnSpc>
                <a:spcPct val="80000"/>
              </a:lnSpc>
            </a:pPr>
            <a:endParaRPr lang="en-AU" sz="2000" dirty="0"/>
          </a:p>
          <a:p>
            <a:pPr>
              <a:lnSpc>
                <a:spcPct val="80000"/>
              </a:lnSpc>
            </a:pPr>
            <a:endParaRPr lang="en-AU" sz="2000" dirty="0"/>
          </a:p>
          <a:p>
            <a:pPr>
              <a:lnSpc>
                <a:spcPct val="80000"/>
              </a:lnSpc>
            </a:pPr>
            <a:endParaRPr lang="en-AU" sz="2000" dirty="0"/>
          </a:p>
          <a:p>
            <a:pPr>
              <a:lnSpc>
                <a:spcPct val="80000"/>
              </a:lnSpc>
            </a:pPr>
            <a:endParaRPr lang="en-AU" sz="2000" dirty="0"/>
          </a:p>
          <a:p>
            <a:pPr>
              <a:lnSpc>
                <a:spcPct val="80000"/>
              </a:lnSpc>
              <a:buFontTx/>
              <a:buNone/>
            </a:pPr>
            <a:endParaRPr lang="en-AU" sz="2000" dirty="0"/>
          </a:p>
        </p:txBody>
      </p:sp>
      <p:pic>
        <p:nvPicPr>
          <p:cNvPr id="4100" name="Picture 4" descr="liverblood"/>
          <p:cNvPicPr>
            <a:picLocks noChangeAspect="1" noChangeArrowheads="1"/>
          </p:cNvPicPr>
          <p:nvPr/>
        </p:nvPicPr>
        <p:blipFill>
          <a:blip r:embed="rId2"/>
          <a:srcRect/>
          <a:stretch>
            <a:fillRect/>
          </a:stretch>
        </p:blipFill>
        <p:spPr bwMode="auto">
          <a:xfrm>
            <a:off x="4572000" y="4149080"/>
            <a:ext cx="4321175" cy="25202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14400" y="1772332"/>
            <a:ext cx="2438400" cy="369332"/>
          </a:xfrm>
          <a:prstGeom prst="rect">
            <a:avLst/>
          </a:prstGeom>
          <a:noFill/>
          <a:ln w="9525">
            <a:solidFill>
              <a:schemeClr val="tx1"/>
            </a:solidFill>
            <a:miter lim="800000"/>
            <a:headEnd/>
            <a:tailEnd/>
          </a:ln>
          <a:effectLst/>
        </p:spPr>
        <p:txBody>
          <a:bodyPr>
            <a:spAutoFit/>
          </a:bodyPr>
          <a:lstStyle/>
          <a:p>
            <a:pPr algn="ctr">
              <a:spcBef>
                <a:spcPct val="50000"/>
              </a:spcBef>
            </a:pPr>
            <a:r>
              <a:rPr lang="en-AU" b="1" u="sng">
                <a:effectLst>
                  <a:outerShdw blurRad="38100" dist="38100" dir="2700000" algn="tl">
                    <a:srgbClr val="C0C0C0"/>
                  </a:outerShdw>
                </a:effectLst>
              </a:rPr>
              <a:t>Mouth.</a:t>
            </a:r>
          </a:p>
        </p:txBody>
      </p:sp>
      <p:sp>
        <p:nvSpPr>
          <p:cNvPr id="4099" name="Text Box 3"/>
          <p:cNvSpPr txBox="1">
            <a:spLocks noChangeArrowheads="1"/>
          </p:cNvSpPr>
          <p:nvPr/>
        </p:nvSpPr>
        <p:spPr bwMode="auto">
          <a:xfrm>
            <a:off x="914400" y="2796418"/>
            <a:ext cx="2438400" cy="369332"/>
          </a:xfrm>
          <a:prstGeom prst="rect">
            <a:avLst/>
          </a:prstGeom>
          <a:noFill/>
          <a:ln w="9525">
            <a:solidFill>
              <a:schemeClr val="tx1"/>
            </a:solidFill>
            <a:miter lim="800000"/>
            <a:headEnd/>
            <a:tailEnd/>
          </a:ln>
          <a:effectLst/>
        </p:spPr>
        <p:txBody>
          <a:bodyPr>
            <a:spAutoFit/>
          </a:bodyPr>
          <a:lstStyle/>
          <a:p>
            <a:pPr algn="ctr">
              <a:spcBef>
                <a:spcPct val="50000"/>
              </a:spcBef>
            </a:pPr>
            <a:r>
              <a:rPr lang="en-AU" b="1" u="sng">
                <a:effectLst>
                  <a:outerShdw blurRad="38100" dist="38100" dir="2700000" algn="tl">
                    <a:srgbClr val="C0C0C0"/>
                  </a:outerShdw>
                </a:effectLst>
              </a:rPr>
              <a:t>Stomach.</a:t>
            </a:r>
          </a:p>
        </p:txBody>
      </p:sp>
      <p:sp>
        <p:nvSpPr>
          <p:cNvPr id="4100" name="Text Box 4"/>
          <p:cNvSpPr txBox="1">
            <a:spLocks noChangeArrowheads="1"/>
          </p:cNvSpPr>
          <p:nvPr/>
        </p:nvSpPr>
        <p:spPr bwMode="auto">
          <a:xfrm>
            <a:off x="914400" y="3996568"/>
            <a:ext cx="2438400" cy="369332"/>
          </a:xfrm>
          <a:prstGeom prst="rect">
            <a:avLst/>
          </a:prstGeom>
          <a:noFill/>
          <a:ln w="9525">
            <a:solidFill>
              <a:schemeClr val="tx1"/>
            </a:solidFill>
            <a:miter lim="800000"/>
            <a:headEnd/>
            <a:tailEnd/>
          </a:ln>
          <a:effectLst/>
        </p:spPr>
        <p:txBody>
          <a:bodyPr>
            <a:spAutoFit/>
          </a:bodyPr>
          <a:lstStyle/>
          <a:p>
            <a:pPr algn="ctr">
              <a:spcBef>
                <a:spcPct val="50000"/>
              </a:spcBef>
            </a:pPr>
            <a:r>
              <a:rPr lang="en-AU" b="1" u="sng">
                <a:effectLst>
                  <a:outerShdw blurRad="38100" dist="38100" dir="2700000" algn="tl">
                    <a:srgbClr val="C0C0C0"/>
                  </a:outerShdw>
                </a:effectLst>
              </a:rPr>
              <a:t>Small Intestine.</a:t>
            </a:r>
          </a:p>
        </p:txBody>
      </p:sp>
      <p:sp>
        <p:nvSpPr>
          <p:cNvPr id="4101" name="Text Box 5"/>
          <p:cNvSpPr txBox="1">
            <a:spLocks noChangeArrowheads="1"/>
          </p:cNvSpPr>
          <p:nvPr/>
        </p:nvSpPr>
        <p:spPr bwMode="auto">
          <a:xfrm>
            <a:off x="914400" y="5311018"/>
            <a:ext cx="2438400" cy="369332"/>
          </a:xfrm>
          <a:prstGeom prst="rect">
            <a:avLst/>
          </a:prstGeom>
          <a:noFill/>
          <a:ln w="9525">
            <a:solidFill>
              <a:schemeClr val="tx1"/>
            </a:solidFill>
            <a:miter lim="800000"/>
            <a:headEnd/>
            <a:tailEnd/>
          </a:ln>
          <a:effectLst/>
        </p:spPr>
        <p:txBody>
          <a:bodyPr>
            <a:spAutoFit/>
          </a:bodyPr>
          <a:lstStyle/>
          <a:p>
            <a:pPr algn="ctr">
              <a:spcBef>
                <a:spcPct val="50000"/>
              </a:spcBef>
            </a:pPr>
            <a:r>
              <a:rPr lang="en-AU" b="1" u="sng">
                <a:effectLst>
                  <a:outerShdw blurRad="38100" dist="38100" dir="2700000" algn="tl">
                    <a:srgbClr val="C0C0C0"/>
                  </a:outerShdw>
                </a:effectLst>
              </a:rPr>
              <a:t>Large Intestine.</a:t>
            </a:r>
          </a:p>
        </p:txBody>
      </p:sp>
      <p:sp>
        <p:nvSpPr>
          <p:cNvPr id="4107" name="AutoShape 11"/>
          <p:cNvSpPr>
            <a:spLocks noChangeArrowheads="1"/>
          </p:cNvSpPr>
          <p:nvPr/>
        </p:nvSpPr>
        <p:spPr bwMode="auto">
          <a:xfrm>
            <a:off x="3352800" y="1658032"/>
            <a:ext cx="4876800" cy="57150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sz="1800"/>
              <a:t>Physical Digestion +Saliva Added</a:t>
            </a:r>
            <a:r>
              <a:rPr lang="en-AU"/>
              <a:t> </a:t>
            </a:r>
          </a:p>
        </p:txBody>
      </p:sp>
      <p:sp>
        <p:nvSpPr>
          <p:cNvPr id="4108" name="Line 12"/>
          <p:cNvSpPr>
            <a:spLocks noChangeShapeType="1"/>
          </p:cNvSpPr>
          <p:nvPr/>
        </p:nvSpPr>
        <p:spPr bwMode="auto">
          <a:xfrm>
            <a:off x="2032000" y="2110618"/>
            <a:ext cx="0" cy="742950"/>
          </a:xfrm>
          <a:prstGeom prst="line">
            <a:avLst/>
          </a:prstGeom>
          <a:noFill/>
          <a:ln w="38100">
            <a:solidFill>
              <a:srgbClr val="FF0000"/>
            </a:solidFill>
            <a:round/>
            <a:headEnd/>
            <a:tailEnd type="triangle" w="med" len="med"/>
          </a:ln>
          <a:effectLst/>
        </p:spPr>
        <p:txBody>
          <a:bodyPr/>
          <a:lstStyle/>
          <a:p>
            <a:endParaRPr lang="en-GB"/>
          </a:p>
        </p:txBody>
      </p:sp>
      <p:sp>
        <p:nvSpPr>
          <p:cNvPr id="4109" name="AutoShape 13"/>
          <p:cNvSpPr>
            <a:spLocks noChangeArrowheads="1"/>
          </p:cNvSpPr>
          <p:nvPr/>
        </p:nvSpPr>
        <p:spPr bwMode="auto">
          <a:xfrm>
            <a:off x="2133600" y="2167768"/>
            <a:ext cx="4876800" cy="57150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a:t>Chewed Food as Pulp </a:t>
            </a:r>
          </a:p>
        </p:txBody>
      </p:sp>
      <p:sp>
        <p:nvSpPr>
          <p:cNvPr id="4110" name="Line 14"/>
          <p:cNvSpPr>
            <a:spLocks noChangeShapeType="1"/>
          </p:cNvSpPr>
          <p:nvPr/>
        </p:nvSpPr>
        <p:spPr bwMode="auto">
          <a:xfrm>
            <a:off x="2032000" y="3139318"/>
            <a:ext cx="0" cy="914400"/>
          </a:xfrm>
          <a:prstGeom prst="line">
            <a:avLst/>
          </a:prstGeom>
          <a:noFill/>
          <a:ln w="38100">
            <a:solidFill>
              <a:srgbClr val="FF0000"/>
            </a:solidFill>
            <a:round/>
            <a:headEnd/>
            <a:tailEnd type="triangle" w="med" len="med"/>
          </a:ln>
          <a:effectLst/>
        </p:spPr>
        <p:txBody>
          <a:bodyPr/>
          <a:lstStyle/>
          <a:p>
            <a:endParaRPr lang="en-GB"/>
          </a:p>
        </p:txBody>
      </p:sp>
      <p:sp>
        <p:nvSpPr>
          <p:cNvPr id="4111" name="AutoShape 15"/>
          <p:cNvSpPr>
            <a:spLocks noChangeArrowheads="1"/>
          </p:cNvSpPr>
          <p:nvPr/>
        </p:nvSpPr>
        <p:spPr bwMode="auto">
          <a:xfrm>
            <a:off x="3352800" y="2739268"/>
            <a:ext cx="5283200" cy="514350"/>
          </a:xfrm>
          <a:prstGeom prst="leftArrow">
            <a:avLst>
              <a:gd name="adj1" fmla="val 50000"/>
              <a:gd name="adj2" fmla="val 144444"/>
            </a:avLst>
          </a:prstGeom>
          <a:noFill/>
          <a:ln w="9525">
            <a:solidFill>
              <a:schemeClr val="tx1"/>
            </a:solidFill>
            <a:miter lim="800000"/>
            <a:headEnd/>
            <a:tailEnd/>
          </a:ln>
          <a:effectLst/>
        </p:spPr>
        <p:txBody>
          <a:bodyPr wrap="none" anchor="ctr"/>
          <a:lstStyle/>
          <a:p>
            <a:pPr algn="ctr"/>
            <a:r>
              <a:rPr lang="en-AU" dirty="0"/>
              <a:t>Gastric Juice and </a:t>
            </a:r>
            <a:r>
              <a:rPr lang="en-AU" dirty="0" err="1"/>
              <a:t>HCl</a:t>
            </a:r>
            <a:r>
              <a:rPr lang="en-AU" dirty="0"/>
              <a:t> added</a:t>
            </a:r>
          </a:p>
        </p:txBody>
      </p:sp>
      <p:sp>
        <p:nvSpPr>
          <p:cNvPr id="4114" name="AutoShape 18"/>
          <p:cNvSpPr>
            <a:spLocks noChangeArrowheads="1"/>
          </p:cNvSpPr>
          <p:nvPr/>
        </p:nvSpPr>
        <p:spPr bwMode="auto">
          <a:xfrm>
            <a:off x="2235200" y="3253618"/>
            <a:ext cx="4876800" cy="57150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sz="1800"/>
              <a:t>Partially Digested  Food as Liquid</a:t>
            </a:r>
            <a:r>
              <a:rPr lang="en-AU"/>
              <a:t> </a:t>
            </a:r>
          </a:p>
        </p:txBody>
      </p:sp>
      <p:sp>
        <p:nvSpPr>
          <p:cNvPr id="4115" name="Line 19"/>
          <p:cNvSpPr>
            <a:spLocks noChangeShapeType="1"/>
          </p:cNvSpPr>
          <p:nvPr/>
        </p:nvSpPr>
        <p:spPr bwMode="auto">
          <a:xfrm>
            <a:off x="2032000" y="4368502"/>
            <a:ext cx="0" cy="914400"/>
          </a:xfrm>
          <a:prstGeom prst="line">
            <a:avLst/>
          </a:prstGeom>
          <a:noFill/>
          <a:ln w="38100">
            <a:solidFill>
              <a:srgbClr val="FF0000"/>
            </a:solidFill>
            <a:round/>
            <a:headEnd/>
            <a:tailEnd type="triangle" w="med" len="med"/>
          </a:ln>
          <a:effectLst/>
        </p:spPr>
        <p:txBody>
          <a:bodyPr/>
          <a:lstStyle/>
          <a:p>
            <a:endParaRPr lang="en-GB"/>
          </a:p>
        </p:txBody>
      </p:sp>
      <p:grpSp>
        <p:nvGrpSpPr>
          <p:cNvPr id="2" name="Group 30"/>
          <p:cNvGrpSpPr>
            <a:grpSpLocks/>
          </p:cNvGrpSpPr>
          <p:nvPr/>
        </p:nvGrpSpPr>
        <p:grpSpPr bwMode="auto">
          <a:xfrm>
            <a:off x="3352800" y="3482218"/>
            <a:ext cx="4978400" cy="1428750"/>
            <a:chOff x="1584" y="1872"/>
            <a:chExt cx="2352" cy="1200"/>
          </a:xfrm>
        </p:grpSpPr>
        <p:sp>
          <p:nvSpPr>
            <p:cNvPr id="4116" name="AutoShape 20"/>
            <p:cNvSpPr>
              <a:spLocks noChangeArrowheads="1"/>
            </p:cNvSpPr>
            <p:nvPr/>
          </p:nvSpPr>
          <p:spPr bwMode="auto">
            <a:xfrm rot="-888867">
              <a:off x="1584" y="1872"/>
              <a:ext cx="2304" cy="48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sz="1800"/>
                <a:t>Pancreatic Juice and Bile.</a:t>
              </a:r>
              <a:endParaRPr lang="en-AU"/>
            </a:p>
          </p:txBody>
        </p:sp>
        <p:sp>
          <p:nvSpPr>
            <p:cNvPr id="4117" name="AutoShape 21"/>
            <p:cNvSpPr>
              <a:spLocks noChangeArrowheads="1"/>
            </p:cNvSpPr>
            <p:nvPr/>
          </p:nvSpPr>
          <p:spPr bwMode="auto">
            <a:xfrm rot="-21160300">
              <a:off x="1632" y="2592"/>
              <a:ext cx="2304" cy="48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sz="1800"/>
                <a:t>Enzymes from Gut Wall.</a:t>
              </a:r>
              <a:endParaRPr lang="en-AU"/>
            </a:p>
          </p:txBody>
        </p:sp>
      </p:grpSp>
      <p:sp>
        <p:nvSpPr>
          <p:cNvPr id="4119" name="AutoShape 23"/>
          <p:cNvSpPr>
            <a:spLocks noChangeArrowheads="1"/>
          </p:cNvSpPr>
          <p:nvPr/>
        </p:nvSpPr>
        <p:spPr bwMode="auto">
          <a:xfrm>
            <a:off x="2336800" y="4682368"/>
            <a:ext cx="4876800" cy="57150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sz="1800"/>
              <a:t>Fully Digested  Food.</a:t>
            </a:r>
            <a:r>
              <a:rPr lang="en-AU"/>
              <a:t> </a:t>
            </a:r>
          </a:p>
        </p:txBody>
      </p:sp>
      <p:sp>
        <p:nvSpPr>
          <p:cNvPr id="4120" name="AutoShape 24"/>
          <p:cNvSpPr>
            <a:spLocks noChangeArrowheads="1"/>
          </p:cNvSpPr>
          <p:nvPr/>
        </p:nvSpPr>
        <p:spPr bwMode="auto">
          <a:xfrm>
            <a:off x="3454400" y="3996568"/>
            <a:ext cx="4470400" cy="400050"/>
          </a:xfrm>
          <a:prstGeom prst="rightArrow">
            <a:avLst>
              <a:gd name="adj1" fmla="val 50000"/>
              <a:gd name="adj2" fmla="val 157143"/>
            </a:avLst>
          </a:prstGeom>
          <a:gradFill rotWithShape="0">
            <a:gsLst>
              <a:gs pos="0">
                <a:schemeClr val="folHlink"/>
              </a:gs>
              <a:gs pos="100000">
                <a:schemeClr val="folHlink">
                  <a:gamma/>
                  <a:tint val="0"/>
                  <a:invGamma/>
                </a:schemeClr>
              </a:gs>
            </a:gsLst>
            <a:lin ang="0" scaled="1"/>
          </a:gradFill>
          <a:ln w="9525">
            <a:solidFill>
              <a:schemeClr val="tx1"/>
            </a:solidFill>
            <a:miter lim="800000"/>
            <a:headEnd/>
            <a:tailEnd/>
          </a:ln>
          <a:effectLst/>
        </p:spPr>
        <p:txBody>
          <a:bodyPr wrap="none" anchor="ctr"/>
          <a:lstStyle/>
          <a:p>
            <a:pPr algn="ctr"/>
            <a:r>
              <a:rPr lang="en-AU" sz="1800">
                <a:solidFill>
                  <a:srgbClr val="FF3300"/>
                </a:solidFill>
              </a:rPr>
              <a:t>Nutrients Absorbed into Blood </a:t>
            </a:r>
          </a:p>
        </p:txBody>
      </p:sp>
      <p:sp>
        <p:nvSpPr>
          <p:cNvPr id="4121" name="AutoShape 25"/>
          <p:cNvSpPr>
            <a:spLocks noChangeArrowheads="1"/>
          </p:cNvSpPr>
          <p:nvPr/>
        </p:nvSpPr>
        <p:spPr bwMode="auto">
          <a:xfrm>
            <a:off x="3454400" y="5425318"/>
            <a:ext cx="4470400" cy="400050"/>
          </a:xfrm>
          <a:prstGeom prst="rightArrow">
            <a:avLst>
              <a:gd name="adj1" fmla="val 50000"/>
              <a:gd name="adj2" fmla="val 157143"/>
            </a:avLst>
          </a:prstGeom>
          <a:gradFill rotWithShape="0">
            <a:gsLst>
              <a:gs pos="0">
                <a:schemeClr val="folHlink"/>
              </a:gs>
              <a:gs pos="100000">
                <a:schemeClr val="folHlink">
                  <a:gamma/>
                  <a:tint val="0"/>
                  <a:invGamma/>
                </a:schemeClr>
              </a:gs>
            </a:gsLst>
            <a:lin ang="0" scaled="1"/>
          </a:gradFill>
          <a:ln w="9525">
            <a:solidFill>
              <a:schemeClr val="tx1"/>
            </a:solidFill>
            <a:miter lim="800000"/>
            <a:headEnd/>
            <a:tailEnd/>
          </a:ln>
          <a:effectLst/>
        </p:spPr>
        <p:txBody>
          <a:bodyPr wrap="none" anchor="ctr"/>
          <a:lstStyle/>
          <a:p>
            <a:pPr algn="ctr"/>
            <a:r>
              <a:rPr lang="en-AU" sz="1600">
                <a:solidFill>
                  <a:srgbClr val="FF3300"/>
                </a:solidFill>
              </a:rPr>
              <a:t>H</a:t>
            </a:r>
            <a:r>
              <a:rPr lang="en-AU" sz="1600" baseline="-25000">
                <a:solidFill>
                  <a:srgbClr val="FF3300"/>
                </a:solidFill>
              </a:rPr>
              <a:t>2</a:t>
            </a:r>
            <a:r>
              <a:rPr lang="en-AU" sz="1600">
                <a:solidFill>
                  <a:srgbClr val="FF3300"/>
                </a:solidFill>
              </a:rPr>
              <a:t>O and Salt Absorbed into Blood</a:t>
            </a:r>
            <a:r>
              <a:rPr lang="en-AU" sz="1800">
                <a:solidFill>
                  <a:srgbClr val="FF3300"/>
                </a:solidFill>
              </a:rPr>
              <a:t> </a:t>
            </a:r>
          </a:p>
        </p:txBody>
      </p:sp>
      <p:sp>
        <p:nvSpPr>
          <p:cNvPr id="4122" name="Line 26"/>
          <p:cNvSpPr>
            <a:spLocks noChangeShapeType="1"/>
          </p:cNvSpPr>
          <p:nvPr/>
        </p:nvSpPr>
        <p:spPr bwMode="auto">
          <a:xfrm>
            <a:off x="2032000" y="5682952"/>
            <a:ext cx="0" cy="914400"/>
          </a:xfrm>
          <a:prstGeom prst="line">
            <a:avLst/>
          </a:prstGeom>
          <a:noFill/>
          <a:ln w="38100">
            <a:solidFill>
              <a:srgbClr val="FF0000"/>
            </a:solidFill>
            <a:round/>
            <a:headEnd/>
            <a:tailEnd type="triangle" w="med" len="med"/>
          </a:ln>
          <a:effectLst/>
        </p:spPr>
        <p:txBody>
          <a:bodyPr/>
          <a:lstStyle/>
          <a:p>
            <a:endParaRPr lang="en-GB"/>
          </a:p>
        </p:txBody>
      </p:sp>
      <p:sp>
        <p:nvSpPr>
          <p:cNvPr id="4125" name="AutoShape 29"/>
          <p:cNvSpPr>
            <a:spLocks noChangeArrowheads="1"/>
          </p:cNvSpPr>
          <p:nvPr/>
        </p:nvSpPr>
        <p:spPr bwMode="auto">
          <a:xfrm rot="-21596171">
            <a:off x="2235200" y="5996818"/>
            <a:ext cx="4876800" cy="571500"/>
          </a:xfrm>
          <a:prstGeom prst="leftArrow">
            <a:avLst>
              <a:gd name="adj1" fmla="val 50000"/>
              <a:gd name="adj2" fmla="val 120000"/>
            </a:avLst>
          </a:prstGeom>
          <a:noFill/>
          <a:ln w="9525">
            <a:solidFill>
              <a:schemeClr val="tx1"/>
            </a:solidFill>
            <a:miter lim="800000"/>
            <a:headEnd/>
            <a:tailEnd/>
          </a:ln>
          <a:effectLst/>
        </p:spPr>
        <p:txBody>
          <a:bodyPr wrap="none" anchor="ctr"/>
          <a:lstStyle/>
          <a:p>
            <a:pPr algn="ctr"/>
            <a:r>
              <a:rPr lang="en-AU" sz="1800"/>
              <a:t>Undigested  Food and Other Waste.</a:t>
            </a:r>
            <a:r>
              <a:rPr lang="en-AU"/>
              <a:t> </a:t>
            </a:r>
          </a:p>
        </p:txBody>
      </p:sp>
      <p:sp>
        <p:nvSpPr>
          <p:cNvPr id="3" name="Title 2"/>
          <p:cNvSpPr>
            <a:spLocks noGrp="1"/>
          </p:cNvSpPr>
          <p:nvPr>
            <p:ph type="title"/>
          </p:nvPr>
        </p:nvSpPr>
        <p:spPr>
          <a:xfrm>
            <a:off x="419100" y="213923"/>
            <a:ext cx="8305800" cy="1143000"/>
          </a:xfrm>
        </p:spPr>
        <p:txBody>
          <a:bodyPr/>
          <a:lstStyle/>
          <a:p>
            <a:r>
              <a:rPr lang="en-CA" dirty="0"/>
              <a:t>Absorption and Assimilation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1+#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0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08"/>
                                        </p:tgtEl>
                                        <p:attrNameLst>
                                          <p:attrName>style.visibility</p:attrName>
                                        </p:attrNameLst>
                                      </p:cBhvr>
                                      <p:to>
                                        <p:strVal val="visible"/>
                                      </p:to>
                                    </p:set>
                                    <p:animEffect transition="in" filter="blinds(horizontal)">
                                      <p:cBhvr>
                                        <p:cTn id="13" dur="500"/>
                                        <p:tgtEl>
                                          <p:spTgt spid="410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109"/>
                                        </p:tgtEl>
                                        <p:attrNameLst>
                                          <p:attrName>style.visibility</p:attrName>
                                        </p:attrNameLst>
                                      </p:cBhvr>
                                      <p:to>
                                        <p:strVal val="visible"/>
                                      </p:to>
                                    </p:set>
                                    <p:anim calcmode="lin" valueType="num">
                                      <p:cBhvr additive="base">
                                        <p:cTn id="18" dur="500" fill="hold"/>
                                        <p:tgtEl>
                                          <p:spTgt spid="4109"/>
                                        </p:tgtEl>
                                        <p:attrNameLst>
                                          <p:attrName>ppt_x</p:attrName>
                                        </p:attrNameLst>
                                      </p:cBhvr>
                                      <p:tavLst>
                                        <p:tav tm="0">
                                          <p:val>
                                            <p:strVal val="1+#ppt_w/2"/>
                                          </p:val>
                                        </p:tav>
                                        <p:tav tm="100000">
                                          <p:val>
                                            <p:strVal val="#ppt_x"/>
                                          </p:val>
                                        </p:tav>
                                      </p:tavLst>
                                    </p:anim>
                                    <p:anim calcmode="lin" valueType="num">
                                      <p:cBhvr additive="base">
                                        <p:cTn id="19" dur="500" fill="hold"/>
                                        <p:tgtEl>
                                          <p:spTgt spid="410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0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111"/>
                                        </p:tgtEl>
                                        <p:attrNameLst>
                                          <p:attrName>style.visibility</p:attrName>
                                        </p:attrNameLst>
                                      </p:cBhvr>
                                      <p:to>
                                        <p:strVal val="visible"/>
                                      </p:to>
                                    </p:set>
                                    <p:anim calcmode="lin" valueType="num">
                                      <p:cBhvr additive="base">
                                        <p:cTn id="24" dur="500" fill="hold"/>
                                        <p:tgtEl>
                                          <p:spTgt spid="4111"/>
                                        </p:tgtEl>
                                        <p:attrNameLst>
                                          <p:attrName>ppt_x</p:attrName>
                                        </p:attrNameLst>
                                      </p:cBhvr>
                                      <p:tavLst>
                                        <p:tav tm="0">
                                          <p:val>
                                            <p:strVal val="1+#ppt_w/2"/>
                                          </p:val>
                                        </p:tav>
                                        <p:tav tm="100000">
                                          <p:val>
                                            <p:strVal val="#ppt_x"/>
                                          </p:val>
                                        </p:tav>
                                      </p:tavLst>
                                    </p:anim>
                                    <p:anim calcmode="lin" valueType="num">
                                      <p:cBhvr additive="base">
                                        <p:cTn id="25" dur="500" fill="hold"/>
                                        <p:tgtEl>
                                          <p:spTgt spid="41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blinds(horizontal)">
                                      <p:cBhvr>
                                        <p:cTn id="30" dur="500"/>
                                        <p:tgtEl>
                                          <p:spTgt spid="41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114"/>
                                        </p:tgtEl>
                                        <p:attrNameLst>
                                          <p:attrName>style.visibility</p:attrName>
                                        </p:attrNameLst>
                                      </p:cBhvr>
                                      <p:to>
                                        <p:strVal val="visible"/>
                                      </p:to>
                                    </p:set>
                                    <p:anim calcmode="lin" valueType="num">
                                      <p:cBhvr additive="base">
                                        <p:cTn id="35" dur="500" fill="hold"/>
                                        <p:tgtEl>
                                          <p:spTgt spid="4114"/>
                                        </p:tgtEl>
                                        <p:attrNameLst>
                                          <p:attrName>ppt_x</p:attrName>
                                        </p:attrNameLst>
                                      </p:cBhvr>
                                      <p:tavLst>
                                        <p:tav tm="0">
                                          <p:val>
                                            <p:strVal val="1+#ppt_w/2"/>
                                          </p:val>
                                        </p:tav>
                                        <p:tav tm="100000">
                                          <p:val>
                                            <p:strVal val="#ppt_x"/>
                                          </p:val>
                                        </p:tav>
                                      </p:tavLst>
                                    </p:anim>
                                    <p:anim calcmode="lin" valueType="num">
                                      <p:cBhvr additive="base">
                                        <p:cTn id="36" dur="500" fill="hold"/>
                                        <p:tgtEl>
                                          <p:spTgt spid="41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1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115"/>
                                        </p:tgtEl>
                                        <p:attrNameLst>
                                          <p:attrName>style.visibility</p:attrName>
                                        </p:attrNameLst>
                                      </p:cBhvr>
                                      <p:to>
                                        <p:strVal val="visible"/>
                                      </p:to>
                                    </p:set>
                                    <p:animEffect transition="in" filter="blinds(horizontal)">
                                      <p:cBhvr>
                                        <p:cTn id="51" dur="500"/>
                                        <p:tgtEl>
                                          <p:spTgt spid="411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119"/>
                                        </p:tgtEl>
                                        <p:attrNameLst>
                                          <p:attrName>style.visibility</p:attrName>
                                        </p:attrNameLst>
                                      </p:cBhvr>
                                      <p:to>
                                        <p:strVal val="visible"/>
                                      </p:to>
                                    </p:set>
                                    <p:anim calcmode="lin" valueType="num">
                                      <p:cBhvr additive="base">
                                        <p:cTn id="56" dur="500" fill="hold"/>
                                        <p:tgtEl>
                                          <p:spTgt spid="4119"/>
                                        </p:tgtEl>
                                        <p:attrNameLst>
                                          <p:attrName>ppt_x</p:attrName>
                                        </p:attrNameLst>
                                      </p:cBhvr>
                                      <p:tavLst>
                                        <p:tav tm="0">
                                          <p:val>
                                            <p:strVal val="1+#ppt_w/2"/>
                                          </p:val>
                                        </p:tav>
                                        <p:tav tm="100000">
                                          <p:val>
                                            <p:strVal val="#ppt_x"/>
                                          </p:val>
                                        </p:tav>
                                      </p:tavLst>
                                    </p:anim>
                                    <p:anim calcmode="lin" valueType="num">
                                      <p:cBhvr additive="base">
                                        <p:cTn id="57" dur="500" fill="hold"/>
                                        <p:tgtEl>
                                          <p:spTgt spid="41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19"/>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41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122"/>
                                        </p:tgtEl>
                                        <p:attrNameLst>
                                          <p:attrName>style.visibility</p:attrName>
                                        </p:attrNameLst>
                                      </p:cBhvr>
                                      <p:to>
                                        <p:strVal val="visible"/>
                                      </p:to>
                                    </p:set>
                                    <p:animEffect transition="in" filter="blinds(horizontal)">
                                      <p:cBhvr>
                                        <p:cTn id="66" dur="500"/>
                                        <p:tgtEl>
                                          <p:spTgt spid="412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125"/>
                                        </p:tgtEl>
                                        <p:attrNameLst>
                                          <p:attrName>style.visibility</p:attrName>
                                        </p:attrNameLst>
                                      </p:cBhvr>
                                      <p:to>
                                        <p:strVal val="visible"/>
                                      </p:to>
                                    </p:set>
                                    <p:anim calcmode="lin" valueType="num">
                                      <p:cBhvr additive="base">
                                        <p:cTn id="71" dur="500" fill="hold"/>
                                        <p:tgtEl>
                                          <p:spTgt spid="4125"/>
                                        </p:tgtEl>
                                        <p:attrNameLst>
                                          <p:attrName>ppt_x</p:attrName>
                                        </p:attrNameLst>
                                      </p:cBhvr>
                                      <p:tavLst>
                                        <p:tav tm="0">
                                          <p:val>
                                            <p:strVal val="#ppt_x"/>
                                          </p:val>
                                        </p:tav>
                                        <p:tav tm="100000">
                                          <p:val>
                                            <p:strVal val="#ppt_x"/>
                                          </p:val>
                                        </p:tav>
                                      </p:tavLst>
                                    </p:anim>
                                    <p:anim calcmode="lin" valueType="num">
                                      <p:cBhvr additive="base">
                                        <p:cTn id="72" dur="500" fill="hold"/>
                                        <p:tgtEl>
                                          <p:spTgt spid="41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1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autoUpdateAnimBg="0"/>
      <p:bldP spid="4108" grpId="0" animBg="1"/>
      <p:bldP spid="4109" grpId="0" animBg="1" autoUpdateAnimBg="0"/>
      <p:bldP spid="4110" grpId="0" animBg="1"/>
      <p:bldP spid="4111" grpId="0" animBg="1" autoUpdateAnimBg="0"/>
      <p:bldP spid="4114" grpId="0" animBg="1" autoUpdateAnimBg="0"/>
      <p:bldP spid="4115" grpId="0" animBg="1"/>
      <p:bldP spid="4119" grpId="0" animBg="1" autoUpdateAnimBg="0"/>
      <p:bldP spid="4120" grpId="0" animBg="1" autoUpdateAnimBg="0"/>
      <p:bldP spid="4121" grpId="0" animBg="1" autoUpdateAnimBg="0"/>
      <p:bldP spid="4122" grpId="0" animBg="1"/>
      <p:bldP spid="412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D.2.1 State the reasons why humans cannot live</a:t>
            </a:r>
            <a:br>
              <a:rPr lang="en-US" sz="3200" dirty="0"/>
            </a:br>
            <a:r>
              <a:rPr lang="en-US" sz="3200" dirty="0"/>
              <a:t>without water for a prolonged period of time.</a:t>
            </a:r>
            <a:endParaRPr lang="en-GB" sz="3200" dirty="0"/>
          </a:p>
        </p:txBody>
      </p:sp>
      <p:sp>
        <p:nvSpPr>
          <p:cNvPr id="3" name="Content Placeholder 2"/>
          <p:cNvSpPr>
            <a:spLocks noGrp="1"/>
          </p:cNvSpPr>
          <p:nvPr>
            <p:ph idx="1"/>
          </p:nvPr>
        </p:nvSpPr>
        <p:spPr/>
        <p:txBody>
          <a:bodyPr/>
          <a:lstStyle/>
          <a:p>
            <a:pPr>
              <a:buNone/>
            </a:pPr>
            <a:r>
              <a:rPr lang="en-US" dirty="0"/>
              <a:t>• is the basic substance for all metabolic </a:t>
            </a:r>
            <a:r>
              <a:rPr lang="en-GB" dirty="0"/>
              <a:t>processes in the body</a:t>
            </a:r>
          </a:p>
          <a:p>
            <a:pPr>
              <a:buNone/>
            </a:pPr>
            <a:r>
              <a:rPr lang="en-GB" dirty="0"/>
              <a:t>• regulates body temperature(evaporation)</a:t>
            </a:r>
          </a:p>
          <a:p>
            <a:pPr>
              <a:buNone/>
            </a:pPr>
            <a:r>
              <a:rPr lang="en-GB" dirty="0"/>
              <a:t>• enables transport of substances essential for growth (dissolved substances in blood and lymph)</a:t>
            </a:r>
          </a:p>
          <a:p>
            <a:pPr>
              <a:buNone/>
            </a:pPr>
            <a:r>
              <a:rPr lang="en-US" dirty="0"/>
              <a:t>• allows for the exchange of nutrients </a:t>
            </a:r>
            <a:r>
              <a:rPr lang="en-GB" dirty="0"/>
              <a:t>and metabolic end products.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Water is obtained from 3 sources:</a:t>
            </a:r>
          </a:p>
          <a:p>
            <a:pPr lvl="1"/>
            <a:r>
              <a:rPr lang="en-AU" dirty="0"/>
              <a:t>Drinking</a:t>
            </a:r>
          </a:p>
          <a:p>
            <a:pPr lvl="1"/>
            <a:r>
              <a:rPr lang="en-AU" dirty="0"/>
              <a:t>Water present in food</a:t>
            </a:r>
          </a:p>
          <a:p>
            <a:pPr lvl="1"/>
            <a:r>
              <a:rPr lang="en-AU" dirty="0"/>
              <a:t>Bi-product of respiration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srcRect l="3125" t="19511" r="48145" b="15457"/>
          <a:stretch>
            <a:fillRect/>
          </a:stretch>
        </p:blipFill>
        <p:spPr bwMode="auto">
          <a:xfrm>
            <a:off x="971600" y="0"/>
            <a:ext cx="7072854" cy="6858000"/>
          </a:xfrm>
          <a:prstGeom prst="rect">
            <a:avLst/>
          </a:prstGeom>
          <a:noFill/>
          <a:ln w="9525">
            <a:noFill/>
            <a:miter lim="800000"/>
            <a:headEnd/>
            <a:tailEnd/>
          </a:ln>
          <a:effectLst/>
        </p:spPr>
      </p:pic>
      <p:sp>
        <p:nvSpPr>
          <p:cNvPr id="2" name="Rectangle 1"/>
          <p:cNvSpPr/>
          <p:nvPr/>
        </p:nvSpPr>
        <p:spPr>
          <a:xfrm>
            <a:off x="971600" y="260648"/>
            <a:ext cx="136815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Water is lost in several ways:</a:t>
            </a:r>
          </a:p>
          <a:p>
            <a:pPr lvl="1"/>
            <a:r>
              <a:rPr lang="en-AU" dirty="0"/>
              <a:t>From the lungs during exhalation</a:t>
            </a:r>
          </a:p>
          <a:p>
            <a:pPr lvl="1"/>
            <a:r>
              <a:rPr lang="en-AU" dirty="0"/>
              <a:t>The skin and mouth during sweating</a:t>
            </a:r>
          </a:p>
          <a:p>
            <a:pPr lvl="1"/>
            <a:r>
              <a:rPr lang="en-AU" dirty="0"/>
              <a:t>Lost in bodily fluids (Urine, Faeces, semen, milk)</a:t>
            </a:r>
          </a:p>
          <a:p>
            <a:pPr lvl="1"/>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D.2.2 State where extracellular fluid can be located </a:t>
            </a:r>
            <a:r>
              <a:rPr lang="en-GB" sz="3200" dirty="0"/>
              <a:t>throughout the body.</a:t>
            </a:r>
          </a:p>
        </p:txBody>
      </p:sp>
      <p:sp>
        <p:nvSpPr>
          <p:cNvPr id="3" name="Content Placeholder 2"/>
          <p:cNvSpPr>
            <a:spLocks noGrp="1"/>
          </p:cNvSpPr>
          <p:nvPr>
            <p:ph idx="1"/>
          </p:nvPr>
        </p:nvSpPr>
        <p:spPr/>
        <p:txBody>
          <a:bodyPr/>
          <a:lstStyle/>
          <a:p>
            <a:pPr>
              <a:buNone/>
            </a:pPr>
            <a:r>
              <a:rPr lang="en-US" dirty="0"/>
              <a:t>Extracellular fluid includes the </a:t>
            </a:r>
          </a:p>
          <a:p>
            <a:r>
              <a:rPr lang="en-US" dirty="0"/>
              <a:t>blood plasma and lymph, </a:t>
            </a:r>
          </a:p>
          <a:p>
            <a:r>
              <a:rPr lang="en-US" dirty="0"/>
              <a:t>saliva, </a:t>
            </a:r>
          </a:p>
          <a:p>
            <a:r>
              <a:rPr lang="en-US" dirty="0"/>
              <a:t>fluid in the eyes, </a:t>
            </a:r>
          </a:p>
          <a:p>
            <a:r>
              <a:rPr lang="en-US" dirty="0"/>
              <a:t>Fluid secreted by glands and the digestive tract,</a:t>
            </a:r>
          </a:p>
          <a:p>
            <a:r>
              <a:rPr lang="en-US" dirty="0"/>
              <a:t>Fluid surrounding the nerves and spinal cord and </a:t>
            </a:r>
          </a:p>
          <a:p>
            <a:r>
              <a:rPr lang="en-US" dirty="0"/>
              <a:t>fluid secreted from the skin and </a:t>
            </a:r>
            <a:r>
              <a:rPr lang="en-GB" dirty="0"/>
              <a:t>kidneys.</a:t>
            </a:r>
          </a:p>
          <a:p>
            <a:endParaRPr lang="en-US" dirty="0"/>
          </a:p>
          <a:p>
            <a:r>
              <a:rPr lang="en-US" i="1" dirty="0"/>
              <a:t>Intracellular is the fluid contained within a cell. </a:t>
            </a:r>
            <a:endParaRPr lang="en-GB"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srcRect l="-46" t="16130" r="64648" b="44810"/>
          <a:stretch>
            <a:fillRect/>
          </a:stretch>
        </p:blipFill>
        <p:spPr bwMode="auto">
          <a:xfrm>
            <a:off x="-108520" y="-7821"/>
            <a:ext cx="9252520" cy="685317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D.2.3 Compare water distribution in trained and </a:t>
            </a:r>
            <a:r>
              <a:rPr lang="en-GB" sz="3600" dirty="0"/>
              <a:t>untrained individuals.</a:t>
            </a:r>
          </a:p>
        </p:txBody>
      </p:sp>
      <p:sp>
        <p:nvSpPr>
          <p:cNvPr id="3" name="Content Placeholder 2"/>
          <p:cNvSpPr>
            <a:spLocks noGrp="1"/>
          </p:cNvSpPr>
          <p:nvPr>
            <p:ph idx="1"/>
          </p:nvPr>
        </p:nvSpPr>
        <p:spPr/>
        <p:txBody>
          <a:bodyPr/>
          <a:lstStyle/>
          <a:p>
            <a:r>
              <a:rPr lang="en-US" dirty="0"/>
              <a:t>Water comprises about 60-70% of a </a:t>
            </a:r>
            <a:r>
              <a:rPr lang="en-US" dirty="0">
                <a:solidFill>
                  <a:srgbClr val="FF0000"/>
                </a:solidFill>
              </a:rPr>
              <a:t>‘normal’ person's </a:t>
            </a:r>
            <a:r>
              <a:rPr lang="en-US" dirty="0"/>
              <a:t>body weight. </a:t>
            </a:r>
          </a:p>
          <a:p>
            <a:r>
              <a:rPr lang="en-US" dirty="0"/>
              <a:t>Because muscle tissue is 70-75% water, the body weights of lean, </a:t>
            </a:r>
            <a:r>
              <a:rPr lang="en-US" dirty="0">
                <a:solidFill>
                  <a:srgbClr val="FF0000"/>
                </a:solidFill>
              </a:rPr>
              <a:t>muscular athletes </a:t>
            </a:r>
            <a:r>
              <a:rPr lang="en-US" dirty="0"/>
              <a:t>may exceed 70% water. </a:t>
            </a:r>
          </a:p>
          <a:p>
            <a:r>
              <a:rPr lang="en-US" dirty="0"/>
              <a:t>In contrast, fat tissue is only 10% water.</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Effects of inadequate fluid intake</a:t>
            </a:r>
          </a:p>
        </p:txBody>
      </p:sp>
      <p:sp>
        <p:nvSpPr>
          <p:cNvPr id="5" name="Content Placeholder 4"/>
          <p:cNvSpPr>
            <a:spLocks noGrp="1"/>
          </p:cNvSpPr>
          <p:nvPr>
            <p:ph idx="1"/>
          </p:nvPr>
        </p:nvSpPr>
        <p:spPr/>
        <p:txBody>
          <a:bodyPr/>
          <a:lstStyle/>
          <a:p>
            <a:r>
              <a:rPr lang="en-US" dirty="0"/>
              <a:t>Inadequate fluid intake will have negative effects on the blood, brain, and muscle. </a:t>
            </a:r>
          </a:p>
          <a:p>
            <a:r>
              <a:rPr lang="en-US" dirty="0"/>
              <a:t>Essential functions of water for athletes include:</a:t>
            </a:r>
          </a:p>
          <a:p>
            <a:pPr lvl="1"/>
            <a:r>
              <a:rPr lang="en-US" dirty="0"/>
              <a:t> maintaining normal body temperature and </a:t>
            </a:r>
          </a:p>
          <a:p>
            <a:pPr lvl="1"/>
            <a:r>
              <a:rPr lang="en-US" dirty="0"/>
              <a:t>normal blood volume. </a:t>
            </a:r>
          </a:p>
          <a:p>
            <a:pPr lvl="1"/>
            <a:endParaRPr lang="en-US" dirty="0"/>
          </a:p>
          <a:p>
            <a:pPr lvl="1">
              <a:buNone/>
            </a:pPr>
            <a:r>
              <a:rPr lang="en-US" dirty="0"/>
              <a:t>Because these functions are critical to survival as well as to athletic training and performance, athletes need to drink enough fluid throughout the day to replace water lost in sweat, respiration, urine, and feces.</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536"/>
            <a:ext cx="8229600" cy="1143000"/>
          </a:xfrm>
        </p:spPr>
        <p:txBody>
          <a:bodyPr>
            <a:normAutofit/>
          </a:bodyPr>
          <a:lstStyle/>
          <a:p>
            <a:r>
              <a:rPr lang="en-US" sz="3200" dirty="0"/>
              <a:t>D.2.4 Annotate a diagram of a </a:t>
            </a:r>
            <a:r>
              <a:rPr lang="en-US" sz="3200" dirty="0" err="1"/>
              <a:t>glomerulus</a:t>
            </a:r>
            <a:r>
              <a:rPr lang="en-US" sz="3200" dirty="0"/>
              <a:t> and</a:t>
            </a:r>
            <a:br>
              <a:rPr lang="en-US" sz="3200" dirty="0"/>
            </a:br>
            <a:r>
              <a:rPr lang="en-GB" sz="3200" dirty="0"/>
              <a:t>associated </a:t>
            </a:r>
            <a:r>
              <a:rPr lang="en-GB" sz="3200" dirty="0" err="1"/>
              <a:t>nephron</a:t>
            </a:r>
            <a:r>
              <a:rPr lang="en-GB" sz="32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37" y="1556792"/>
            <a:ext cx="6287726" cy="504419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20" y="260648"/>
            <a:ext cx="8229600" cy="1143000"/>
          </a:xfrm>
        </p:spPr>
        <p:txBody>
          <a:bodyPr/>
          <a:lstStyle/>
          <a:p>
            <a:r>
              <a:rPr lang="en-GB" dirty="0"/>
              <a:t>Nephron Diagram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765" y="1403648"/>
            <a:ext cx="6554110" cy="525789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Kidney Function</a:t>
            </a:r>
          </a:p>
        </p:txBody>
      </p:sp>
      <p:sp>
        <p:nvSpPr>
          <p:cNvPr id="3" name="Content Placeholder 2"/>
          <p:cNvSpPr>
            <a:spLocks noGrp="1"/>
          </p:cNvSpPr>
          <p:nvPr>
            <p:ph idx="1"/>
          </p:nvPr>
        </p:nvSpPr>
        <p:spPr/>
        <p:txBody>
          <a:bodyPr>
            <a:normAutofit fontScale="92500"/>
          </a:bodyPr>
          <a:lstStyle/>
          <a:p>
            <a:r>
              <a:rPr lang="en-AU" dirty="0"/>
              <a:t>The kidney consists of about one million filtering units known as </a:t>
            </a:r>
            <a:r>
              <a:rPr lang="en-AU" dirty="0" err="1"/>
              <a:t>nephrons</a:t>
            </a:r>
            <a:r>
              <a:rPr lang="en-AU" dirty="0"/>
              <a:t>.</a:t>
            </a:r>
          </a:p>
          <a:p>
            <a:endParaRPr lang="en-AU" dirty="0"/>
          </a:p>
          <a:p>
            <a:r>
              <a:rPr lang="en-AU" dirty="0"/>
              <a:t>A large volume of water is filtered by the blood every hour. </a:t>
            </a:r>
          </a:p>
          <a:p>
            <a:r>
              <a:rPr lang="en-AU" dirty="0"/>
              <a:t>Once this water passes into the kidney tubule. It can be regarded as being</a:t>
            </a:r>
            <a:r>
              <a:rPr lang="en-AU" b="1" dirty="0"/>
              <a:t> outside </a:t>
            </a:r>
            <a:r>
              <a:rPr lang="en-AU" dirty="0"/>
              <a:t>the body. If this water continues along the kidney tubule, it will eventually flow into the collecting tubules and then leave the kidney via the </a:t>
            </a:r>
            <a:r>
              <a:rPr lang="en-AU" dirty="0" err="1"/>
              <a:t>ureter</a:t>
            </a:r>
            <a:r>
              <a:rPr lang="en-AU" dirty="0"/>
              <a:t> as urine. </a:t>
            </a:r>
          </a:p>
          <a:p>
            <a:r>
              <a:rPr lang="en-AU" dirty="0"/>
              <a:t>The urine will then flow into the bladder and be passed.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a:t>However, much of this water can be reabsorbed as it passes along the kidney tubule. </a:t>
            </a:r>
          </a:p>
          <a:p>
            <a:r>
              <a:rPr lang="en-AU" dirty="0"/>
              <a:t>The amount reabsorbed will depend on how much water the body needs. </a:t>
            </a:r>
          </a:p>
          <a:p>
            <a:r>
              <a:rPr lang="en-AU" dirty="0"/>
              <a:t>This is regulated by a hormone called ADH (</a:t>
            </a:r>
            <a:r>
              <a:rPr lang="en-AU" dirty="0" err="1"/>
              <a:t>Antidiuretic</a:t>
            </a:r>
            <a:r>
              <a:rPr lang="en-AU" dirty="0"/>
              <a:t> hormone).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srcRect l="1175" t="17758" r="43897" b="36672"/>
          <a:stretch>
            <a:fillRect/>
          </a:stretch>
        </p:blipFill>
        <p:spPr bwMode="auto">
          <a:xfrm>
            <a:off x="681180" y="2071678"/>
            <a:ext cx="6605464" cy="411006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lvl="1"/>
            <a:r>
              <a:rPr lang="en-US" sz="3600" dirty="0"/>
              <a:t>Inside these hollow organs is a lining called the mucosa. </a:t>
            </a:r>
          </a:p>
          <a:p>
            <a:pPr lvl="1"/>
            <a:r>
              <a:rPr lang="en-US" sz="3600" dirty="0"/>
              <a:t>In the mouth, stomach, and small intestine, the mucosa contains tiny glands that produce juices to help digest food. </a:t>
            </a:r>
          </a:p>
          <a:p>
            <a:pPr lvl="1"/>
            <a:r>
              <a:rPr lang="en-US" sz="3600" dirty="0"/>
              <a:t>The digestive tract also contains a layer of smooth muscle that helps break down food and move it along the tract.</a:t>
            </a:r>
          </a:p>
          <a:p>
            <a:endParaRPr lang="en-GB" dirty="0"/>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D.2.5 Explain that homeostasis involves monitoring levels of variables and correcting changes in levels by negative feedback mechanisms.</a:t>
            </a:r>
            <a:endParaRPr lang="en-GB" sz="2800" dirty="0"/>
          </a:p>
        </p:txBody>
      </p:sp>
      <p:sp>
        <p:nvSpPr>
          <p:cNvPr id="3" name="Content Placeholder 2"/>
          <p:cNvSpPr>
            <a:spLocks noGrp="1"/>
          </p:cNvSpPr>
          <p:nvPr>
            <p:ph idx="1"/>
          </p:nvPr>
        </p:nvSpPr>
        <p:spPr/>
        <p:txBody>
          <a:bodyPr/>
          <a:lstStyle/>
          <a:p>
            <a:r>
              <a:rPr lang="en-GB" dirty="0"/>
              <a:t>Homeostasis is the maintenance of a constant environment. </a:t>
            </a:r>
          </a:p>
          <a:p>
            <a:endParaRPr lang="en-GB" dirty="0"/>
          </a:p>
          <a:p>
            <a:r>
              <a:rPr lang="en-GB" dirty="0"/>
              <a:t>If humans are to survive, it must be able to respond to changes in the environment so that the components of the internal environment stay within the tolerance limits. </a:t>
            </a:r>
          </a:p>
          <a:p>
            <a:r>
              <a:rPr lang="en-GB" dirty="0"/>
              <a:t>To achieve this, both the nervous and hormonal systems must work in harmony.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Feedback mechanisms are essential for homeostasis.</a:t>
            </a:r>
          </a:p>
          <a:p>
            <a:r>
              <a:rPr lang="en-AU" dirty="0"/>
              <a:t>In </a:t>
            </a:r>
            <a:r>
              <a:rPr lang="en-AU" dirty="0">
                <a:solidFill>
                  <a:srgbClr val="FF0000"/>
                </a:solidFill>
              </a:rPr>
              <a:t>negative</a:t>
            </a:r>
            <a:r>
              <a:rPr lang="en-AU" dirty="0"/>
              <a:t> feedback systems, the response produced </a:t>
            </a:r>
            <a:r>
              <a:rPr lang="en-AU" dirty="0">
                <a:solidFill>
                  <a:srgbClr val="FF0000"/>
                </a:solidFill>
              </a:rPr>
              <a:t>reduces</a:t>
            </a:r>
            <a:r>
              <a:rPr lang="en-AU" dirty="0"/>
              <a:t> the intensity of the original stimulus.</a:t>
            </a:r>
          </a:p>
          <a:p>
            <a:endParaRPr lang="en-AU" dirty="0"/>
          </a:p>
          <a:p>
            <a:r>
              <a:rPr lang="en-AU" dirty="0"/>
              <a:t>Stimulus 	    </a:t>
            </a:r>
            <a:r>
              <a:rPr lang="en-AU" sz="1800" i="1" dirty="0"/>
              <a:t>Receptor            Effector		</a:t>
            </a:r>
            <a:r>
              <a:rPr lang="en-AU" sz="2400" dirty="0"/>
              <a:t>Response</a:t>
            </a:r>
          </a:p>
          <a:p>
            <a:endParaRPr lang="en-AU" sz="2400" dirty="0"/>
          </a:p>
          <a:p>
            <a:pPr algn="ctr">
              <a:buNone/>
            </a:pPr>
            <a:endParaRPr lang="en-AU" sz="2400" dirty="0"/>
          </a:p>
          <a:p>
            <a:pPr algn="ctr">
              <a:buNone/>
            </a:pPr>
            <a:r>
              <a:rPr lang="en-AU" sz="2400" dirty="0"/>
              <a:t>Negative Feedback</a:t>
            </a:r>
          </a:p>
          <a:p>
            <a:pPr algn="ctr">
              <a:buNone/>
            </a:pPr>
            <a:r>
              <a:rPr lang="en-AU" sz="1600" dirty="0"/>
              <a:t>(Response reduces intensity of original stimulus)</a:t>
            </a:r>
          </a:p>
        </p:txBody>
      </p:sp>
      <p:cxnSp>
        <p:nvCxnSpPr>
          <p:cNvPr id="5" name="Straight Arrow Connector 4"/>
          <p:cNvCxnSpPr/>
          <p:nvPr/>
        </p:nvCxnSpPr>
        <p:spPr>
          <a:xfrm>
            <a:off x="2214546" y="400050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43306" y="407194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72066" y="407194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urved Left Arrow 10"/>
          <p:cNvSpPr/>
          <p:nvPr/>
        </p:nvSpPr>
        <p:spPr>
          <a:xfrm rot="5400000">
            <a:off x="3464711" y="2178834"/>
            <a:ext cx="607223" cy="49649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D.2.6 Explain the roles of the loop of </a:t>
            </a:r>
            <a:r>
              <a:rPr lang="en-US" sz="2800" dirty="0" err="1"/>
              <a:t>Henlé</a:t>
            </a:r>
            <a:r>
              <a:rPr lang="en-US" sz="2800" dirty="0"/>
              <a:t>, medulla, collecting duct and ADH in maintaining the water balance of the blood.</a:t>
            </a:r>
            <a:endParaRPr lang="en-GB" sz="2800" dirty="0"/>
          </a:p>
        </p:txBody>
      </p:sp>
      <p:sp>
        <p:nvSpPr>
          <p:cNvPr id="3" name="Content Placeholder 2"/>
          <p:cNvSpPr>
            <a:spLocks noGrp="1"/>
          </p:cNvSpPr>
          <p:nvPr>
            <p:ph idx="1"/>
          </p:nvPr>
        </p:nvSpPr>
        <p:spPr/>
        <p:txBody>
          <a:bodyPr>
            <a:normAutofit/>
          </a:bodyPr>
          <a:lstStyle/>
          <a:p>
            <a:r>
              <a:rPr lang="en-GB" dirty="0"/>
              <a:t>When body fluid levels are low, these changes are detected by receptors in the hypothalamus and it responds by doing 2 things:</a:t>
            </a:r>
          </a:p>
          <a:p>
            <a:pPr marL="880110" lvl="1" indent="-514350">
              <a:buFont typeface="+mj-lt"/>
              <a:buAutoNum type="arabicPeriod"/>
            </a:pPr>
            <a:r>
              <a:rPr lang="en-GB" dirty="0"/>
              <a:t>Activates the sensation of thirst, increasing the desire to drink more fluid.</a:t>
            </a:r>
          </a:p>
          <a:p>
            <a:pPr marL="880110" lvl="1" indent="-514350">
              <a:buFont typeface="+mj-lt"/>
              <a:buAutoNum type="arabicPeriod"/>
            </a:pPr>
            <a:r>
              <a:rPr lang="en-GB" dirty="0"/>
              <a:t>Secretes anti-diuretic hormone (ADH) which causes the kidneys to retain fluids and reduce urine production.</a:t>
            </a:r>
          </a:p>
        </p:txBody>
      </p:sp>
    </p:spTree>
    <p:extLst>
      <p:ext uri="{BB962C8B-B14F-4D97-AF65-F5344CB8AC3E}">
        <p14:creationId xmlns:p14="http://schemas.microsoft.com/office/powerpoint/2010/main" val="2610269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ADH and Kidney Function</a:t>
            </a:r>
          </a:p>
        </p:txBody>
      </p:sp>
      <p:sp>
        <p:nvSpPr>
          <p:cNvPr id="3" name="Content Placeholder 2"/>
          <p:cNvSpPr>
            <a:spLocks noGrp="1"/>
          </p:cNvSpPr>
          <p:nvPr>
            <p:ph idx="1"/>
          </p:nvPr>
        </p:nvSpPr>
        <p:spPr/>
        <p:txBody>
          <a:bodyPr/>
          <a:lstStyle/>
          <a:p>
            <a:r>
              <a:rPr lang="en-GB" dirty="0"/>
              <a:t>When ADH is secreted it travels in the blood to the kidney where it stimulates the uptake of water by</a:t>
            </a:r>
            <a:r>
              <a:rPr lang="en-GB" dirty="0">
                <a:solidFill>
                  <a:srgbClr val="FF0000"/>
                </a:solidFill>
              </a:rPr>
              <a:t> osmosis</a:t>
            </a:r>
            <a:r>
              <a:rPr lang="en-GB" dirty="0"/>
              <a:t>. </a:t>
            </a:r>
          </a:p>
          <a:p>
            <a:r>
              <a:rPr lang="en-GB" dirty="0"/>
              <a:t>ADH causes the cells of the kidney tubules to become highly permeable to water.</a:t>
            </a:r>
          </a:p>
          <a:p>
            <a:r>
              <a:rPr lang="en-GB" dirty="0"/>
              <a:t>Water then moves from the tubules into the surrounding medulla where it can be reabsorbed by the body via the peritubular capillaries. </a:t>
            </a:r>
          </a:p>
          <a:p>
            <a:r>
              <a:rPr lang="en-GB" dirty="0"/>
              <a:t>If body fluids are sufficient then little ADH is released, resulting in excess water being passed in the urine. </a:t>
            </a:r>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2656"/>
            <a:ext cx="8229600" cy="1143000"/>
          </a:xfrm>
        </p:spPr>
        <p:txBody>
          <a:bodyPr/>
          <a:lstStyle/>
          <a:p>
            <a:r>
              <a:rPr lang="en-CA" dirty="0"/>
              <a:t>ADH and Kidney Function</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2060848"/>
            <a:ext cx="4562771" cy="3600400"/>
          </a:xfrm>
        </p:spPr>
      </p:pic>
      <p:sp>
        <p:nvSpPr>
          <p:cNvPr id="5" name="Content Placeholder 4"/>
          <p:cNvSpPr>
            <a:spLocks noGrp="1"/>
          </p:cNvSpPr>
          <p:nvPr>
            <p:ph sz="half" idx="2"/>
          </p:nvPr>
        </p:nvSpPr>
        <p:spPr>
          <a:xfrm>
            <a:off x="4495800" y="1628800"/>
            <a:ext cx="4191000" cy="4968552"/>
          </a:xfrm>
        </p:spPr>
        <p:txBody>
          <a:bodyPr>
            <a:normAutofit fontScale="92500" lnSpcReduction="20000"/>
          </a:bodyPr>
          <a:lstStyle/>
          <a:p>
            <a:r>
              <a:rPr lang="en-CA" dirty="0"/>
              <a:t>The wall of the descending loop is permeable to water but not electrolytes. Water is absorbed into the medulla (reduces volume).</a:t>
            </a:r>
          </a:p>
          <a:p>
            <a:pPr marL="0" indent="0">
              <a:buNone/>
            </a:pPr>
            <a:endParaRPr lang="en-CA" sz="1200" dirty="0"/>
          </a:p>
          <a:p>
            <a:r>
              <a:rPr lang="en-CA" dirty="0"/>
              <a:t>The ascending loop is permeable to </a:t>
            </a:r>
            <a:r>
              <a:rPr lang="en-CA" dirty="0" err="1"/>
              <a:t>NaCl</a:t>
            </a:r>
            <a:r>
              <a:rPr lang="en-CA" dirty="0"/>
              <a:t> but not water. </a:t>
            </a:r>
            <a:r>
              <a:rPr lang="en-CA" dirty="0" err="1"/>
              <a:t>NaCl</a:t>
            </a:r>
            <a:r>
              <a:rPr lang="en-CA" dirty="0"/>
              <a:t> is removed from fluid (re-dilution).</a:t>
            </a:r>
          </a:p>
          <a:p>
            <a:pPr marL="0" indent="0">
              <a:buNone/>
            </a:pPr>
            <a:endParaRPr lang="en-CA" sz="1200" dirty="0"/>
          </a:p>
          <a:p>
            <a:r>
              <a:rPr lang="en-CA" dirty="0"/>
              <a:t>In the collecting duct reabsorption of water occurs based on the amount of ADH present. This dictates final volume and concentration. </a:t>
            </a:r>
          </a:p>
        </p:txBody>
      </p:sp>
    </p:spTree>
    <p:extLst>
      <p:ext uri="{BB962C8B-B14F-4D97-AF65-F5344CB8AC3E}">
        <p14:creationId xmlns:p14="http://schemas.microsoft.com/office/powerpoint/2010/main" val="345973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D.2.7 Describe how the hydration status of athletes </a:t>
            </a:r>
            <a:r>
              <a:rPr lang="en-GB" sz="3200" dirty="0"/>
              <a:t>can be monitored.</a:t>
            </a:r>
          </a:p>
        </p:txBody>
      </p:sp>
      <p:sp>
        <p:nvSpPr>
          <p:cNvPr id="3" name="Content Placeholder 2"/>
          <p:cNvSpPr>
            <a:spLocks noGrp="1"/>
          </p:cNvSpPr>
          <p:nvPr>
            <p:ph idx="1"/>
          </p:nvPr>
        </p:nvSpPr>
        <p:spPr/>
        <p:txBody>
          <a:bodyPr/>
          <a:lstStyle/>
          <a:p>
            <a:r>
              <a:rPr lang="en-US" dirty="0"/>
              <a:t>Consider urine </a:t>
            </a:r>
            <a:r>
              <a:rPr lang="en-US" dirty="0" err="1"/>
              <a:t>colour</a:t>
            </a:r>
            <a:r>
              <a:rPr lang="en-US" dirty="0"/>
              <a:t>, </a:t>
            </a:r>
          </a:p>
          <a:p>
            <a:r>
              <a:rPr lang="en-US" dirty="0"/>
              <a:t>Urine </a:t>
            </a:r>
            <a:r>
              <a:rPr lang="en-US" dirty="0" err="1"/>
              <a:t>osmolarity</a:t>
            </a:r>
            <a:r>
              <a:rPr lang="en-US" dirty="0"/>
              <a:t> and</a:t>
            </a:r>
          </a:p>
          <a:p>
            <a:r>
              <a:rPr lang="en-US" dirty="0"/>
              <a:t>Variation in body mass loss.</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srcRect l="36078" t="35660" r="28293" b="49692"/>
          <a:stretch>
            <a:fillRect/>
          </a:stretch>
        </p:blipFill>
        <p:spPr bwMode="auto">
          <a:xfrm>
            <a:off x="54029" y="2428868"/>
            <a:ext cx="9267633" cy="285752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srcRect l="36573" t="50308" r="28029" b="28535"/>
          <a:stretch>
            <a:fillRect/>
          </a:stretch>
        </p:blipFill>
        <p:spPr bwMode="auto">
          <a:xfrm>
            <a:off x="214282" y="2428868"/>
            <a:ext cx="8825341" cy="3956187"/>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D.2.8 Explain why endurance athletes require a </a:t>
            </a:r>
            <a:r>
              <a:rPr lang="en-GB" sz="3600" dirty="0"/>
              <a:t>greater water intake.</a:t>
            </a:r>
          </a:p>
        </p:txBody>
      </p:sp>
      <p:sp>
        <p:nvSpPr>
          <p:cNvPr id="3" name="Content Placeholder 2"/>
          <p:cNvSpPr>
            <a:spLocks noGrp="1"/>
          </p:cNvSpPr>
          <p:nvPr>
            <p:ph idx="1"/>
          </p:nvPr>
        </p:nvSpPr>
        <p:spPr/>
        <p:txBody>
          <a:bodyPr>
            <a:normAutofit/>
          </a:bodyPr>
          <a:lstStyle/>
          <a:p>
            <a:r>
              <a:rPr lang="en-US" dirty="0"/>
              <a:t>The more energy an athlete expends, the greater are his fluid needs. </a:t>
            </a:r>
          </a:p>
          <a:p>
            <a:r>
              <a:rPr lang="en-US" dirty="0"/>
              <a:t>Heat is a byproduct of energy production, and excess heat must be transferred from the body to the environment to maintain normal body temperature. </a:t>
            </a:r>
          </a:p>
          <a:p>
            <a:r>
              <a:rPr lang="en-US" dirty="0"/>
              <a:t>Evaporation of sweat from the athlete's body is the primary way of dissipating excess heat. </a:t>
            </a:r>
          </a:p>
          <a:p>
            <a:r>
              <a:rPr lang="en-US" dirty="0"/>
              <a:t>Sweat loss varies among athletes and can exceed 1.5 liters per hour. </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To maintain adequate hydration (</a:t>
            </a:r>
            <a:r>
              <a:rPr lang="en-US" dirty="0" err="1"/>
              <a:t>euhydration</a:t>
            </a:r>
            <a:r>
              <a:rPr lang="en-US" dirty="0"/>
              <a:t>), sweat loss must be replaced. </a:t>
            </a:r>
          </a:p>
          <a:p>
            <a:r>
              <a:rPr lang="en-US" dirty="0"/>
              <a:t>Consuming 1.0 to 1.5 ml of fluid for each kilocalorie that is expended is optimal. </a:t>
            </a:r>
          </a:p>
          <a:p>
            <a:r>
              <a:rPr lang="en-US" dirty="0"/>
              <a:t>Thus, an athlete who expends 5,000 calories a day needs 5,000 to 7,500 ml (5.0-7.5 L) of fluid intake a day to maintain fluid balance. </a:t>
            </a:r>
          </a:p>
          <a:p>
            <a:r>
              <a:rPr lang="en-US" dirty="0"/>
              <a:t>NOTE: Fluid consumption includes all liquids plus water in foods.</a:t>
            </a:r>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Two digestive organs, the liver and the pancreas, produce digestive juices that reach the intestine through small tubes called ducts. </a:t>
            </a:r>
          </a:p>
          <a:p>
            <a:r>
              <a:rPr lang="en-US" dirty="0"/>
              <a:t>The gallbladder stores the liver’s digestive juices until they are needed in the intestine. </a:t>
            </a:r>
          </a:p>
          <a:p>
            <a:r>
              <a:rPr lang="en-US" dirty="0"/>
              <a:t>Parts of the nervous and circulatory systems also play major roles in the digestive system.</a:t>
            </a:r>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Higher levels of dehydration impair </a:t>
            </a:r>
          </a:p>
          <a:p>
            <a:pPr lvl="1"/>
            <a:r>
              <a:rPr lang="en-US" dirty="0"/>
              <a:t>mental concentration, </a:t>
            </a:r>
          </a:p>
          <a:p>
            <a:pPr lvl="1"/>
            <a:r>
              <a:rPr lang="en-US" dirty="0"/>
              <a:t>alertness, </a:t>
            </a:r>
          </a:p>
          <a:p>
            <a:pPr lvl="1"/>
            <a:r>
              <a:rPr lang="en-US" dirty="0"/>
              <a:t>muscular strength and endurance, </a:t>
            </a:r>
          </a:p>
          <a:p>
            <a:pPr lvl="1"/>
            <a:r>
              <a:rPr lang="en-US" dirty="0"/>
              <a:t>physical work capacity, and </a:t>
            </a:r>
          </a:p>
          <a:p>
            <a:pPr lvl="1"/>
            <a:r>
              <a:rPr lang="en-US" dirty="0"/>
              <a:t>increase risks for heat injury. </a:t>
            </a:r>
          </a:p>
          <a:p>
            <a:pPr lvl="1"/>
            <a:endParaRPr lang="en-US" dirty="0"/>
          </a:p>
          <a:p>
            <a:pPr lvl="1"/>
            <a:r>
              <a:rPr lang="en-US" dirty="0"/>
              <a:t>Deterioration in thermoregulatory and cardiovascular responses due to dehydration compromises athletic performance and can be life-threatening.</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D.2.9 Discuss the regulation of electrolyte balance during acute and chronic exercise.</a:t>
            </a:r>
            <a:endParaRPr lang="en-GB" sz="3600" dirty="0"/>
          </a:p>
        </p:txBody>
      </p:sp>
      <p:sp>
        <p:nvSpPr>
          <p:cNvPr id="3" name="Content Placeholder 2"/>
          <p:cNvSpPr>
            <a:spLocks noGrp="1"/>
          </p:cNvSpPr>
          <p:nvPr>
            <p:ph idx="1"/>
          </p:nvPr>
        </p:nvSpPr>
        <p:spPr/>
        <p:txBody>
          <a:bodyPr/>
          <a:lstStyle/>
          <a:p>
            <a:r>
              <a:rPr lang="en-US" dirty="0"/>
              <a:t>The level of any electrolyte in the blood can become too high or too low. </a:t>
            </a:r>
          </a:p>
          <a:p>
            <a:r>
              <a:rPr lang="en-US" dirty="0"/>
              <a:t>The main electrolytes in the blood are sodium, potassium, calcium, magnesium, chloride, phosphate, and carbonate. </a:t>
            </a:r>
          </a:p>
          <a:p>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Most commonly, problems occur when the level of sodium, potassium, or calcium is abnormal. </a:t>
            </a:r>
          </a:p>
          <a:p>
            <a:r>
              <a:rPr lang="en-US" dirty="0"/>
              <a:t>Often, electrolyte levels change when water levels in the body change.</a:t>
            </a:r>
          </a:p>
          <a:p>
            <a:r>
              <a:rPr lang="en-US" dirty="0"/>
              <a:t>For example, a low level of potassium is called </a:t>
            </a:r>
            <a:r>
              <a:rPr lang="en-US" dirty="0" err="1"/>
              <a:t>hypokalemia</a:t>
            </a:r>
            <a:r>
              <a:rPr lang="en-US" dirty="0"/>
              <a:t>, and a high level of sodium is called </a:t>
            </a:r>
            <a:r>
              <a:rPr lang="en-US" dirty="0" err="1"/>
              <a:t>hypernatremia</a:t>
            </a:r>
            <a:r>
              <a:rPr lang="en-US" dirty="0"/>
              <a:t>.</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A low sodium level (</a:t>
            </a:r>
            <a:r>
              <a:rPr lang="en-US" dirty="0" err="1"/>
              <a:t>hyponatremia</a:t>
            </a:r>
            <a:r>
              <a:rPr lang="en-US" dirty="0"/>
              <a:t>) may result from not consuming enough sodium in the diet, excreting too much (in sweat or urine), or being </a:t>
            </a:r>
            <a:r>
              <a:rPr lang="en-US" dirty="0" err="1"/>
              <a:t>overhydrated</a:t>
            </a:r>
            <a:r>
              <a:rPr lang="en-US" dirty="0"/>
              <a:t>. The sodium level may decrease when a person drinks a lot of water without consuming enough salt (sodium chloride), typically during hot weather when a person also sweats more. The sodium level may decrease when large amounts of fluids that do not contain enough sodium are given intravenously.</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i="1" dirty="0"/>
              <a:t>The twin risks of </a:t>
            </a:r>
            <a:r>
              <a:rPr lang="en-US" i="1" dirty="0" err="1"/>
              <a:t>hypohydration</a:t>
            </a:r>
            <a:r>
              <a:rPr lang="en-US" i="1" dirty="0"/>
              <a:t> and </a:t>
            </a:r>
            <a:r>
              <a:rPr lang="en-US" i="1" dirty="0" err="1"/>
              <a:t>hyponatremia</a:t>
            </a:r>
            <a:r>
              <a:rPr lang="en-US" i="1" baseline="30000" dirty="0"/>
              <a:t> </a:t>
            </a:r>
            <a:r>
              <a:rPr lang="en-US" i="1" dirty="0"/>
              <a:t>can lead to morbid and even fatal outcomes if rational replacement</a:t>
            </a:r>
            <a:r>
              <a:rPr lang="en-US" i="1" baseline="30000" dirty="0"/>
              <a:t> </a:t>
            </a:r>
            <a:r>
              <a:rPr lang="en-US" i="1" dirty="0"/>
              <a:t>regimens are not followed, especially in endurance athletes</a:t>
            </a:r>
            <a:r>
              <a:rPr lang="en-US" i="1" baseline="30000" dirty="0"/>
              <a:t> </a:t>
            </a:r>
            <a:r>
              <a:rPr lang="en-US" i="1" dirty="0"/>
              <a:t>and during hot or humid conditions. </a:t>
            </a:r>
          </a:p>
          <a:p>
            <a:r>
              <a:rPr lang="en-US" i="1" dirty="0"/>
              <a:t>Replacement fluid should contain water, sodium, and perhaps</a:t>
            </a:r>
            <a:r>
              <a:rPr lang="en-US" i="1" baseline="30000" dirty="0"/>
              <a:t> </a:t>
            </a:r>
            <a:r>
              <a:rPr lang="en-US" i="1" dirty="0"/>
              <a:t>potassium to avoid </a:t>
            </a:r>
            <a:r>
              <a:rPr lang="en-US" i="1" dirty="0" err="1"/>
              <a:t>overhydration</a:t>
            </a:r>
            <a:r>
              <a:rPr lang="en-US" i="1" dirty="0"/>
              <a:t>-induced </a:t>
            </a:r>
            <a:r>
              <a:rPr lang="en-US" i="1" dirty="0" err="1"/>
              <a:t>hyponatremia</a:t>
            </a:r>
            <a:r>
              <a:rPr lang="en-US" i="1" dirty="0"/>
              <a:t>. Carbohydrates</a:t>
            </a:r>
            <a:r>
              <a:rPr lang="en-US" i="1" baseline="30000" dirty="0"/>
              <a:t> </a:t>
            </a:r>
            <a:r>
              <a:rPr lang="en-US" i="1" dirty="0"/>
              <a:t>are added if muscle exertion is to continue for prolonged periods</a:t>
            </a:r>
            <a:r>
              <a:rPr lang="en-US" i="1" baseline="30000" dirty="0"/>
              <a:t> </a:t>
            </a:r>
            <a:r>
              <a:rPr lang="en-US" i="1" dirty="0"/>
              <a:t>(&gt;60 minutes in duration). </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Electrolytes are commonly found in </a:t>
            </a:r>
            <a:r>
              <a:rPr lang="en-US" dirty="0">
                <a:hlinkClick r:id="rId2" action="ppaction://hlinkfile" tooltip="Sports drink"/>
              </a:rPr>
              <a:t>sports drinks</a:t>
            </a:r>
            <a:r>
              <a:rPr lang="en-US" dirty="0"/>
              <a:t>. In </a:t>
            </a:r>
            <a:r>
              <a:rPr lang="en-US" dirty="0">
                <a:hlinkClick r:id="rId3" action="ppaction://hlinkfile" tooltip="Oral rehydration therapy"/>
              </a:rPr>
              <a:t>oral rehydration therapy</a:t>
            </a:r>
            <a:r>
              <a:rPr lang="en-US" dirty="0"/>
              <a:t>, electrolyte drinks containing sodium and potassium salts replenish the body's </a:t>
            </a:r>
            <a:r>
              <a:rPr lang="en-US" dirty="0">
                <a:hlinkClick r:id="rId4" action="ppaction://hlinkfile" tooltip="Water"/>
              </a:rPr>
              <a:t>water</a:t>
            </a:r>
            <a:r>
              <a:rPr lang="en-US" dirty="0"/>
              <a:t> and electrolyte levels after </a:t>
            </a:r>
            <a:r>
              <a:rPr lang="en-US" dirty="0">
                <a:hlinkClick r:id="rId5" action="ppaction://hlinkfile" tooltip="Dehydration"/>
              </a:rPr>
              <a:t>dehydration</a:t>
            </a:r>
            <a:r>
              <a:rPr lang="en-US" dirty="0"/>
              <a:t> caused by </a:t>
            </a:r>
            <a:r>
              <a:rPr lang="en-US" dirty="0">
                <a:hlinkClick r:id="rId6" action="ppaction://hlinkfile" tooltip="Exercise"/>
              </a:rPr>
              <a:t>exercise</a:t>
            </a:r>
            <a:r>
              <a:rPr lang="en-US" dirty="0"/>
              <a:t>, </a:t>
            </a:r>
            <a:r>
              <a:rPr lang="en-US" dirty="0">
                <a:hlinkClick r:id="rId7" action="ppaction://hlinkfile" tooltip="Diaphoresis"/>
              </a:rPr>
              <a:t>diaphoresis</a:t>
            </a:r>
            <a:r>
              <a:rPr lang="en-US" dirty="0"/>
              <a:t>, </a:t>
            </a:r>
            <a:r>
              <a:rPr lang="en-US" dirty="0">
                <a:hlinkClick r:id="rId8" action="ppaction://hlinkfile" tooltip="Diarrhea"/>
              </a:rPr>
              <a:t>diarrhea</a:t>
            </a:r>
            <a:r>
              <a:rPr lang="en-US" dirty="0"/>
              <a:t>, </a:t>
            </a:r>
            <a:r>
              <a:rPr lang="en-US" dirty="0">
                <a:hlinkClick r:id="rId9" action="ppaction://hlinkfile" tooltip="Vomiting"/>
              </a:rPr>
              <a:t>vomiting</a:t>
            </a:r>
            <a:r>
              <a:rPr lang="en-US" dirty="0"/>
              <a:t>, </a:t>
            </a:r>
            <a:r>
              <a:rPr lang="en-US" dirty="0">
                <a:hlinkClick r:id="rId10" action="ppaction://hlinkfile" tooltip="Intoxication"/>
              </a:rPr>
              <a:t>intoxication</a:t>
            </a:r>
            <a:r>
              <a:rPr lang="en-US" dirty="0"/>
              <a:t> or </a:t>
            </a:r>
            <a:r>
              <a:rPr lang="en-US" dirty="0">
                <a:hlinkClick r:id="rId11" action="ppaction://hlinkfile" tooltip="Starvation"/>
              </a:rPr>
              <a:t>starvation</a:t>
            </a:r>
            <a:r>
              <a:rPr lang="en-US" dirty="0"/>
              <a:t>.</a:t>
            </a:r>
          </a:p>
          <a:p>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dirty="0"/>
              <a:t>"</a:t>
            </a:r>
            <a:r>
              <a:rPr lang="en-US" i="1" dirty="0"/>
              <a:t>It's really not necessary to replace losses of sodium, potassium and other electrolytes during exercise since you're unlikely to deplete your body's stores of these minerals during normal training. If, however, you find yourself exercising in extreme conditions over 3 or 5 hours (a </a:t>
            </a:r>
            <a:r>
              <a:rPr lang="en-US" i="1" dirty="0">
                <a:hlinkClick r:id="rId2" action="ppaction://hlinkfile" tooltip="Marathon"/>
              </a:rPr>
              <a:t>marathon</a:t>
            </a:r>
            <a:r>
              <a:rPr lang="en-US" i="1" dirty="0"/>
              <a:t>, </a:t>
            </a:r>
            <a:r>
              <a:rPr lang="en-US" i="1" dirty="0">
                <a:hlinkClick r:id="rId3" action="ppaction://hlinkfile" tooltip="Ironman Triathlon"/>
              </a:rPr>
              <a:t>Ironman</a:t>
            </a:r>
            <a:r>
              <a:rPr lang="en-US" i="1" dirty="0"/>
              <a:t> or </a:t>
            </a:r>
            <a:r>
              <a:rPr lang="en-US" i="1" dirty="0" err="1">
                <a:hlinkClick r:id="rId4" action="ppaction://hlinkfile" tooltip="Ultramarathon"/>
              </a:rPr>
              <a:t>ultramarathon</a:t>
            </a:r>
            <a:r>
              <a:rPr lang="en-US" i="1" dirty="0"/>
              <a:t>, for example) you may likely want to add a complex sports drink with electrolytes.</a:t>
            </a:r>
            <a:r>
              <a:rPr lang="en-US" dirty="0"/>
              <a:t>" (Elizabeth Quinn, trainer and health professional)</a:t>
            </a:r>
            <a:r>
              <a:rPr lang="en-US" baseline="30000" dirty="0">
                <a:hlinkClick r:id="rId5" action="ppaction://hlinkfile"/>
              </a:rPr>
              <a:t>[1]</a:t>
            </a:r>
            <a:r>
              <a:rPr lang="en-US" dirty="0"/>
              <a:t> </a:t>
            </a:r>
          </a:p>
          <a:p>
            <a:r>
              <a:rPr lang="en-US" dirty="0"/>
              <a:t>Athletes who do not consume electrolytes under these conditions risk </a:t>
            </a:r>
            <a:r>
              <a:rPr lang="en-US" dirty="0" err="1"/>
              <a:t>overhydration</a:t>
            </a:r>
            <a:r>
              <a:rPr lang="en-US" dirty="0"/>
              <a:t> (or </a:t>
            </a:r>
            <a:r>
              <a:rPr lang="en-US" dirty="0" err="1">
                <a:hlinkClick r:id="rId6" action="ppaction://hlinkfile" tooltip="Hyponatremia"/>
              </a:rPr>
              <a:t>hyponatremia</a:t>
            </a:r>
            <a:r>
              <a:rPr lang="en-US" dirty="0"/>
              <a:t>).</a:t>
            </a:r>
          </a:p>
          <a:p>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Because sports drinks typically contain very high levels of </a:t>
            </a:r>
            <a:r>
              <a:rPr lang="en-US" dirty="0">
                <a:hlinkClick r:id="rId2" action="ppaction://hlinkfile" tooltip="Sugar"/>
              </a:rPr>
              <a:t>sugar</a:t>
            </a:r>
            <a:r>
              <a:rPr lang="en-US" dirty="0"/>
              <a:t>, they are not recommended for regular use by children. Water is considered the only essential beverage for children during exercise. </a:t>
            </a:r>
          </a:p>
          <a:p>
            <a:r>
              <a:rPr lang="en-US" dirty="0"/>
              <a:t>Medicinal rehydration sachets and drinks are available to replace the key electrolyte ions lost during diarrhea and other gastro-intestinal distresses. Dentists recommend that regular consumers of sports drinks observe precautions against </a:t>
            </a:r>
            <a:r>
              <a:rPr lang="en-US" dirty="0">
                <a:hlinkClick r:id="rId3" action="ppaction://hlinkfile" tooltip="Tooth decay"/>
              </a:rPr>
              <a:t>tooth decay</a:t>
            </a:r>
            <a:r>
              <a:rPr lang="en-US" dirty="0"/>
              <a:t>.</a:t>
            </a:r>
          </a:p>
          <a:p>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D.3.1 Define the term </a:t>
            </a:r>
            <a:r>
              <a:rPr lang="en-US" i="1" dirty="0"/>
              <a:t>basal metabolic rate (BMR).</a:t>
            </a:r>
            <a:endParaRPr lang="en-GB" dirty="0"/>
          </a:p>
        </p:txBody>
      </p:sp>
      <p:sp>
        <p:nvSpPr>
          <p:cNvPr id="3" name="Content Placeholder 2"/>
          <p:cNvSpPr>
            <a:spLocks noGrp="1"/>
          </p:cNvSpPr>
          <p:nvPr>
            <p:ph idx="1"/>
          </p:nvPr>
        </p:nvSpPr>
        <p:spPr/>
        <p:txBody>
          <a:bodyPr>
            <a:normAutofit fontScale="92500" lnSpcReduction="10000"/>
          </a:bodyPr>
          <a:lstStyle/>
          <a:p>
            <a:r>
              <a:rPr lang="en-US" b="1" dirty="0"/>
              <a:t>Basal metabolic rate</a:t>
            </a:r>
            <a:r>
              <a:rPr lang="en-US" dirty="0"/>
              <a:t> (</a:t>
            </a:r>
            <a:r>
              <a:rPr lang="en-US" b="1" dirty="0"/>
              <a:t>BMR</a:t>
            </a:r>
            <a:r>
              <a:rPr lang="en-US" dirty="0"/>
              <a:t>) is the amount of energy expended while at rest in a neutrally temperate environment, in the post-absorptive state (meaning that the digestive system is inactive, which requires about twelve hours of </a:t>
            </a:r>
            <a:r>
              <a:rPr lang="en-US" dirty="0">
                <a:hlinkClick r:id="rId2" action="ppaction://hlinkfile" tooltip="Fasting"/>
              </a:rPr>
              <a:t>fasting</a:t>
            </a:r>
            <a:r>
              <a:rPr lang="en-US" dirty="0"/>
              <a:t> in humans).</a:t>
            </a:r>
          </a:p>
          <a:p>
            <a:endParaRPr lang="en-US" i="1" dirty="0"/>
          </a:p>
          <a:p>
            <a:r>
              <a:rPr lang="en-US" dirty="0"/>
              <a:t>The release of energy in this state is sufficient only for the functioning of the vital organs</a:t>
            </a:r>
            <a:endParaRPr lang="en-GB" i="1" dirty="0"/>
          </a:p>
          <a:p>
            <a:endParaRPr lang="en-GB" i="1" dirty="0"/>
          </a:p>
          <a:p>
            <a:endParaRPr lang="en-GB" i="1" dirty="0"/>
          </a:p>
          <a:p>
            <a:r>
              <a:rPr lang="en-GB" i="1" dirty="0"/>
              <a:t>www.bmi-calculator.net/</a:t>
            </a:r>
            <a:r>
              <a:rPr lang="en-GB" b="1" i="1" dirty="0"/>
              <a:t>bmr</a:t>
            </a:r>
            <a:r>
              <a:rPr lang="en-GB" i="1" dirty="0"/>
              <a:t>-calculator/</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D.3.2 State the components of daily energy </a:t>
            </a:r>
            <a:r>
              <a:rPr lang="en-GB" dirty="0"/>
              <a:t>expenditure.</a:t>
            </a:r>
          </a:p>
        </p:txBody>
      </p:sp>
      <p:sp>
        <p:nvSpPr>
          <p:cNvPr id="3" name="Content Placeholder 2"/>
          <p:cNvSpPr>
            <a:spLocks noGrp="1"/>
          </p:cNvSpPr>
          <p:nvPr>
            <p:ph idx="1"/>
          </p:nvPr>
        </p:nvSpPr>
        <p:spPr/>
        <p:txBody>
          <a:bodyPr/>
          <a:lstStyle/>
          <a:p>
            <a:r>
              <a:rPr lang="en-GB" dirty="0"/>
              <a:t>Limit to:</a:t>
            </a:r>
          </a:p>
          <a:p>
            <a:r>
              <a:rPr lang="en-GB" dirty="0"/>
              <a:t>• basal metabolic rate</a:t>
            </a:r>
          </a:p>
          <a:p>
            <a:r>
              <a:rPr lang="en-US" dirty="0"/>
              <a:t>• </a:t>
            </a:r>
            <a:r>
              <a:rPr lang="en-US" dirty="0" err="1"/>
              <a:t>thermic</a:t>
            </a:r>
            <a:r>
              <a:rPr lang="en-US" dirty="0"/>
              <a:t> effect of physical activity</a:t>
            </a:r>
          </a:p>
          <a:p>
            <a:r>
              <a:rPr lang="en-GB" dirty="0"/>
              <a:t>• </a:t>
            </a:r>
            <a:r>
              <a:rPr lang="en-GB" dirty="0" err="1"/>
              <a:t>thermic</a:t>
            </a:r>
            <a:r>
              <a:rPr lang="en-GB" dirty="0"/>
              <a:t> effect of feeding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AU"/>
              <a:t>Absorption and assimilation</a:t>
            </a:r>
          </a:p>
        </p:txBody>
      </p:sp>
      <p:sp>
        <p:nvSpPr>
          <p:cNvPr id="15363" name="Rectangle 3"/>
          <p:cNvSpPr>
            <a:spLocks noGrp="1" noChangeArrowheads="1"/>
          </p:cNvSpPr>
          <p:nvPr>
            <p:ph idx="1"/>
          </p:nvPr>
        </p:nvSpPr>
        <p:spPr/>
        <p:txBody>
          <a:bodyPr>
            <a:normAutofit/>
          </a:bodyPr>
          <a:lstStyle/>
          <a:p>
            <a:pPr>
              <a:lnSpc>
                <a:spcPct val="90000"/>
              </a:lnSpc>
            </a:pPr>
            <a:r>
              <a:rPr lang="en-AU" sz="2800" dirty="0"/>
              <a:t>Humans take in food into their digestive system through the mouth and the esophagus. However, this food is not truly inside the body until it has passed through a layer of cells into the body’s tissues. This happens in the small intestines and is called </a:t>
            </a:r>
            <a:r>
              <a:rPr lang="en-AU" sz="2800" dirty="0">
                <a:solidFill>
                  <a:srgbClr val="FF0066"/>
                </a:solidFill>
              </a:rPr>
              <a:t>absorption</a:t>
            </a:r>
            <a:r>
              <a:rPr lang="en-AU" sz="2800" dirty="0"/>
              <a:t>. </a:t>
            </a:r>
          </a:p>
          <a:p>
            <a:pPr>
              <a:lnSpc>
                <a:spcPct val="90000"/>
              </a:lnSpc>
            </a:pPr>
            <a:r>
              <a:rPr lang="en-AU" sz="2800" dirty="0"/>
              <a:t>Small finger like projectiles in the small intestine are called villus (villi – plural). </a:t>
            </a:r>
          </a:p>
          <a:p>
            <a:pPr>
              <a:lnSpc>
                <a:spcPct val="90000"/>
              </a:lnSpc>
            </a:pPr>
            <a:r>
              <a:rPr lang="en-AU" sz="2800" dirty="0"/>
              <a:t>After food has been absorbed it is </a:t>
            </a:r>
            <a:r>
              <a:rPr lang="en-AU" sz="2800" dirty="0">
                <a:solidFill>
                  <a:srgbClr val="FF0066"/>
                </a:solidFill>
              </a:rPr>
              <a:t>assimilated</a:t>
            </a:r>
            <a:r>
              <a:rPr lang="en-AU" sz="2800" dirty="0"/>
              <a:t>. It becomes part of the body’s tissues.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D.3.3 Explain the relationship between energy</a:t>
            </a:r>
            <a:br>
              <a:rPr lang="en-US" sz="3200" dirty="0"/>
            </a:br>
            <a:r>
              <a:rPr lang="en-GB" sz="3200" dirty="0"/>
              <a:t>expenditure and intake.</a:t>
            </a:r>
          </a:p>
        </p:txBody>
      </p:sp>
      <p:sp>
        <p:nvSpPr>
          <p:cNvPr id="3" name="Content Placeholder 2"/>
          <p:cNvSpPr>
            <a:spLocks noGrp="1"/>
          </p:cNvSpPr>
          <p:nvPr>
            <p:ph idx="1"/>
          </p:nvPr>
        </p:nvSpPr>
        <p:spPr/>
        <p:txBody>
          <a:bodyPr/>
          <a:lstStyle/>
          <a:p>
            <a:r>
              <a:rPr lang="en-US" dirty="0">
                <a:solidFill>
                  <a:srgbClr val="FF0000"/>
                </a:solidFill>
              </a:rPr>
              <a:t>Energy Balance = Energy intake – Energy expenditure</a:t>
            </a:r>
          </a:p>
          <a:p>
            <a:endParaRPr lang="en-US" dirty="0">
              <a:solidFill>
                <a:srgbClr val="FF0000"/>
              </a:solidFill>
            </a:endParaRPr>
          </a:p>
          <a:p>
            <a:r>
              <a:rPr lang="en-US" dirty="0"/>
              <a:t>An energy imbalance results in a change in the body mass.</a:t>
            </a:r>
          </a:p>
          <a:p>
            <a:r>
              <a:rPr lang="en-US" dirty="0"/>
              <a:t>This change in body mass is generally achieved over a long period of time (months / years)</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D.3.4 Discuss the association between body </a:t>
            </a:r>
            <a:r>
              <a:rPr lang="en-GB" sz="3600" dirty="0"/>
              <a:t>composition and athletic performance.</a:t>
            </a:r>
          </a:p>
        </p:txBody>
      </p:sp>
      <p:sp>
        <p:nvSpPr>
          <p:cNvPr id="3" name="Content Placeholder 2"/>
          <p:cNvSpPr>
            <a:spLocks noGrp="1"/>
          </p:cNvSpPr>
          <p:nvPr>
            <p:ph idx="1"/>
          </p:nvPr>
        </p:nvSpPr>
        <p:spPr/>
        <p:txBody>
          <a:bodyPr/>
          <a:lstStyle/>
          <a:p>
            <a:pPr>
              <a:buNone/>
            </a:pPr>
            <a:r>
              <a:rPr lang="en-US" i="1" dirty="0"/>
              <a:t>Consider body composition from two</a:t>
            </a:r>
          </a:p>
          <a:p>
            <a:pPr>
              <a:buNone/>
            </a:pPr>
            <a:r>
              <a:rPr lang="en-US" i="1" dirty="0"/>
              <a:t>components, fat and fat-free mass. A</a:t>
            </a:r>
          </a:p>
          <a:p>
            <a:pPr>
              <a:buNone/>
            </a:pPr>
            <a:r>
              <a:rPr lang="en-US" i="1" dirty="0"/>
              <a:t>distinction between fat-free mass and lean</a:t>
            </a:r>
          </a:p>
          <a:p>
            <a:pPr>
              <a:buNone/>
            </a:pPr>
            <a:r>
              <a:rPr lang="en-US" i="1" dirty="0"/>
              <a:t>body mass should be made. The discussion</a:t>
            </a:r>
          </a:p>
          <a:p>
            <a:pPr>
              <a:buNone/>
            </a:pPr>
            <a:r>
              <a:rPr lang="en-US" i="1" dirty="0"/>
              <a:t>should include reference to typical levels of</a:t>
            </a:r>
          </a:p>
          <a:p>
            <a:pPr>
              <a:buNone/>
            </a:pPr>
            <a:r>
              <a:rPr lang="en-US" i="1" dirty="0"/>
              <a:t>body fat and consider the accuracy of body</a:t>
            </a:r>
          </a:p>
          <a:p>
            <a:pPr>
              <a:buNone/>
            </a:pPr>
            <a:r>
              <a:rPr lang="en-GB" i="1" dirty="0"/>
              <a:t>fat measurements (see 6.1.7).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Two of the largest contributors to body mass have contrasting energy demands, so body composition is an important determinant of energy expenditure.</a:t>
            </a:r>
          </a:p>
          <a:p>
            <a:endParaRPr lang="en-US" dirty="0"/>
          </a:p>
          <a:p>
            <a:r>
              <a:rPr lang="en-US" dirty="0">
                <a:solidFill>
                  <a:srgbClr val="C00000"/>
                </a:solidFill>
              </a:rPr>
              <a:t>Adipose tissue </a:t>
            </a:r>
            <a:r>
              <a:rPr lang="en-US" dirty="0"/>
              <a:t>(fat) has lower metabolic demand than other tissues such as </a:t>
            </a:r>
            <a:r>
              <a:rPr lang="en-US" dirty="0">
                <a:solidFill>
                  <a:srgbClr val="C00000"/>
                </a:solidFill>
              </a:rPr>
              <a:t>fat free mass</a:t>
            </a:r>
            <a:r>
              <a:rPr lang="en-US" dirty="0"/>
              <a:t>. </a:t>
            </a:r>
          </a:p>
          <a:p>
            <a:endParaRPr lang="en-US" dirty="0"/>
          </a:p>
          <a:p>
            <a:r>
              <a:rPr lang="en-US" dirty="0"/>
              <a:t>In adults there is often a decline in fat free mass and an increase in adipose tissue which accounts for a decrease in BMR with older age. </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The BMR of an adult male will be about 1MJ/day higher than a female of the same body mass.</a:t>
            </a:r>
          </a:p>
          <a:p>
            <a:endParaRPr lang="en-US" dirty="0"/>
          </a:p>
          <a:p>
            <a:r>
              <a:rPr lang="en-US" dirty="0"/>
              <a:t>WHY???</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srcRect l="32911" t="60073" r="35353" b="13887"/>
          <a:stretch>
            <a:fillRect/>
          </a:stretch>
        </p:blipFill>
        <p:spPr bwMode="auto">
          <a:xfrm>
            <a:off x="642910" y="1857364"/>
            <a:ext cx="7393832" cy="455005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Athletic performance is, to a large degree, dependent on the athlete's ability to sustain power (both </a:t>
            </a:r>
            <a:r>
              <a:rPr lang="en-US" dirty="0" err="1"/>
              <a:t>anaerobically</a:t>
            </a:r>
            <a:r>
              <a:rPr lang="en-US" dirty="0"/>
              <a:t> and aerobically) and to overcome resistance, or drag. Both of these factors are interrelated with the athlete's body composition. </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Athletes view weight reduction (i.e., being smaller) as an effective means of overcoming resistance (imagine the position and profile of a cyclist or </a:t>
            </a:r>
            <a:r>
              <a:rPr lang="en-US" dirty="0" err="1"/>
              <a:t>speedskater</a:t>
            </a:r>
            <a:r>
              <a:rPr lang="en-US" dirty="0"/>
              <a:t> to reduce drag), and the common way to achieve weight reduction is to reduce caloric intake. </a:t>
            </a:r>
          </a:p>
          <a:p>
            <a:r>
              <a:rPr lang="en-US" dirty="0"/>
              <a:t>However, having the capacity to sustain power output requires eating to at least a state of energy balance. </a:t>
            </a:r>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Besides the aesthetic and performance reasons for wanting to achieve an optimal body composition, there may also be safety reasons.</a:t>
            </a:r>
          </a:p>
          <a:p>
            <a:endParaRPr lang="en-US" dirty="0"/>
          </a:p>
          <a:p>
            <a:r>
              <a:rPr lang="en-US" dirty="0"/>
              <a:t>An athlete who is carrying excess weight may be more prone to injury when performing difficult skills than the athlete with a more optimal body composition.</a:t>
            </a:r>
          </a:p>
          <a:p>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Diets and excessive training often result in such a severe energy deficit that, although total weight may be reduced, the constituents of weight also change, commonly with a lower muscle mass and a relatively higher fat mass. </a:t>
            </a:r>
          </a:p>
          <a:p>
            <a:r>
              <a:rPr lang="en-US" dirty="0"/>
              <a:t>The resulting higher body fat percentage and lower muscle mass inevitably result in a performance reduction that motivates the athlete to follow regimens that produce even greater energy deficits. </a:t>
            </a:r>
          </a:p>
          <a:p>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Therefore, although achieving an optimal body composition is useful for high-level athletic performance, the processes athletes often use to attain an optimal body composition may reduce athletic performance, place athletes at a higher injury risk, increase health risks, and predispose them to eating disorders.</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srcRect t="17758" r="74412" b="56202"/>
          <a:stretch>
            <a:fillRect/>
          </a:stretch>
        </p:blipFill>
        <p:spPr bwMode="auto">
          <a:xfrm>
            <a:off x="0" y="0"/>
            <a:ext cx="9144000" cy="697926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In sports where being aerodynamic helps, body composition makes a difference because, pound for pound, fat takes up more space than lean tissue does because it is less dense.</a:t>
            </a: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The advantages of an appropriate amount and distribution of body fat are: </a:t>
            </a:r>
          </a:p>
          <a:p>
            <a:pPr lvl="1"/>
            <a:r>
              <a:rPr lang="en-US" dirty="0"/>
              <a:t>shock absorption (</a:t>
            </a:r>
            <a:r>
              <a:rPr lang="en-US" dirty="0" err="1"/>
              <a:t>american</a:t>
            </a:r>
            <a:r>
              <a:rPr lang="en-US" dirty="0"/>
              <a:t> football) </a:t>
            </a:r>
          </a:p>
          <a:p>
            <a:pPr lvl="1"/>
            <a:r>
              <a:rPr lang="en-US" dirty="0"/>
              <a:t>buoyancy (swimming) </a:t>
            </a:r>
          </a:p>
          <a:p>
            <a:pPr lvl="1"/>
            <a:r>
              <a:rPr lang="en-US" dirty="0"/>
              <a:t>thermal insulation (swimming) </a:t>
            </a:r>
          </a:p>
          <a:p>
            <a:pPr lvl="1"/>
            <a:r>
              <a:rPr lang="en-US" dirty="0"/>
              <a:t>Fuel stores (cross-country skiing) </a:t>
            </a:r>
          </a:p>
          <a:p>
            <a:pPr lvl="1"/>
            <a:endParaRPr lang="en-US" dirty="0"/>
          </a:p>
          <a:p>
            <a:pPr lvl="1"/>
            <a:r>
              <a:rPr lang="en-US" dirty="0"/>
              <a:t>However, cross country skiers are lean. WHY?</a:t>
            </a:r>
          </a:p>
          <a:p>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Essential fat is necessary for temperature regulation, shock absorption, and regulation of essential body nutrients. </a:t>
            </a:r>
          </a:p>
          <a:p>
            <a:r>
              <a:rPr lang="en-US" dirty="0"/>
              <a:t>Nonessential fat is the result of taking in more calories than you expend. </a:t>
            </a:r>
          </a:p>
          <a:p>
            <a:r>
              <a:rPr lang="en-US" dirty="0"/>
              <a:t>When nonessential fat accumulates in excessive amounts, and individual may become over fat. </a:t>
            </a:r>
          </a:p>
          <a:p>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srcRect l="58544" t="43797" r="18264" b="25280"/>
          <a:stretch>
            <a:fillRect/>
          </a:stretch>
        </p:blipFill>
        <p:spPr bwMode="auto">
          <a:xfrm>
            <a:off x="2928938" y="500063"/>
            <a:ext cx="6215062" cy="6215062"/>
          </a:xfrm>
          <a:prstGeom prst="rect">
            <a:avLst/>
          </a:prstGeom>
          <a:noFill/>
          <a:ln w="9525">
            <a:noFill/>
            <a:miter lim="800000"/>
            <a:headEnd/>
            <a:tailEnd/>
          </a:ln>
          <a:effectLst/>
        </p:spPr>
      </p:pic>
      <p:sp>
        <p:nvSpPr>
          <p:cNvPr id="5" name="TextBox 4"/>
          <p:cNvSpPr txBox="1"/>
          <p:nvPr/>
        </p:nvSpPr>
        <p:spPr>
          <a:xfrm>
            <a:off x="357158" y="2071678"/>
            <a:ext cx="2143140" cy="2031325"/>
          </a:xfrm>
          <a:prstGeom prst="rect">
            <a:avLst/>
          </a:prstGeom>
          <a:noFill/>
        </p:spPr>
        <p:txBody>
          <a:bodyPr wrap="square" rtlCol="0">
            <a:spAutoFit/>
          </a:bodyPr>
          <a:lstStyle/>
          <a:p>
            <a:r>
              <a:rPr lang="en-US" b="1" dirty="0"/>
              <a:t>Nutrition for Sport and Exercise</a:t>
            </a:r>
          </a:p>
          <a:p>
            <a:r>
              <a:rPr lang="en-US" dirty="0"/>
              <a:t> By Jacqueline R. </a:t>
            </a:r>
            <a:r>
              <a:rPr lang="en-US" dirty="0" err="1"/>
              <a:t>Berning</a:t>
            </a:r>
            <a:r>
              <a:rPr lang="en-US" dirty="0"/>
              <a:t>, Suzanne Nelson Steen</a:t>
            </a:r>
          </a:p>
          <a:p>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6339" t="56428" r="41964" b="29643"/>
          <a:stretch>
            <a:fillRect/>
          </a:stretch>
        </p:blipFill>
        <p:spPr bwMode="auto">
          <a:xfrm>
            <a:off x="538501" y="2500306"/>
            <a:ext cx="8160417" cy="392909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5536" t="38042" r="17857" b="7143"/>
          <a:stretch>
            <a:fillRect/>
          </a:stretch>
        </p:blipFill>
        <p:spPr bwMode="auto">
          <a:xfrm>
            <a:off x="922455" y="571480"/>
            <a:ext cx="6803022" cy="6000792"/>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D.3.5 Discuss dietary practices employed by athletes to manipulate body composition.</a:t>
            </a:r>
            <a:endParaRPr lang="en-GB" sz="3600" dirty="0"/>
          </a:p>
        </p:txBody>
      </p:sp>
      <p:sp>
        <p:nvSpPr>
          <p:cNvPr id="3" name="Content Placeholder 2"/>
          <p:cNvSpPr>
            <a:spLocks noGrp="1"/>
          </p:cNvSpPr>
          <p:nvPr>
            <p:ph idx="1"/>
          </p:nvPr>
        </p:nvSpPr>
        <p:spPr>
          <a:xfrm>
            <a:off x="457200" y="1935480"/>
            <a:ext cx="8229600" cy="4708230"/>
          </a:xfrm>
        </p:spPr>
        <p:txBody>
          <a:bodyPr>
            <a:normAutofit fontScale="55000" lnSpcReduction="20000"/>
          </a:bodyPr>
          <a:lstStyle/>
          <a:p>
            <a:r>
              <a:rPr lang="en-US" b="1" dirty="0"/>
              <a:t>Burke L. M., G. Slater, E. M. Broad, J. </a:t>
            </a:r>
            <a:r>
              <a:rPr lang="en-US" b="1" dirty="0" err="1"/>
              <a:t>Haukka</a:t>
            </a:r>
            <a:r>
              <a:rPr lang="en-US" b="1" dirty="0"/>
              <a:t>, S. </a:t>
            </a:r>
            <a:r>
              <a:rPr lang="en-US" b="1" dirty="0" err="1"/>
              <a:t>Modulon</a:t>
            </a:r>
            <a:r>
              <a:rPr lang="en-US" b="1" dirty="0"/>
              <a:t>, and W. G. Hopkins.</a:t>
            </a:r>
            <a:r>
              <a:rPr lang="en-US" dirty="0"/>
              <a:t> Eating patterns and meal frequency of elite Australian athletes. </a:t>
            </a:r>
            <a:r>
              <a:rPr lang="en-US" i="1" dirty="0"/>
              <a:t>International Journal of Sports Nutrition and Exercise Metabolism</a:t>
            </a:r>
            <a:r>
              <a:rPr lang="en-US" dirty="0"/>
              <a:t> 13: 521-38, 2003.</a:t>
            </a:r>
          </a:p>
          <a:p>
            <a:endParaRPr lang="en-US" dirty="0"/>
          </a:p>
          <a:p>
            <a:r>
              <a:rPr lang="en-US" dirty="0"/>
              <a:t>We undertook a dietary survey of 167 Australian Olympic team athletes (80 females and 87 males) competing in endurance sports (n = 41), team sports (n = 31), sprint- or skill-based sports (n = 67), and sports in which athletes are weight-conscious (n = 28). Analysis of their 7-day food diaries provided mean energy intakes, nutrient intakes, and eating patterns. Higher energy intakes relative to body mass were reported by male athletes compared with females, and by endurance athletes compared with other athletes. Endurance athletes reported substantially higher intakes of carbohydrate (CHO) than other athletes, and were among the athletes most likely to consume CHO during and after training sessions. Athletes undertaking weight-conscious sports reported relatively low energy intakes and were least likely to consume CHO during a training session or in the first hour of recovery. On average, athletes reported eating on approximately 5 separate occasions each day, with a moderate relationship between the number of daily eating occasions and total energy intake. Snacks, defined as food or drink consumed between main meals, provided 23% of daily energy intake and were chosen from sources higher in CHO and lower in fat and protein than foods chosen at meals. The dietary behaviors of these elite athletes were generally consistent with guidelines for sports nutrition, but intakes during and after training sessions were often sub-optimal. Although it is of interest to study the periodicity of fluid and food intake by athletes, it is difficult to compare across studies due to a lack of standardized terminology.</a:t>
            </a:r>
          </a:p>
          <a:p>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US" i="1" dirty="0"/>
              <a:t>Include dietary practices used to decrease</a:t>
            </a:r>
          </a:p>
          <a:p>
            <a:pPr>
              <a:buNone/>
            </a:pPr>
            <a:r>
              <a:rPr lang="en-US" i="1" dirty="0"/>
              <a:t>body fat, for example, a recommended</a:t>
            </a:r>
          </a:p>
          <a:p>
            <a:pPr>
              <a:buNone/>
            </a:pPr>
            <a:r>
              <a:rPr lang="en-US" i="1" dirty="0"/>
              <a:t>dietary approach and more controversial</a:t>
            </a:r>
          </a:p>
          <a:p>
            <a:pPr>
              <a:buNone/>
            </a:pPr>
            <a:r>
              <a:rPr lang="en-US" i="1" dirty="0"/>
              <a:t>methods such as diet pills, fad diets and</a:t>
            </a:r>
          </a:p>
          <a:p>
            <a:pPr>
              <a:buNone/>
            </a:pPr>
            <a:r>
              <a:rPr lang="en-US" i="1" dirty="0"/>
              <a:t>crash diets. Also include the significance of</a:t>
            </a:r>
          </a:p>
          <a:p>
            <a:pPr>
              <a:buNone/>
            </a:pPr>
            <a:r>
              <a:rPr lang="en-US" i="1" dirty="0"/>
              <a:t>a high protein diet for athletes aiming to</a:t>
            </a:r>
          </a:p>
          <a:p>
            <a:pPr>
              <a:buNone/>
            </a:pPr>
            <a:r>
              <a:rPr lang="en-GB" i="1" dirty="0"/>
              <a:t>increase muscle mass.</a:t>
            </a:r>
          </a:p>
          <a:p>
            <a:pPr>
              <a:buNone/>
            </a:pPr>
            <a:r>
              <a:rPr lang="en-GB" i="1" dirty="0">
                <a:solidFill>
                  <a:srgbClr val="C00000"/>
                </a:solidFill>
              </a:rPr>
              <a:t>www.annecollins.com/</a:t>
            </a:r>
            <a:r>
              <a:rPr lang="en-GB" b="1" i="1" dirty="0">
                <a:solidFill>
                  <a:srgbClr val="C00000"/>
                </a:solidFill>
              </a:rPr>
              <a:t>diets</a:t>
            </a:r>
            <a:r>
              <a:rPr lang="en-GB" i="1" dirty="0">
                <a:solidFill>
                  <a:srgbClr val="C00000"/>
                </a:solidFill>
              </a:rPr>
              <a:t>-weight-loss-programs.htm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endParaRPr lang="en-US" dirty="0"/>
          </a:p>
          <a:p>
            <a:r>
              <a:rPr lang="en-US" dirty="0"/>
              <a:t>High protein diets, like Atkins Diet, continue to gain in popularity among many dieters. Some athletes even use these diets and find they lose weight. </a:t>
            </a:r>
          </a:p>
          <a:p>
            <a:r>
              <a:rPr lang="en-US" dirty="0"/>
              <a:t>Athletes should </a:t>
            </a:r>
            <a:r>
              <a:rPr lang="en-US" dirty="0" err="1"/>
              <a:t>realize</a:t>
            </a:r>
            <a:r>
              <a:rPr lang="en-US" dirty="0"/>
              <a:t> that much of the weight lost on these diets is a result of a decrease in total calories and the water loss that occurs with muscle glycogen depletion. </a:t>
            </a:r>
          </a:p>
          <a:p>
            <a:r>
              <a:rPr lang="en-US" dirty="0"/>
              <a:t>If you perform high intensity or endurance training you probably know that glycogen depletion is one of the reasons athletes or 'hit the wall' in endurance competition. </a:t>
            </a:r>
          </a:p>
          <a:p>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While endurance athletes are easy to convince of the need for a high carbohydrate, low fat diet, strength athletes are a bit harder to convince of the need for adequate </a:t>
            </a:r>
            <a:r>
              <a:rPr lang="en-US" dirty="0" err="1"/>
              <a:t>carbs</a:t>
            </a:r>
            <a:r>
              <a:rPr lang="en-US" dirty="0"/>
              <a:t> and moderate protein. Strength athletes have long adhered to high protein diets in order to build muscle. This idea of high protein = more muscle is a bit overstated. </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AU" sz="4000"/>
              <a:t>Relationship between structure of a villus and it’s function</a:t>
            </a:r>
          </a:p>
        </p:txBody>
      </p:sp>
      <p:sp>
        <p:nvSpPr>
          <p:cNvPr id="16387" name="Rectangle 3"/>
          <p:cNvSpPr>
            <a:spLocks noGrp="1" noChangeArrowheads="1"/>
          </p:cNvSpPr>
          <p:nvPr>
            <p:ph idx="1"/>
          </p:nvPr>
        </p:nvSpPr>
        <p:spPr/>
        <p:txBody>
          <a:bodyPr/>
          <a:lstStyle/>
          <a:p>
            <a:pPr>
              <a:lnSpc>
                <a:spcPct val="90000"/>
              </a:lnSpc>
            </a:pPr>
            <a:r>
              <a:rPr lang="en-AU" dirty="0"/>
              <a:t>Villi increase the surface area over which food is absorbed.</a:t>
            </a:r>
          </a:p>
          <a:p>
            <a:pPr>
              <a:lnSpc>
                <a:spcPct val="90000"/>
              </a:lnSpc>
            </a:pPr>
            <a:r>
              <a:rPr lang="en-AU" dirty="0"/>
              <a:t>An </a:t>
            </a:r>
            <a:r>
              <a:rPr lang="en-AU" dirty="0">
                <a:solidFill>
                  <a:srgbClr val="FF0066"/>
                </a:solidFill>
              </a:rPr>
              <a:t>epithelium</a:t>
            </a:r>
            <a:r>
              <a:rPr lang="en-AU" dirty="0"/>
              <a:t>, consisting of only one layer of cells is all that foods have to pass through to be absorbed.</a:t>
            </a:r>
          </a:p>
          <a:p>
            <a:pPr>
              <a:lnSpc>
                <a:spcPct val="90000"/>
              </a:lnSpc>
            </a:pPr>
            <a:r>
              <a:rPr lang="en-AU" dirty="0"/>
              <a:t>Protrusions of the exposed part of the plasma membranes of the epithelium cells further increase the surface area for absorption. These projectiles are called </a:t>
            </a:r>
            <a:r>
              <a:rPr lang="en-AU" dirty="0">
                <a:solidFill>
                  <a:srgbClr val="FF0066"/>
                </a:solidFill>
              </a:rPr>
              <a:t>microvilli</a:t>
            </a:r>
            <a:r>
              <a:rPr lang="en-AU"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According to the research of sports nutritionists, strength athletes require high carbohydrate and adequate glycogen stored in the muscle. </a:t>
            </a:r>
          </a:p>
          <a:p>
            <a:r>
              <a:rPr lang="en-US" dirty="0"/>
              <a:t>They point out that all high intensity, powerful muscle contractions (such as weight lifting) are fueled with carbohydrate. </a:t>
            </a:r>
          </a:p>
          <a:p>
            <a:r>
              <a:rPr lang="en-US" dirty="0"/>
              <a:t>Neither fat nor protein can be oxidized rapidly enough to meet the demands of high-intensity exercise. Adequate dietary carbohydrate must be consumed on a daily basis to restore glycogen levels. </a:t>
            </a:r>
          </a:p>
          <a:p>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In fact most strength athletes get far more protein than is necessary to promote muscle synthesis. The current protein recommendations for optimal muscle building in a strength athlete is 1.6 - 1.7 gm protein per kg of body weight. </a:t>
            </a:r>
          </a:p>
          <a:p>
            <a:r>
              <a:rPr lang="en-US" dirty="0"/>
              <a:t>For a athlete weighing 90 kg (200 pounds) that is a total of 145 - 154 grams of protein a day [about 3 small chicken breasts]. </a:t>
            </a:r>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There is no scientific evidence that more than 2.0 grams of protein per kg of body weight has any additional benefit in muscle strength or size. </a:t>
            </a:r>
            <a:endParaRPr lang="en-GB"/>
          </a:p>
          <a:p>
            <a:endParaRPr lang="en-GB"/>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US" dirty="0"/>
              <a:t>The recommendations of sports nutritionists continues to show performance enhancing benefits. </a:t>
            </a:r>
          </a:p>
          <a:p>
            <a:r>
              <a:rPr lang="en-US" dirty="0">
                <a:solidFill>
                  <a:srgbClr val="C00000"/>
                </a:solidFill>
              </a:rPr>
              <a:t>12-15% of daily calories from protein. </a:t>
            </a:r>
          </a:p>
          <a:p>
            <a:r>
              <a:rPr lang="en-US" dirty="0">
                <a:solidFill>
                  <a:srgbClr val="00B050"/>
                </a:solidFill>
              </a:rPr>
              <a:t>25-30% of daily calories from fat. </a:t>
            </a:r>
          </a:p>
          <a:p>
            <a:r>
              <a:rPr lang="en-US" dirty="0">
                <a:solidFill>
                  <a:srgbClr val="00B0F0"/>
                </a:solidFill>
              </a:rPr>
              <a:t>55-65% of daily calories from carbohydrate. </a:t>
            </a:r>
          </a:p>
          <a:p>
            <a:pPr>
              <a:buNone/>
            </a:pPr>
            <a:endParaRPr lang="en-US" dirty="0"/>
          </a:p>
          <a:p>
            <a:r>
              <a:rPr lang="en-US" dirty="0"/>
              <a:t>An athlete's nutrition plan should be individualized to meet the needs of training and competition. </a:t>
            </a:r>
          </a:p>
          <a:p>
            <a:r>
              <a:rPr lang="en-US" dirty="0"/>
              <a:t>Carbohydrates are the primary fuel for intense muscular efforts, and should be the cornerstone of an athlete's diet, regardless of the sport they play.</a:t>
            </a:r>
          </a:p>
          <a:p>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D.4.1 State the approximate glycogen content of</a:t>
            </a:r>
            <a:br>
              <a:rPr lang="en-GB" sz="3200" dirty="0"/>
            </a:br>
            <a:r>
              <a:rPr lang="en-GB" sz="3200" dirty="0"/>
              <a:t>specific skeletal muscle fibre types.</a:t>
            </a:r>
          </a:p>
        </p:txBody>
      </p:sp>
      <p:sp>
        <p:nvSpPr>
          <p:cNvPr id="3" name="Content Placeholder 2"/>
          <p:cNvSpPr>
            <a:spLocks noGrp="1"/>
          </p:cNvSpPr>
          <p:nvPr>
            <p:ph idx="1"/>
          </p:nvPr>
        </p:nvSpPr>
        <p:spPr/>
        <p:txBody>
          <a:bodyPr/>
          <a:lstStyle/>
          <a:p>
            <a:r>
              <a:rPr lang="en-US" dirty="0"/>
              <a:t>When athletes consume a diet containing a normal amount of carbohydrate (55%) their muscles store about 100mmol of glycogen per kg of muscle.</a:t>
            </a:r>
          </a:p>
          <a:p>
            <a:r>
              <a:rPr lang="en-US" dirty="0"/>
              <a:t>In one study, 15% carbohydrate consumption lead to a storage of 53 </a:t>
            </a:r>
            <a:r>
              <a:rPr lang="en-US" dirty="0" err="1"/>
              <a:t>mmol</a:t>
            </a:r>
            <a:r>
              <a:rPr lang="en-US" dirty="0"/>
              <a:t> per kg and 60 – 70% resulted in 205 </a:t>
            </a:r>
            <a:r>
              <a:rPr lang="en-US" dirty="0" err="1"/>
              <a:t>mmol</a:t>
            </a:r>
            <a:r>
              <a:rPr lang="en-US" dirty="0"/>
              <a:t> per kg of muscle. </a:t>
            </a:r>
          </a:p>
          <a:p>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srcRect l="34132" t="53563" r="31691" b="15515"/>
          <a:stretch>
            <a:fillRect/>
          </a:stretch>
        </p:blipFill>
        <p:spPr bwMode="auto">
          <a:xfrm>
            <a:off x="913625" y="1785927"/>
            <a:ext cx="7256594" cy="4924118"/>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srcRect l="26808" t="43798" r="30470" b="39927"/>
          <a:stretch>
            <a:fillRect/>
          </a:stretch>
        </p:blipFill>
        <p:spPr bwMode="auto">
          <a:xfrm>
            <a:off x="214281" y="2643182"/>
            <a:ext cx="8929719" cy="2786082"/>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D.4.2 Describe, with reference to exercise intensity, typical athletic activities requiring high rates of muscle glycogen utilization.</a:t>
            </a:r>
          </a:p>
        </p:txBody>
      </p:sp>
      <p:pic>
        <p:nvPicPr>
          <p:cNvPr id="3074" name="Picture 2"/>
          <p:cNvPicPr>
            <a:picLocks noGrp="1" noChangeAspect="1" noChangeArrowheads="1"/>
          </p:cNvPicPr>
          <p:nvPr>
            <p:ph idx="1"/>
          </p:nvPr>
        </p:nvPicPr>
        <p:blipFill>
          <a:blip r:embed="rId2"/>
          <a:srcRect l="43897" t="38915" r="10940" b="28535"/>
          <a:stretch>
            <a:fillRect/>
          </a:stretch>
        </p:blipFill>
        <p:spPr bwMode="auto">
          <a:xfrm>
            <a:off x="778642" y="2214554"/>
            <a:ext cx="7665298" cy="4143404"/>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D.4.3 Discuss the pattern of muscle glycogen use</a:t>
            </a:r>
            <a:br>
              <a:rPr lang="en-US" sz="2800" dirty="0"/>
            </a:br>
            <a:r>
              <a:rPr lang="en-US" sz="2800" dirty="0"/>
              <a:t>in skeletal muscle </a:t>
            </a:r>
            <a:r>
              <a:rPr lang="en-US" sz="2800" dirty="0" err="1"/>
              <a:t>fibre</a:t>
            </a:r>
            <a:r>
              <a:rPr lang="en-US" sz="2800" dirty="0"/>
              <a:t> types during exercise</a:t>
            </a:r>
            <a:br>
              <a:rPr lang="en-US" sz="2800" dirty="0"/>
            </a:br>
            <a:r>
              <a:rPr lang="en-GB" sz="2800" dirty="0"/>
              <a:t>of various intensities.</a:t>
            </a:r>
          </a:p>
        </p:txBody>
      </p:sp>
      <p:pic>
        <p:nvPicPr>
          <p:cNvPr id="5122" name="Picture 2"/>
          <p:cNvPicPr>
            <a:picLocks noGrp="1" noChangeAspect="1" noChangeArrowheads="1"/>
          </p:cNvPicPr>
          <p:nvPr>
            <p:ph idx="1"/>
          </p:nvPr>
        </p:nvPicPr>
        <p:blipFill>
          <a:blip r:embed="rId2"/>
          <a:srcRect l="36573" t="56002" r="41456" b="9005"/>
          <a:stretch>
            <a:fillRect/>
          </a:stretch>
        </p:blipFill>
        <p:spPr bwMode="auto">
          <a:xfrm>
            <a:off x="2643174" y="1928802"/>
            <a:ext cx="4007022" cy="4786346"/>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b="1" dirty="0" err="1"/>
              <a:t>Fiber</a:t>
            </a:r>
            <a:r>
              <a:rPr lang="en-GB" b="1" dirty="0"/>
              <a:t> type-specific muscle glycogen sparing due to carbohydrate intake before and during exercise </a:t>
            </a:r>
          </a:p>
          <a:p>
            <a:r>
              <a:rPr lang="en-GB" b="1" dirty="0"/>
              <a:t>K. De Bock, W. </a:t>
            </a:r>
            <a:r>
              <a:rPr lang="en-GB" b="1" dirty="0" err="1"/>
              <a:t>Derave</a:t>
            </a:r>
            <a:r>
              <a:rPr lang="en-GB" b="1" dirty="0"/>
              <a:t>, M. </a:t>
            </a:r>
            <a:r>
              <a:rPr lang="en-GB" b="1" dirty="0" err="1"/>
              <a:t>Ramaekers</a:t>
            </a:r>
            <a:r>
              <a:rPr lang="en-GB" b="1" dirty="0"/>
              <a:t>, E. A. Richter, and P. </a:t>
            </a:r>
            <a:r>
              <a:rPr lang="en-GB" b="1" dirty="0" err="1"/>
              <a:t>Hespel</a:t>
            </a:r>
            <a:r>
              <a:rPr lang="en-GB" b="1" dirty="0"/>
              <a:t> </a:t>
            </a:r>
            <a:r>
              <a:rPr lang="en-GB" dirty="0"/>
              <a:t>The effect of carbohydrate intake before and during exercise</a:t>
            </a:r>
            <a:r>
              <a:rPr lang="en-GB" baseline="30000" dirty="0"/>
              <a:t> </a:t>
            </a:r>
            <a:r>
              <a:rPr lang="en-GB" dirty="0"/>
              <a:t>on muscle glycogen content was investigated. </a:t>
            </a:r>
          </a:p>
          <a:p>
            <a:r>
              <a:rPr lang="en-GB" dirty="0"/>
              <a:t>According to a</a:t>
            </a:r>
            <a:r>
              <a:rPr lang="en-GB" baseline="30000" dirty="0"/>
              <a:t> </a:t>
            </a:r>
            <a:r>
              <a:rPr lang="en-GB" dirty="0"/>
              <a:t>randomized crossover study design, eight young healthy volunteers</a:t>
            </a:r>
            <a:r>
              <a:rPr lang="en-GB" baseline="30000" dirty="0"/>
              <a:t> </a:t>
            </a:r>
            <a:r>
              <a:rPr lang="en-GB" dirty="0"/>
              <a:t>(</a:t>
            </a:r>
            <a:r>
              <a:rPr lang="en-GB" i="1" dirty="0"/>
              <a:t>n</a:t>
            </a:r>
            <a:r>
              <a:rPr lang="en-GB" dirty="0"/>
              <a:t> = 8) participated in two experimental sessions with an interval</a:t>
            </a:r>
            <a:r>
              <a:rPr lang="en-GB" baseline="30000" dirty="0"/>
              <a:t> </a:t>
            </a:r>
            <a:r>
              <a:rPr lang="en-GB" dirty="0"/>
              <a:t>of 3 wk. </a:t>
            </a:r>
          </a:p>
          <a:p>
            <a:r>
              <a:rPr lang="en-GB" dirty="0"/>
              <a:t>In each session subjects performed 2 h of constant-load</a:t>
            </a:r>
            <a:r>
              <a:rPr lang="en-GB" baseline="30000" dirty="0"/>
              <a:t> </a:t>
            </a:r>
            <a:r>
              <a:rPr lang="en-GB" dirty="0"/>
              <a:t>bicycle exercise (75% maximal oxygen uptake). </a:t>
            </a:r>
          </a:p>
          <a:p>
            <a:r>
              <a:rPr lang="en-GB" dirty="0"/>
              <a:t>On one occasion</a:t>
            </a:r>
            <a:r>
              <a:rPr lang="en-GB" baseline="30000" dirty="0"/>
              <a:t> </a:t>
            </a:r>
            <a:r>
              <a:rPr lang="en-GB" dirty="0"/>
              <a:t>(CHO), they received carbohydrates before (150 g) and during</a:t>
            </a:r>
            <a:r>
              <a:rPr lang="en-GB" baseline="30000" dirty="0"/>
              <a:t> </a:t>
            </a:r>
            <a:r>
              <a:rPr lang="en-GB" dirty="0"/>
              <a:t>(1 </a:t>
            </a:r>
            <a:r>
              <a:rPr lang="en-GB" dirty="0" err="1"/>
              <a:t>g·kg</a:t>
            </a:r>
            <a:r>
              <a:rPr lang="en-GB" dirty="0"/>
              <a:t> body weight</a:t>
            </a:r>
            <a:r>
              <a:rPr lang="en-GB" baseline="30000" dirty="0"/>
              <a:t>–1</a:t>
            </a:r>
            <a:r>
              <a:rPr lang="en-GB" dirty="0"/>
              <a:t>·h</a:t>
            </a:r>
            <a:r>
              <a:rPr lang="en-GB" baseline="30000" dirty="0"/>
              <a:t>–1</a:t>
            </a:r>
            <a:r>
              <a:rPr lang="en-GB" dirty="0"/>
              <a:t>) exercise.</a:t>
            </a:r>
            <a:r>
              <a:rPr lang="en-GB" baseline="30000" dirty="0"/>
              <a:t> </a:t>
            </a:r>
            <a:r>
              <a:rPr lang="en-GB" dirty="0"/>
              <a:t>On the other occasion they exercised after an overnight fast</a:t>
            </a:r>
            <a:r>
              <a:rPr lang="en-GB" baseline="30000" dirty="0"/>
              <a:t> </a:t>
            </a:r>
            <a:r>
              <a:rPr lang="en-GB" dirty="0"/>
              <a:t>(F). </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268760"/>
            <a:ext cx="8229600" cy="5055840"/>
          </a:xfrm>
        </p:spPr>
        <p:txBody>
          <a:bodyPr>
            <a:normAutofit/>
          </a:bodyPr>
          <a:lstStyle/>
          <a:p>
            <a:pPr>
              <a:lnSpc>
                <a:spcPct val="80000"/>
              </a:lnSpc>
            </a:pPr>
            <a:r>
              <a:rPr lang="en-AU" sz="2800" dirty="0">
                <a:solidFill>
                  <a:srgbClr val="FF0066"/>
                </a:solidFill>
              </a:rPr>
              <a:t>Protein channels</a:t>
            </a:r>
            <a:r>
              <a:rPr lang="en-AU" sz="2800" dirty="0"/>
              <a:t> in the microvilli membranes allow rapid absorption of foods by </a:t>
            </a:r>
            <a:r>
              <a:rPr lang="en-AU" sz="2800" dirty="0">
                <a:solidFill>
                  <a:srgbClr val="FF0066"/>
                </a:solidFill>
              </a:rPr>
              <a:t>facilitated diffusion</a:t>
            </a:r>
            <a:r>
              <a:rPr lang="en-AU" sz="2800" dirty="0"/>
              <a:t> and </a:t>
            </a:r>
            <a:r>
              <a:rPr lang="en-AU" sz="2800" dirty="0">
                <a:solidFill>
                  <a:schemeClr val="hlink"/>
                </a:solidFill>
              </a:rPr>
              <a:t>pumps</a:t>
            </a:r>
            <a:r>
              <a:rPr lang="en-AU" sz="2800" dirty="0"/>
              <a:t> allow rapid absorption by </a:t>
            </a:r>
            <a:r>
              <a:rPr lang="en-AU" sz="2800" dirty="0">
                <a:solidFill>
                  <a:schemeClr val="hlink"/>
                </a:solidFill>
              </a:rPr>
              <a:t>active transport.</a:t>
            </a:r>
          </a:p>
          <a:p>
            <a:pPr>
              <a:lnSpc>
                <a:spcPct val="80000"/>
              </a:lnSpc>
            </a:pPr>
            <a:r>
              <a:rPr lang="en-AU" sz="2800" dirty="0"/>
              <a:t>Mitochondria in epithelium cells provide the </a:t>
            </a:r>
            <a:r>
              <a:rPr lang="en-AU" sz="2800" dirty="0">
                <a:solidFill>
                  <a:srgbClr val="FF0066"/>
                </a:solidFill>
              </a:rPr>
              <a:t>ATP </a:t>
            </a:r>
            <a:r>
              <a:rPr lang="en-AU" sz="2800" dirty="0"/>
              <a:t>needed for active transport.</a:t>
            </a:r>
          </a:p>
          <a:p>
            <a:pPr>
              <a:lnSpc>
                <a:spcPct val="80000"/>
              </a:lnSpc>
            </a:pPr>
            <a:r>
              <a:rPr lang="en-AU" sz="2800" dirty="0">
                <a:solidFill>
                  <a:srgbClr val="FF0066"/>
                </a:solidFill>
              </a:rPr>
              <a:t>Blood capillaries</a:t>
            </a:r>
            <a:r>
              <a:rPr lang="en-AU" sz="2800" dirty="0"/>
              <a:t> inside the villus are very close to the epithelium so the distance from the diffusion of foods is very small.</a:t>
            </a:r>
          </a:p>
          <a:p>
            <a:pPr>
              <a:lnSpc>
                <a:spcPct val="80000"/>
              </a:lnSpc>
            </a:pPr>
            <a:r>
              <a:rPr lang="en-AU" sz="2800" dirty="0">
                <a:solidFill>
                  <a:srgbClr val="FF0066"/>
                </a:solidFill>
              </a:rPr>
              <a:t>A lacteal</a:t>
            </a:r>
            <a:r>
              <a:rPr lang="en-AU" sz="2800" dirty="0"/>
              <a:t> (a branch of the lymphatic system) in the centre of the villus carries away fats after absorption.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err="1"/>
              <a:t>Preexercise</a:t>
            </a:r>
            <a:r>
              <a:rPr lang="en-GB" dirty="0"/>
              <a:t> glycogen content was</a:t>
            </a:r>
            <a:r>
              <a:rPr lang="en-GB" baseline="30000" dirty="0"/>
              <a:t> </a:t>
            </a:r>
            <a:r>
              <a:rPr lang="en-GB" dirty="0">
                <a:solidFill>
                  <a:srgbClr val="FF0000"/>
                </a:solidFill>
              </a:rPr>
              <a:t>higher in type </a:t>
            </a:r>
            <a:r>
              <a:rPr lang="en-GB" dirty="0" err="1">
                <a:solidFill>
                  <a:srgbClr val="FF0000"/>
                </a:solidFill>
              </a:rPr>
              <a:t>IIa</a:t>
            </a:r>
            <a:r>
              <a:rPr lang="en-GB" dirty="0">
                <a:solidFill>
                  <a:srgbClr val="FF0000"/>
                </a:solidFill>
              </a:rPr>
              <a:t> </a:t>
            </a:r>
            <a:r>
              <a:rPr lang="en-GB" dirty="0" err="1"/>
              <a:t>fibers</a:t>
            </a:r>
            <a:r>
              <a:rPr lang="en-GB" dirty="0"/>
              <a:t> than in type I </a:t>
            </a:r>
            <a:r>
              <a:rPr lang="en-GB" dirty="0" err="1"/>
              <a:t>fibers</a:t>
            </a:r>
            <a:r>
              <a:rPr lang="en-GB" dirty="0"/>
              <a:t> </a:t>
            </a:r>
          </a:p>
          <a:p>
            <a:r>
              <a:rPr lang="en-GB" dirty="0"/>
              <a:t>Type </a:t>
            </a:r>
            <a:r>
              <a:rPr lang="en-GB" dirty="0" err="1"/>
              <a:t>IIa</a:t>
            </a:r>
            <a:r>
              <a:rPr lang="en-GB" dirty="0"/>
              <a:t> </a:t>
            </a:r>
            <a:r>
              <a:rPr lang="en-GB" dirty="0" err="1"/>
              <a:t>fiber</a:t>
            </a:r>
            <a:r>
              <a:rPr lang="en-GB" baseline="30000" dirty="0"/>
              <a:t> </a:t>
            </a:r>
            <a:r>
              <a:rPr lang="en-GB" dirty="0"/>
              <a:t>glycogen content decreased during F, but it did not significantly change during CHO (</a:t>
            </a:r>
            <a:r>
              <a:rPr lang="en-GB" i="1" dirty="0"/>
              <a:t>P</a:t>
            </a:r>
            <a:r>
              <a:rPr lang="en-GB" baseline="30000" dirty="0"/>
              <a:t> </a:t>
            </a:r>
            <a:r>
              <a:rPr lang="en-GB" dirty="0"/>
              <a:t>= 0.29).</a:t>
            </a:r>
          </a:p>
          <a:p>
            <a:r>
              <a:rPr lang="en-GB" dirty="0"/>
              <a:t> Conversely, in type I </a:t>
            </a:r>
            <a:r>
              <a:rPr lang="en-GB" dirty="0" err="1"/>
              <a:t>fibers</a:t>
            </a:r>
            <a:r>
              <a:rPr lang="en-GB" dirty="0"/>
              <a:t> during CHO and F the exercise</a:t>
            </a:r>
            <a:r>
              <a:rPr lang="en-GB" baseline="30000" dirty="0"/>
              <a:t> </a:t>
            </a:r>
            <a:r>
              <a:rPr lang="en-GB" dirty="0"/>
              <a:t>bout decreased glycogen content to the same degree. </a:t>
            </a:r>
          </a:p>
          <a:p>
            <a:r>
              <a:rPr lang="en-GB" dirty="0"/>
              <a:t>We conclude</a:t>
            </a:r>
            <a:r>
              <a:rPr lang="en-GB" baseline="30000" dirty="0"/>
              <a:t> </a:t>
            </a:r>
            <a:r>
              <a:rPr lang="en-GB" dirty="0"/>
              <a:t>that the combination of carbohydrate intake both before and</a:t>
            </a:r>
            <a:r>
              <a:rPr lang="en-GB" baseline="30000" dirty="0"/>
              <a:t> </a:t>
            </a:r>
            <a:r>
              <a:rPr lang="en-GB" dirty="0"/>
              <a:t>during moderate- to high-intensity endurance exercise results</a:t>
            </a:r>
            <a:r>
              <a:rPr lang="en-GB" baseline="30000" dirty="0"/>
              <a:t> </a:t>
            </a:r>
            <a:r>
              <a:rPr lang="en-GB" dirty="0"/>
              <a:t>in glycogen sparing in type </a:t>
            </a:r>
            <a:r>
              <a:rPr lang="en-GB" dirty="0" err="1"/>
              <a:t>IIa</a:t>
            </a:r>
            <a:r>
              <a:rPr lang="en-GB" dirty="0"/>
              <a:t> muscle </a:t>
            </a:r>
            <a:r>
              <a:rPr lang="en-GB" dirty="0" err="1"/>
              <a:t>fibers</a:t>
            </a:r>
            <a:r>
              <a:rPr lang="en-GB" dirty="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Grp="1" noChangeAspect="1" noChangeArrowheads="1"/>
          </p:cNvPicPr>
          <p:nvPr>
            <p:ph idx="1"/>
          </p:nvPr>
        </p:nvPicPr>
        <p:blipFill>
          <a:blip r:embed="rId2"/>
          <a:srcRect l="14602" t="16130" r="46338" b="5750"/>
          <a:stretch>
            <a:fillRect/>
          </a:stretch>
        </p:blipFill>
        <p:spPr bwMode="auto">
          <a:xfrm>
            <a:off x="1571604" y="285727"/>
            <a:ext cx="4357718" cy="6536577"/>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D.4.4 Define the term </a:t>
            </a:r>
            <a:r>
              <a:rPr lang="en-GB" i="1" dirty="0" err="1"/>
              <a:t>glycemic</a:t>
            </a:r>
            <a:r>
              <a:rPr lang="en-GB" i="1" dirty="0"/>
              <a:t> index </a:t>
            </a:r>
            <a:r>
              <a:rPr lang="en-GB" dirty="0"/>
              <a:t>(GI).</a:t>
            </a:r>
          </a:p>
        </p:txBody>
      </p:sp>
      <p:sp>
        <p:nvSpPr>
          <p:cNvPr id="3" name="Content Placeholder 2"/>
          <p:cNvSpPr>
            <a:spLocks noGrp="1"/>
          </p:cNvSpPr>
          <p:nvPr>
            <p:ph idx="1"/>
          </p:nvPr>
        </p:nvSpPr>
        <p:spPr/>
        <p:txBody>
          <a:bodyPr/>
          <a:lstStyle/>
          <a:p>
            <a:r>
              <a:rPr lang="en-US" dirty="0"/>
              <a:t>The </a:t>
            </a:r>
            <a:r>
              <a:rPr lang="en-US" dirty="0" err="1"/>
              <a:t>glycemic</a:t>
            </a:r>
            <a:r>
              <a:rPr lang="en-US" dirty="0"/>
              <a:t> index or GI is the method of explaining or ranking carbohydrates according to their effect on our blood glucose levels.</a:t>
            </a:r>
          </a:p>
          <a:p>
            <a:endParaRPr lang="en-US" dirty="0"/>
          </a:p>
          <a:p>
            <a:r>
              <a:rPr lang="en-US" dirty="0"/>
              <a:t>GI is a measure of the effects of </a:t>
            </a:r>
            <a:r>
              <a:rPr lang="en-US" dirty="0">
                <a:hlinkClick r:id="rId2" action="ppaction://hlinkfile" tooltip="Carbohydrate"/>
              </a:rPr>
              <a:t>carbohydrates</a:t>
            </a:r>
            <a:r>
              <a:rPr lang="en-US" dirty="0"/>
              <a:t> on </a:t>
            </a:r>
            <a:r>
              <a:rPr lang="en-US" dirty="0">
                <a:hlinkClick r:id="rId3" action="ppaction://hlinkfile" tooltip="Blood sugar"/>
              </a:rPr>
              <a:t>blood sugar</a:t>
            </a:r>
            <a:r>
              <a:rPr lang="en-US" dirty="0"/>
              <a:t> levels.</a:t>
            </a:r>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Carbohydrates that break down quickly during digestion, releasing </a:t>
            </a:r>
            <a:r>
              <a:rPr lang="en-US" dirty="0">
                <a:hlinkClick r:id="rId2" action="ppaction://hlinkfile" tooltip="Glucose"/>
              </a:rPr>
              <a:t>glucose</a:t>
            </a:r>
            <a:r>
              <a:rPr lang="en-US" dirty="0"/>
              <a:t> rapidly into the </a:t>
            </a:r>
            <a:r>
              <a:rPr lang="en-US" dirty="0">
                <a:hlinkClick r:id="rId3" action="ppaction://hlinkfile" tooltip="Bloodstream"/>
              </a:rPr>
              <a:t>bloodstream</a:t>
            </a:r>
            <a:r>
              <a:rPr lang="en-US" dirty="0"/>
              <a:t>, have a high GI; carbohydrates that break down more slowly, releasing glucose more gradually into the bloodstream, have a low GI.</a:t>
            </a:r>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srcRect l="70751" t="40543" r="2396" b="30162"/>
          <a:stretch>
            <a:fillRect/>
          </a:stretch>
        </p:blipFill>
        <p:spPr bwMode="auto">
          <a:xfrm>
            <a:off x="928662" y="1376781"/>
            <a:ext cx="6429420" cy="5260435"/>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4.5 List food with low and high </a:t>
            </a:r>
            <a:r>
              <a:rPr lang="en-US" dirty="0" err="1"/>
              <a:t>glycemic</a:t>
            </a:r>
            <a:r>
              <a:rPr lang="en-US" dirty="0"/>
              <a:t> indexes.</a:t>
            </a:r>
            <a:endParaRPr lang="en-GB" dirty="0"/>
          </a:p>
        </p:txBody>
      </p:sp>
      <p:pic>
        <p:nvPicPr>
          <p:cNvPr id="7170" name="Picture 2"/>
          <p:cNvPicPr>
            <a:picLocks noGrp="1" noChangeAspect="1" noChangeArrowheads="1"/>
          </p:cNvPicPr>
          <p:nvPr>
            <p:ph idx="1"/>
          </p:nvPr>
        </p:nvPicPr>
        <p:blipFill>
          <a:blip r:embed="rId2"/>
          <a:srcRect l="13427" t="16130" r="2350" b="52948"/>
          <a:stretch>
            <a:fillRect/>
          </a:stretch>
        </p:blipFill>
        <p:spPr bwMode="auto">
          <a:xfrm>
            <a:off x="432356" y="2643182"/>
            <a:ext cx="8561280" cy="2714644"/>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a:srcRect t="17758" r="65868" b="10632"/>
          <a:stretch>
            <a:fillRect/>
          </a:stretch>
        </p:blipFill>
        <p:spPr bwMode="auto">
          <a:xfrm>
            <a:off x="1643042" y="142852"/>
            <a:ext cx="5000628" cy="6532563"/>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D.4.6 Explain the relevance of GI with regard to</a:t>
            </a:r>
            <a:br>
              <a:rPr lang="en-US" sz="3200" dirty="0"/>
            </a:br>
            <a:r>
              <a:rPr lang="en-US" sz="3200" dirty="0"/>
              <a:t>carbohydrate consumption by athletes pre and</a:t>
            </a:r>
            <a:br>
              <a:rPr lang="en-US" sz="3200" dirty="0"/>
            </a:br>
            <a:r>
              <a:rPr lang="en-GB" sz="3200" dirty="0"/>
              <a:t>post-competition.</a:t>
            </a:r>
          </a:p>
        </p:txBody>
      </p:sp>
      <p:sp>
        <p:nvSpPr>
          <p:cNvPr id="3" name="Content Placeholder 2"/>
          <p:cNvSpPr>
            <a:spLocks noGrp="1"/>
          </p:cNvSpPr>
          <p:nvPr>
            <p:ph idx="1"/>
          </p:nvPr>
        </p:nvSpPr>
        <p:spPr/>
        <p:txBody>
          <a:bodyPr>
            <a:normAutofit/>
          </a:bodyPr>
          <a:lstStyle/>
          <a:p>
            <a:r>
              <a:rPr lang="en-US" dirty="0"/>
              <a:t>Low G.I. foods are digested slowly and can remain in the small intestine for hours after consumption. The benefit of this is a slow and sustained release of glucose that occurs even during exercise. </a:t>
            </a:r>
          </a:p>
          <a:p>
            <a:r>
              <a:rPr lang="en-US" dirty="0"/>
              <a:t>In general, carbohydrates with a low GI provide long term health benefits and may prevent disease states such as diabetes, obesity and heart disease. </a:t>
            </a:r>
          </a:p>
          <a:p>
            <a:r>
              <a:rPr lang="en-US" dirty="0"/>
              <a:t>In contrast, high GI foods have specific application for athletes by supplying readily available carbohydrates either before, during or post exercise.</a:t>
            </a:r>
            <a:endParaRPr lang="en-GB"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u="sng" dirty="0"/>
              <a:t>The Pre-event meal</a:t>
            </a:r>
            <a:r>
              <a:rPr lang="en-US" dirty="0"/>
              <a:t> </a:t>
            </a:r>
            <a:br>
              <a:rPr lang="en-US" dirty="0"/>
            </a:br>
            <a:r>
              <a:rPr lang="en-US" dirty="0"/>
              <a:t>It is best to select foods that also do not cause stomach cramps and flatulence (These are usually ones with high </a:t>
            </a:r>
            <a:r>
              <a:rPr lang="en-US" dirty="0" err="1"/>
              <a:t>fibre</a:t>
            </a:r>
            <a:r>
              <a:rPr lang="en-US" dirty="0"/>
              <a:t>). </a:t>
            </a:r>
          </a:p>
          <a:p>
            <a:r>
              <a:rPr lang="en-US" dirty="0"/>
              <a:t>Consume 1g of Carbohydrate for every Kg of body weight. </a:t>
            </a:r>
            <a:br>
              <a:rPr lang="en-US" dirty="0"/>
            </a:br>
            <a:r>
              <a:rPr lang="en-US" dirty="0"/>
              <a:t>1-2 hours before the start of the event. </a:t>
            </a:r>
          </a:p>
          <a:p>
            <a:pPr>
              <a:buNone/>
            </a:pPr>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Examples of Good Low GI foods for a 50kg athlete </a:t>
            </a:r>
          </a:p>
          <a:p>
            <a:r>
              <a:rPr lang="en-US" dirty="0"/>
              <a:t>Porridge                               600g  (two and a half cups)  GI=42 </a:t>
            </a:r>
            <a:br>
              <a:rPr lang="en-US" dirty="0"/>
            </a:br>
            <a:r>
              <a:rPr lang="en-US" dirty="0" err="1"/>
              <a:t>Sustagen</a:t>
            </a:r>
            <a:r>
              <a:rPr lang="en-US" dirty="0"/>
              <a:t>                             250ml    GI about 40 </a:t>
            </a:r>
            <a:br>
              <a:rPr lang="en-US" dirty="0"/>
            </a:br>
            <a:r>
              <a:rPr lang="en-US" dirty="0"/>
              <a:t>Apples                                 3 small medium   GI=38 </a:t>
            </a:r>
            <a:br>
              <a:rPr lang="en-US" dirty="0"/>
            </a:br>
            <a:r>
              <a:rPr lang="en-US" dirty="0"/>
              <a:t>Heavy grain breads            3 slices of </a:t>
            </a:r>
            <a:r>
              <a:rPr lang="en-US" dirty="0" err="1"/>
              <a:t>Burgen</a:t>
            </a:r>
            <a:r>
              <a:rPr lang="en-US" dirty="0"/>
              <a:t> honey oat-bran   GI=31 </a:t>
            </a:r>
          </a:p>
          <a:p>
            <a:endParaRPr lang="en-GB"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ption D: Nutrition&amp;quot;&quot;/&gt;&lt;property id=&quot;20307&quot; value=&quot;256&quot;/&gt;&lt;/object&gt;&lt;object type=&quot;3&quot; unique_id=&quot;10005&quot;&gt;&lt;property id=&quot;20148&quot; value=&quot;5&quot;/&gt;&lt;property id=&quot;20300&quot; value=&quot;Slide 2 - &amp;quot;D.1.1 Outline the features of the principal components of the digestive system.&amp;quot;&quot;/&gt;&lt;property id=&quot;20307&quot; value=&quot;257&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 - &amp;quot;Absorption and assimilation&amp;quot;&quot;/&gt;&lt;property id=&quot;20307&quot; value=&quot;263&quot;/&gt;&lt;/object&gt;&lt;object type=&quot;3&quot; unique_id=&quot;10010&quot;&gt;&lt;property id=&quot;20148&quot; value=&quot;5&quot;/&gt;&lt;property id=&quot;20300&quot; value=&quot;Slide 8 - &amp;quot;Relationship between structure of a villus and it’s function&amp;quot;&quot;/&gt;&lt;property id=&quot;20307&quot; value=&quot;264&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1 - &amp;quot;D.1.2 State the typical pH values found throughout the digestive system.&amp;quot;&quot;/&gt;&lt;property id=&quot;20307&quot; value=&quot;266&quot;/&gt;&lt;/object&gt;&lt;object type=&quot;3&quot; unique_id=&quot;10013&quot;&gt;&lt;property id=&quot;20148&quot; value=&quot;5&quot;/&gt;&lt;property id=&quot;20300&quot; value=&quot;Slide 12&quot;/&gt;&lt;property id=&quot;20307&quot; value=&quot;268&quot;/&gt;&lt;/object&gt;&lt;object type=&quot;3&quot; unique_id=&quot;10014&quot;&gt;&lt;property id=&quot;20148&quot; value=&quot;5&quot;/&gt;&lt;property id=&quot;20300&quot; value=&quot;Slide 13&quot;/&gt;&lt;property id=&quot;20307&quot; value=&quot;267&quot;/&gt;&lt;/object&gt;&lt;object type=&quot;3&quot; unique_id=&quot;10015&quot;&gt;&lt;property id=&quot;20148&quot; value=&quot;5&quot;/&gt;&lt;property id=&quot;20300&quot; value=&quot;Slide 16 - &amp;quot;Summary&amp;quot;&quot;/&gt;&lt;property id=&quot;20307&quot; value=&quot;262&quot;/&gt;&lt;/object&gt;&lt;object type=&quot;3&quot; unique_id=&quot;10058&quot;&gt;&lt;property id=&quot;20148&quot; value=&quot;5&quot;/&gt;&lt;property id=&quot;20300&quot; value=&quot;Slide 7&quot;/&gt;&lt;property id=&quot;20307&quot; value=&quot;269&quot;/&gt;&lt;/object&gt;&lt;object type=&quot;3&quot; unique_id=&quot;10059&quot;&gt;&lt;property id=&quot;20148&quot; value=&quot;5&quot;/&gt;&lt;property id=&quot;20300&quot; value=&quot;Slide 10&quot;/&gt;&lt;property id=&quot;20307&quot; value=&quot;270&quot;/&gt;&lt;/object&gt;&lt;object type=&quot;3&quot; unique_id=&quot;10060&quot;&gt;&lt;property id=&quot;20148&quot; value=&quot;5&quot;/&gt;&lt;property id=&quot;20300&quot; value=&quot;Slide 14&quot;/&gt;&lt;property id=&quot;20307&quot; value=&quot;271&quot;/&gt;&lt;/object&gt;&lt;object type=&quot;3&quot; unique_id=&quot;10282&quot;&gt;&lt;property id=&quot;20148&quot; value=&quot;5&quot;/&gt;&lt;property id=&quot;20300&quot; value=&quot;Slide 15 - &amp;quot;Movement of Food Through the System &amp;quot;&quot;/&gt;&lt;property id=&quot;20307&quot; value=&quot;282&quot;/&gt;&lt;/object&gt;&lt;object type=&quot;3&quot; unique_id=&quot;10283&quot;&gt;&lt;property id=&quot;20148&quot; value=&quot;5&quot;/&gt;&lt;property id=&quot;20300&quot; value=&quot;Slide 17 - &amp;quot;D.1.3 Describe the function of enzymes in the&amp;#x0D;&amp;#x0A;context of macronutrient digestion.&amp;quot;&quot;/&gt;&lt;property id=&quot;20307&quot; value=&quot;272&quot;/&gt;&lt;/object&gt;&lt;object type=&quot;3&quot; unique_id=&quot;10284&quot;&gt;&lt;property id=&quot;20148&quot; value=&quot;5&quot;/&gt;&lt;property id=&quot;20300&quot; value=&quot;Slide 18 - &amp;quot;Enzyme enables reactant molecules to absorb enough energy to reach the transition state even at moderate temperatu&quot;/&gt;&lt;property id=&quot;20307&quot; value=&quot;276&quot;/&gt;&lt;/object&gt;&lt;object type=&quot;3&quot; unique_id=&quot;10285&quot;&gt;&lt;property id=&quot;20148&quot; value=&quot;5&quot;/&gt;&lt;property id=&quot;20300&quot; value=&quot;Slide 19 - &amp;quot;Enzyme and substrate(s) fit together like a lock and a key&amp;quot;&quot;/&gt;&lt;property id=&quot;20307&quot; value=&quot;277&quot;/&gt;&lt;/object&gt;&lt;object type=&quot;3&quot; unique_id=&quot;10286&quot;&gt;&lt;property id=&quot;20148&quot; value=&quot;5&quot;/&gt;&lt;property id=&quot;20300&quot; value=&quot;Slide 20 - &amp;quot;Enzymes have an optimum pH at which they function best.&amp;#x0D;&amp;#x0A;At other pH’s, enzymes are denatured&amp;quot;&quot;/&gt;&lt;property id=&quot;20307&quot; value=&quot;278&quot;/&gt;&lt;/object&gt;&lt;object type=&quot;3&quot; unique_id=&quot;10287&quot;&gt;&lt;property id=&quot;20148&quot; value=&quot;5&quot;/&gt;&lt;property id=&quot;20300&quot; value=&quot;Slide 21 - &amp;quot;D.1.4 Explain the need for enzymes in digestion&amp;quot;&quot;/&gt;&lt;property id=&quot;20307&quot; value=&quot;273&quot;/&gt;&lt;/object&gt;&lt;object type=&quot;3&quot; unique_id=&quot;10288&quot;&gt;&lt;property id=&quot;20148&quot; value=&quot;5&quot;/&gt;&lt;property id=&quot;20300&quot; value=&quot;Slide 22 - &amp;quot;D.1.5 List the enzymes that are responsible for the&amp;#x0D;&amp;#x0A;digestion of carbohydrates, fats and proteins from the mouth t&quot;/&gt;&lt;property id=&quot;20307&quot; value=&quot;274&quot;/&gt;&lt;/object&gt;&lt;object type=&quot;3&quot; unique_id=&quot;10289&quot;&gt;&lt;property id=&quot;20148&quot; value=&quot;5&quot;/&gt;&lt;property id=&quot;20300&quot; value=&quot;Slide 23&quot;/&gt;&lt;property id=&quot;20307&quot; value=&quot;279&quot;/&gt;&lt;/object&gt;&lt;object type=&quot;3&quot; unique_id=&quot;10290&quot;&gt;&lt;property id=&quot;20148&quot; value=&quot;5&quot;/&gt;&lt;property id=&quot;20300&quot; value=&quot;Slide 24 - &amp;quot;D.1.6 Describe the absorption of glucose, amino&amp;#x0D;&amp;#x0A;acids and fatty acids from the intestinal lumen&amp;#x0D;&amp;#x0A;to the capillary n&quot;/&gt;&lt;property id=&quot;20307&quot; value=&quot;275&quot;/&gt;&lt;/object&gt;&lt;object type=&quot;3&quot; unique_id=&quot;10291&quot;&gt;&lt;property id=&quot;20148&quot; value=&quot;5&quot;/&gt;&lt;property id=&quot;20300&quot; value=&quot;Slide 25 - &amp;quot;Absorption and Assimilation&amp;quot;&quot;/&gt;&lt;property id=&quot;20307&quot; value=&quot;281&quot;/&gt;&lt;/object&gt;&lt;object type=&quot;3&quot; unique_id=&quot;10292&quot;&gt;&lt;property id=&quot;20148&quot; value=&quot;5&quot;/&gt;&lt;property id=&quot;20300&quot; value=&quot;Slide 26&quot;/&gt;&lt;property id=&quot;20307&quot; value=&quot;283&quot;/&gt;&lt;/object&gt;&lt;object type=&quot;3&quot; unique_id=&quot;10769&quot;&gt;&lt;property id=&quot;20148&quot; value=&quot;5&quot;/&gt;&lt;property id=&quot;20300&quot; value=&quot;Slide 27 - &amp;quot;D.2.1 State the reasons why humans cannot live&amp;#x0D;&amp;#x0A;without water for a prolonged period of time.&amp;quot;&quot;/&gt;&lt;property id=&quot;20307&quot; value=&quot;284&quot;/&gt;&lt;/object&gt;&lt;object type=&quot;3&quot; unique_id=&quot;10770&quot;&gt;&lt;property id=&quot;20148&quot; value=&quot;5&quot;/&gt;&lt;property id=&quot;20300&quot; value=&quot;Slide 30 - &amp;quot;D.2.2 State where extracellular fluid can be located throughout the body.&amp;quot;&quot;/&gt;&lt;property id=&quot;20307&quot; value=&quot;285&quot;/&gt;&lt;/object&gt;&lt;object type=&quot;3&quot; unique_id=&quot;10771&quot;&gt;&lt;property id=&quot;20148&quot; value=&quot;5&quot;/&gt;&lt;property id=&quot;20300&quot; value=&quot;Slide 31&quot;/&gt;&lt;property id=&quot;20307&quot; value=&quot;287&quot;/&gt;&lt;/object&gt;&lt;object type=&quot;3&quot; unique_id=&quot;10772&quot;&gt;&lt;property id=&quot;20148&quot; value=&quot;5&quot;/&gt;&lt;property id=&quot;20300&quot; value=&quot;Slide 32 - &amp;quot;D.2.3 Compare water distribution in trained and untrained individuals.&amp;quot;&quot;/&gt;&lt;property id=&quot;20307&quot; value=&quot;286&quot;/&gt;&lt;/object&gt;&lt;object type=&quot;3&quot; unique_id=&quot;10773&quot;&gt;&lt;property id=&quot;20148&quot; value=&quot;5&quot;/&gt;&lt;property id=&quot;20300&quot; value=&quot;Slide 33&quot;/&gt;&lt;property id=&quot;20307&quot; value=&quot;288&quot;/&gt;&lt;/object&gt;&lt;object type=&quot;3&quot; unique_id=&quot;10774&quot;&gt;&lt;property id=&quot;20148&quot; value=&quot;5&quot;/&gt;&lt;property id=&quot;20300&quot; value=&quot;Slide 34 - &amp;quot;D.2.4 Annotate a diagram of a glomerulus and&amp;#x0D;&amp;#x0A;associated nephron.&amp;quot;&quot;/&gt;&lt;property id=&quot;20307&quot; value=&quot;289&quot;/&gt;&lt;/object&gt;&lt;object type=&quot;3&quot; unique_id=&quot;10775&quot;&gt;&lt;property id=&quot;20148&quot; value=&quot;5&quot;/&gt;&lt;property id=&quot;20300&quot; value=&quot;Slide 35&quot;/&gt;&lt;property id=&quot;20307&quot; value=&quot;299&quot;/&gt;&lt;/object&gt;&lt;object type=&quot;3&quot; unique_id=&quot;10776&quot;&gt;&lt;property id=&quot;20148&quot; value=&quot;5&quot;/&gt;&lt;property id=&quot;20300&quot; value=&quot;Slide 38&quot;/&gt;&lt;property id=&quot;20307&quot; value=&quot;300&quot;/&gt;&lt;/object&gt;&lt;object type=&quot;3&quot; unique_id=&quot;10777&quot;&gt;&lt;property id=&quot;20148&quot; value=&quot;5&quot;/&gt;&lt;property id=&quot;20300&quot; value=&quot;Slide 39 - &amp;quot;D.2.5 Explain that homeostasis involves monitoring levels of variables and correcting changes in levels by negativ&quot;/&gt;&lt;property id=&quot;20307&quot; value=&quot;290&quot;/&gt;&lt;/object&gt;&lt;object type=&quot;3&quot; unique_id=&quot;10778&quot;&gt;&lt;property id=&quot;20148&quot; value=&quot;5&quot;/&gt;&lt;property id=&quot;20300&quot; value=&quot;Slide 41 - &amp;quot;D.2.6 Explain the roles of the loop of Henlé, medulla, collecting duct and ADH in maintaining the water balance of&quot;/&gt;&lt;property id=&quot;20307&quot; value=&quot;291&quot;/&gt;&lt;/object&gt;&lt;object type=&quot;3&quot; unique_id=&quot;10779&quot;&gt;&lt;property id=&quot;20148&quot; value=&quot;5&quot;/&gt;&lt;property id=&quot;20300&quot; value=&quot;Slide 42 - &amp;quot;D.2.7 Describe how the hydration status of athletes can be monitored.&amp;quot;&quot;/&gt;&lt;property id=&quot;20307&quot; value=&quot;292&quot;/&gt;&lt;/object&gt;&lt;object type=&quot;3&quot; unique_id=&quot;10780&quot;&gt;&lt;property id=&quot;20148&quot; value=&quot;5&quot;/&gt;&lt;property id=&quot;20300&quot; value=&quot;Slide 43&quot;/&gt;&lt;property id=&quot;20307&quot; value=&quot;297&quot;/&gt;&lt;/object&gt;&lt;object type=&quot;3&quot; unique_id=&quot;10781&quot;&gt;&lt;property id=&quot;20148&quot; value=&quot;5&quot;/&gt;&lt;property id=&quot;20300&quot; value=&quot;Slide 44&quot;/&gt;&lt;property id=&quot;20307&quot; value=&quot;298&quot;/&gt;&lt;/object&gt;&lt;object type=&quot;3&quot; unique_id=&quot;10782&quot;&gt;&lt;property id=&quot;20148&quot; value=&quot;5&quot;/&gt;&lt;property id=&quot;20300&quot; value=&quot;Slide 45 - &amp;quot;D.2.8 Explain why endurance athletes require a greater water intake.&amp;quot;&quot;/&gt;&lt;property id=&quot;20307&quot; value=&quot;293&quot;/&gt;&lt;/object&gt;&lt;object type=&quot;3&quot; unique_id=&quot;10783&quot;&gt;&lt;property id=&quot;20148&quot; value=&quot;5&quot;/&gt;&lt;property id=&quot;20300&quot; value=&quot;Slide 46&quot;/&gt;&lt;property id=&quot;20307&quot; value=&quot;295&quot;/&gt;&lt;/object&gt;&lt;object type=&quot;3&quot; unique_id=&quot;10784&quot;&gt;&lt;property id=&quot;20148&quot; value=&quot;5&quot;/&gt;&lt;property id=&quot;20300&quot; value=&quot;Slide 47&quot;/&gt;&lt;property id=&quot;20307&quot; value=&quot;296&quot;/&gt;&lt;/object&gt;&lt;object type=&quot;3&quot; unique_id=&quot;10785&quot;&gt;&lt;property id=&quot;20148&quot; value=&quot;5&quot;/&gt;&lt;property id=&quot;20300&quot; value=&quot;Slide 48 - &amp;quot;D.2.9 Discuss the regulation of electrolyte balance during acute and chronic exercise.&amp;quot;&quot;/&gt;&lt;property id=&quot;20307&quot; value=&quot;294&quot;/&gt;&lt;/object&gt;&lt;object type=&quot;3&quot; unique_id=&quot;11056&quot;&gt;&lt;property id=&quot;20148&quot; value=&quot;5&quot;/&gt;&lt;property id=&quot;20300&quot; value=&quot;Slide 28&quot;/&gt;&lt;property id=&quot;20307&quot; value=&quot;301&quot;/&gt;&lt;/object&gt;&lt;object type=&quot;3&quot; unique_id=&quot;11057&quot;&gt;&lt;property id=&quot;20148&quot; value=&quot;5&quot;/&gt;&lt;property id=&quot;20300&quot; value=&quot;Slide 29&quot;/&gt;&lt;property id=&quot;20307&quot; value=&quot;302&quot;/&gt;&lt;/object&gt;&lt;object type=&quot;3&quot; unique_id=&quot;11058&quot;&gt;&lt;property id=&quot;20148&quot; value=&quot;5&quot;/&gt;&lt;property id=&quot;20300&quot; value=&quot;Slide 36&quot;/&gt;&lt;property id=&quot;20307&quot; value=&quot;303&quot;/&gt;&lt;/object&gt;&lt;object type=&quot;3&quot; unique_id=&quot;11059&quot;&gt;&lt;property id=&quot;20148&quot; value=&quot;5&quot;/&gt;&lt;property id=&quot;20300&quot; value=&quot;Slide 37&quot;/&gt;&lt;property id=&quot;20307&quot; value=&quot;304&quot;/&gt;&lt;/object&gt;&lt;object type=&quot;3&quot; unique_id=&quot;11060&quot;&gt;&lt;property id=&quot;20148&quot; value=&quot;5&quot;/&gt;&lt;property id=&quot;20300&quot; value=&quot;Slide 40&quot;/&gt;&lt;property id=&quot;20307&quot; value=&quot;305&quot;/&gt;&lt;/object&gt;&lt;object type=&quot;3&quot; unique_id=&quot;11061&quot;&gt;&lt;property id=&quot;20148&quot; value=&quot;5&quot;/&gt;&lt;property id=&quot;20300&quot; value=&quot;Slide 55 - &amp;quot;D.3.1 Define the term basal metabolic rate (BMR).&amp;quot;&quot;/&gt;&lt;property id=&quot;20307&quot; value=&quot;306&quot;/&gt;&lt;/object&gt;&lt;object type=&quot;3&quot; unique_id=&quot;11062&quot;&gt;&lt;property id=&quot;20148&quot; value=&quot;5&quot;/&gt;&lt;property id=&quot;20300&quot; value=&quot;Slide 56 - &amp;quot;D.3.2 State the components of daily energy expenditure.&amp;quot;&quot;/&gt;&lt;property id=&quot;20307&quot; value=&quot;307&quot;/&gt;&lt;/object&gt;&lt;object type=&quot;3&quot; unique_id=&quot;11063&quot;&gt;&lt;property id=&quot;20148&quot; value=&quot;5&quot;/&gt;&lt;property id=&quot;20300&quot; value=&quot;Slide 57 - &amp;quot;D.3.3 Explain the relationship between energy&amp;#x0D;&amp;#x0A;expenditure and intake.&amp;quot;&quot;/&gt;&lt;property id=&quot;20307&quot; value=&quot;308&quot;/&gt;&lt;/object&gt;&lt;object type=&quot;3&quot; unique_id=&quot;11064&quot;&gt;&lt;property id=&quot;20148&quot; value=&quot;5&quot;/&gt;&lt;property id=&quot;20300&quot; value=&quot;Slide 58 - &amp;quot;D.3.4 Discuss the association between body composition and athletic performance.&amp;quot;&quot;/&gt;&lt;property id=&quot;20307&quot; value=&quot;309&quot;/&gt;&lt;/object&gt;&lt;object type=&quot;3&quot; unique_id=&quot;11065&quot;&gt;&lt;property id=&quot;20148&quot; value=&quot;5&quot;/&gt;&lt;property id=&quot;20300&quot; value=&quot;Slide 73 - &amp;quot;D.3.5 Discuss dietary practices employed by athletes to manipulate body composition.&amp;quot;&quot;/&gt;&lt;property id=&quot;20307&quot; value=&quot;310&quot;/&gt;&lt;/object&gt;&lt;object type=&quot;3&quot; unique_id=&quot;11066&quot;&gt;&lt;property id=&quot;20148&quot; value=&quot;5&quot;/&gt;&lt;property id=&quot;20300&quot; value=&quot;Slide 74&quot;/&gt;&lt;property id=&quot;20307&quot; value=&quot;311&quot;/&gt;&lt;/object&gt;&lt;object type=&quot;3&quot; unique_id=&quot;12523&quot;&gt;&lt;property id=&quot;20148&quot; value=&quot;5&quot;/&gt;&lt;property id=&quot;20300&quot; value=&quot;Slide 49&quot;/&gt;&lt;property id=&quot;20307&quot; value=&quot;312&quot;/&gt;&lt;/object&gt;&lt;object type=&quot;3&quot; unique_id=&quot;12524&quot;&gt;&lt;property id=&quot;20148&quot; value=&quot;5&quot;/&gt;&lt;property id=&quot;20300&quot; value=&quot;Slide 50&quot;/&gt;&lt;property id=&quot;20307&quot; value=&quot;313&quot;/&gt;&lt;/object&gt;&lt;object type=&quot;3&quot; unique_id=&quot;12525&quot;&gt;&lt;property id=&quot;20148&quot; value=&quot;5&quot;/&gt;&lt;property id=&quot;20300&quot; value=&quot;Slide 51&quot;/&gt;&lt;property id=&quot;20307&quot; value=&quot;314&quot;/&gt;&lt;/object&gt;&lt;object type=&quot;3&quot; unique_id=&quot;12526&quot;&gt;&lt;property id=&quot;20148&quot; value=&quot;5&quot;/&gt;&lt;property id=&quot;20300&quot; value=&quot;Slide 52&quot;/&gt;&lt;property id=&quot;20307&quot; value=&quot;315&quot;/&gt;&lt;/object&gt;&lt;object type=&quot;3&quot; unique_id=&quot;12527&quot;&gt;&lt;property id=&quot;20148&quot; value=&quot;5&quot;/&gt;&lt;property id=&quot;20300&quot; value=&quot;Slide 53&quot;/&gt;&lt;property id=&quot;20307&quot; value=&quot;316&quot;/&gt;&lt;/object&gt;&lt;object type=&quot;3&quot; unique_id=&quot;12528&quot;&gt;&lt;property id=&quot;20148&quot; value=&quot;5&quot;/&gt;&lt;property id=&quot;20300&quot; value=&quot;Slide 54&quot;/&gt;&lt;property id=&quot;20307&quot; value=&quot;317&quot;/&gt;&lt;/object&gt;&lt;object type=&quot;3&quot; unique_id=&quot;12529&quot;&gt;&lt;property id=&quot;20148&quot; value=&quot;5&quot;/&gt;&lt;property id=&quot;20300&quot; value=&quot;Slide 59&quot;/&gt;&lt;property id=&quot;20307&quot; value=&quot;318&quot;/&gt;&lt;/object&gt;&lt;object type=&quot;3&quot; unique_id=&quot;12530&quot;&gt;&lt;property id=&quot;20148&quot; value=&quot;5&quot;/&gt;&lt;property id=&quot;20300&quot; value=&quot;Slide 60&quot;/&gt;&lt;property id=&quot;20307&quot; value=&quot;319&quot;/&gt;&lt;/object&gt;&lt;object type=&quot;3&quot; unique_id=&quot;12531&quot;&gt;&lt;property id=&quot;20148&quot; value=&quot;5&quot;/&gt;&lt;property id=&quot;20300&quot; value=&quot;Slide 61&quot;/&gt;&lt;property id=&quot;20307&quot; value=&quot;327&quot;/&gt;&lt;/object&gt;&lt;object type=&quot;3&quot; unique_id=&quot;12532&quot;&gt;&lt;property id=&quot;20148&quot; value=&quot;5&quot;/&gt;&lt;property id=&quot;20300&quot; value=&quot;Slide 62&quot;/&gt;&lt;property id=&quot;20307&quot; value=&quot;320&quot;/&gt;&lt;/object&gt;&lt;object type=&quot;3&quot; unique_id=&quot;12533&quot;&gt;&lt;property id=&quot;20148&quot; value=&quot;5&quot;/&gt;&lt;property id=&quot;20300&quot; value=&quot;Slide 63&quot;/&gt;&lt;property id=&quot;20307&quot; value=&quot;323&quot;/&gt;&lt;/object&gt;&lt;object type=&quot;3&quot; unique_id=&quot;12534&quot;&gt;&lt;property id=&quot;20148&quot; value=&quot;5&quot;/&gt;&lt;property id=&quot;20300&quot; value=&quot;Slide 64&quot;/&gt;&lt;property id=&quot;20307&quot; value=&quot;322&quot;/&gt;&lt;/object&gt;&lt;object type=&quot;3&quot; unique_id=&quot;12535&quot;&gt;&lt;property id=&quot;20148&quot; value=&quot;5&quot;/&gt;&lt;property id=&quot;20300&quot; value=&quot;Slide 65&quot;/&gt;&lt;property id=&quot;20307&quot; value=&quot;324&quot;/&gt;&lt;/object&gt;&lt;object type=&quot;3&quot; unique_id=&quot;12536&quot;&gt;&lt;property id=&quot;20148&quot; value=&quot;5&quot;/&gt;&lt;property id=&quot;20300&quot; value=&quot;Slide 66&quot;/&gt;&lt;property id=&quot;20307&quot; value=&quot;325&quot;/&gt;&lt;/object&gt;&lt;object type=&quot;3&quot; unique_id=&quot;12537&quot;&gt;&lt;property id=&quot;20148&quot; value=&quot;5&quot;/&gt;&lt;property id=&quot;20300&quot; value=&quot;Slide 67&quot;/&gt;&lt;property id=&quot;20307&quot; value=&quot;326&quot;/&gt;&lt;/object&gt;&lt;object type=&quot;3&quot; unique_id=&quot;12538&quot;&gt;&lt;property id=&quot;20148&quot; value=&quot;5&quot;/&gt;&lt;property id=&quot;20300&quot; value=&quot;Slide 68&quot;/&gt;&lt;property id=&quot;20307&quot; value=&quot;328&quot;/&gt;&lt;/object&gt;&lt;object type=&quot;3&quot; unique_id=&quot;12539&quot;&gt;&lt;property id=&quot;20148&quot; value=&quot;5&quot;/&gt;&lt;property id=&quot;20300&quot; value=&quot;Slide 69&quot;/&gt;&lt;property id=&quot;20307&quot; value=&quot;329&quot;/&gt;&lt;/object&gt;&lt;object type=&quot;3&quot; unique_id=&quot;12540&quot;&gt;&lt;property id=&quot;20148&quot; value=&quot;5&quot;/&gt;&lt;property id=&quot;20300&quot; value=&quot;Slide 70&quot;/&gt;&lt;property id=&quot;20307&quot; value=&quot;330&quot;/&gt;&lt;/object&gt;&lt;object type=&quot;3&quot; unique_id=&quot;12541&quot;&gt;&lt;property id=&quot;20148&quot; value=&quot;5&quot;/&gt;&lt;property id=&quot;20300&quot; value=&quot;Slide 71&quot;/&gt;&lt;property id=&quot;20307&quot; value=&quot;331&quot;/&gt;&lt;/object&gt;&lt;object type=&quot;3&quot; unique_id=&quot;12542&quot;&gt;&lt;property id=&quot;20148&quot; value=&quot;5&quot;/&gt;&lt;property id=&quot;20300&quot; value=&quot;Slide 72&quot;/&gt;&lt;property id=&quot;20307&quot; value=&quot;332&quot;/&gt;&lt;/object&gt;&lt;object type=&quot;3&quot; unique_id=&quot;12543&quot;&gt;&lt;property id=&quot;20148&quot; value=&quot;5&quot;/&gt;&lt;property id=&quot;20300&quot; value=&quot;Slide 75&quot;/&gt;&lt;property id=&quot;20307&quot; value=&quot;333&quot;/&gt;&lt;/object&gt;&lt;object type=&quot;3&quot; unique_id=&quot;12544&quot;&gt;&lt;property id=&quot;20148&quot; value=&quot;5&quot;/&gt;&lt;property id=&quot;20300&quot; value=&quot;Slide 76&quot;/&gt;&lt;property id=&quot;20307&quot; value=&quot;334&quot;/&gt;&lt;/object&gt;&lt;object type=&quot;3&quot; unique_id=&quot;12545&quot;&gt;&lt;property id=&quot;20148&quot; value=&quot;5&quot;/&gt;&lt;property id=&quot;20300&quot; value=&quot;Slide 77&quot;/&gt;&lt;property id=&quot;20307&quot; value=&quot;335&quot;/&gt;&lt;/object&gt;&lt;object type=&quot;3&quot; unique_id=&quot;12546&quot;&gt;&lt;property id=&quot;20148&quot; value=&quot;5&quot;/&gt;&lt;property id=&quot;20300&quot; value=&quot;Slide 78&quot;/&gt;&lt;property id=&quot;20307&quot; value=&quot;336&quot;/&gt;&lt;/object&gt;&lt;object type=&quot;3&quot; unique_id=&quot;12547&quot;&gt;&lt;property id=&quot;20148&quot; value=&quot;5&quot;/&gt;&lt;property id=&quot;20300&quot; value=&quot;Slide 79&quot;/&gt;&lt;property id=&quot;20307&quot; value=&quot;337&quot;/&gt;&lt;/object&gt;&lt;object type=&quot;3&quot; unique_id=&quot;12710&quot;&gt;&lt;property id=&quot;20148&quot; value=&quot;5&quot;/&gt;&lt;property id=&quot;20300&quot; value=&quot;Slide 80&quot;/&gt;&lt;property id=&quot;20307&quot; value=&quot;338&quot;/&gt;&lt;/object&gt;&lt;object type=&quot;3&quot; unique_id=&quot;13777&quot;&gt;&lt;property id=&quot;20148&quot; value=&quot;5&quot;/&gt;&lt;property id=&quot;20300&quot; value=&quot;Slide 81 - &amp;quot;D.4.1 State the approximate glycogen content of&amp;#x0D;&amp;#x0A;specific skeletal muscle fibre types.&amp;quot;&quot;/&gt;&lt;property id=&quot;20307&quot; value=&quot;339&quot;/&gt;&lt;/object&gt;&lt;object type=&quot;3&quot; unique_id=&quot;13778&quot;&gt;&lt;property id=&quot;20148&quot; value=&quot;5&quot;/&gt;&lt;property id=&quot;20300&quot; value=&quot;Slide 82&quot;/&gt;&lt;property id=&quot;20307&quot; value=&quot;340&quot;/&gt;&lt;/object&gt;&lt;object type=&quot;3&quot; unique_id=&quot;13779&quot;&gt;&lt;property id=&quot;20148&quot; value=&quot;5&quot;/&gt;&lt;property id=&quot;20300&quot; value=&quot;Slide 83&quot;/&gt;&lt;property id=&quot;20307&quot; value=&quot;341&quot;/&gt;&lt;/object&gt;&lt;object type=&quot;3&quot; unique_id=&quot;13780&quot;&gt;&lt;property id=&quot;20148&quot; value=&quot;5&quot;/&gt;&lt;property id=&quot;20300&quot; value=&quot;Slide 84 - &amp;quot;D.4.2 Describe, with reference to exercise intensity, typical athletic activities requiring high rates of muscle g&quot;/&gt;&lt;property id=&quot;20307&quot; value=&quot;342&quot;/&gt;&lt;/object&gt;&lt;object type=&quot;3&quot; unique_id=&quot;13781&quot;&gt;&lt;property id=&quot;20148&quot; value=&quot;5&quot;/&gt;&lt;property id=&quot;20300&quot; value=&quot;Slide 85 - &amp;quot;D.4.3 Discuss the pattern of muscle glycogen use&amp;#x0D;&amp;#x0A;in skeletal muscle fibre types during exercise&amp;#x0D;&amp;#x0A;of various intensi&quot;/&gt;&lt;property id=&quot;20307&quot; value=&quot;344&quot;/&gt;&lt;/object&gt;&lt;object type=&quot;3&quot; unique_id=&quot;13782&quot;&gt;&lt;property id=&quot;20148&quot; value=&quot;5&quot;/&gt;&lt;property id=&quot;20300&quot; value=&quot;Slide 86&quot;/&gt;&lt;property id=&quot;20307&quot; value=&quot;346&quot;/&gt;&lt;/object&gt;&lt;object type=&quot;3&quot; unique_id=&quot;13783&quot;&gt;&lt;property id=&quot;20148&quot; value=&quot;5&quot;/&gt;&lt;property id=&quot;20300&quot; value=&quot;Slide 87&quot;/&gt;&lt;property id=&quot;20307&quot; value=&quot;345&quot;/&gt;&lt;/object&gt;&lt;object type=&quot;3&quot; unique_id=&quot;13784&quot;&gt;&lt;property id=&quot;20148&quot; value=&quot;5&quot;/&gt;&lt;property id=&quot;20300&quot; value=&quot;Slide 88&quot;/&gt;&lt;property id=&quot;20307&quot; value=&quot;343&quot;/&gt;&lt;/object&gt;&lt;object type=&quot;3&quot; unique_id=&quot;13785&quot;&gt;&lt;property id=&quot;20148&quot; value=&quot;5&quot;/&gt;&lt;property id=&quot;20300&quot; value=&quot;Slide 89 - &amp;quot;D.4.4 Define the term glycemic index (GI).&amp;quot;&quot;/&gt;&lt;property id=&quot;20307&quot; value=&quot;347&quot;/&gt;&lt;/object&gt;&lt;object type=&quot;3&quot; unique_id=&quot;13786&quot;&gt;&lt;property id=&quot;20148&quot; value=&quot;5&quot;/&gt;&lt;property id=&quot;20300&quot; value=&quot;Slide 90&quot;/&gt;&lt;property id=&quot;20307&quot; value=&quot;349&quot;/&gt;&lt;/object&gt;&lt;object type=&quot;3&quot; unique_id=&quot;13787&quot;&gt;&lt;property id=&quot;20148&quot; value=&quot;5&quot;/&gt;&lt;property id=&quot;20300&quot; value=&quot;Slide 91&quot;/&gt;&lt;property id=&quot;20307&quot; value=&quot;350&quot;/&gt;&lt;/object&gt;&lt;object type=&quot;3&quot; unique_id=&quot;13788&quot;&gt;&lt;property id=&quot;20148&quot; value=&quot;5&quot;/&gt;&lt;property id=&quot;20300&quot; value=&quot;Slide 92 - &amp;quot;D 4.5 List food with low and high glycemic indexes.&amp;quot;&quot;/&gt;&lt;property id=&quot;20307&quot; value=&quot;348&quot;/&gt;&lt;/object&gt;&lt;object type=&quot;3&quot; unique_id=&quot;13789&quot;&gt;&lt;property id=&quot;20148&quot; value=&quot;5&quot;/&gt;&lt;property id=&quot;20300&quot; value=&quot;Slide 93&quot;/&gt;&lt;property id=&quot;20307&quot; value=&quot;351&quot;/&gt;&lt;/object&gt;&lt;object type=&quot;3&quot; unique_id=&quot;16450&quot;&gt;&lt;property id=&quot;20148&quot; value=&quot;5&quot;/&gt;&lt;property id=&quot;20300&quot; value=&quot;Slide 94 - &amp;quot;D.4.6 Explain the relevance of GI with regard to&amp;#x0D;&amp;#x0A;carbohydrate consumption by athletes pre and&amp;#x0D;&amp;#x0A;post-competition.&amp;quot;&quot;/&gt;&lt;property id=&quot;20307&quot; value=&quot;352&quot;/&gt;&lt;/object&gt;&lt;object type=&quot;3&quot; unique_id=&quot;16451&quot;&gt;&lt;property id=&quot;20148&quot; value=&quot;5&quot;/&gt;&lt;property id=&quot;20300&quot; value=&quot;Slide 95&quot;/&gt;&lt;property id=&quot;20307&quot; value=&quot;353&quot;/&gt;&lt;/object&gt;&lt;object type=&quot;3&quot; unique_id=&quot;16452&quot;&gt;&lt;property id=&quot;20148&quot; value=&quot;5&quot;/&gt;&lt;property id=&quot;20300&quot; value=&quot;Slide 96&quot;/&gt;&lt;property id=&quot;20307&quot; value=&quot;354&quot;/&gt;&lt;/object&gt;&lt;object type=&quot;3&quot; unique_id=&quot;16453&quot;&gt;&lt;property id=&quot;20148&quot; value=&quot;5&quot;/&gt;&lt;property id=&quot;20300&quot; value=&quot;Slide 97&quot;/&gt;&lt;property id=&quot;20307&quot; value=&quot;358&quot;/&gt;&lt;/object&gt;&lt;object type=&quot;3&quot; unique_id=&quot;16454&quot;&gt;&lt;property id=&quot;20148&quot; value=&quot;5&quot;/&gt;&lt;property id=&quot;20300&quot; value=&quot;Slide 98&quot;/&gt;&lt;property id=&quot;20307&quot; value=&quot;359&quot;/&gt;&lt;/object&gt;&lt;object type=&quot;3&quot; unique_id=&quot;16455&quot;&gt;&lt;property id=&quot;20148&quot; value=&quot;5&quot;/&gt;&lt;property id=&quot;20300&quot; value=&quot;Slide 99&quot;/&gt;&lt;property id=&quot;20307&quot; value=&quot;360&quot;/&gt;&lt;/object&gt;&lt;object type=&quot;3&quot; unique_id=&quot;16456&quot;&gt;&lt;property id=&quot;20148&quot; value=&quot;5&quot;/&gt;&lt;property id=&quot;20300&quot; value=&quot;Slide 100&quot;/&gt;&lt;property id=&quot;20307&quot; value=&quot;361&quot;/&gt;&lt;/object&gt;&lt;object type=&quot;3&quot; unique_id=&quot;16457&quot;&gt;&lt;property id=&quot;20148&quot; value=&quot;5&quot;/&gt;&lt;property id=&quot;20300&quot; value=&quot;Slide 101&quot;/&gt;&lt;property id=&quot;20307&quot; value=&quot;362&quot;/&gt;&lt;/object&gt;&lt;object type=&quot;3&quot; unique_id=&quot;16458&quot;&gt;&lt;property id=&quot;20148&quot; value=&quot;5&quot;/&gt;&lt;property id=&quot;20300&quot; value=&quot;Slide 102&quot;/&gt;&lt;property id=&quot;20307&quot; value=&quot;363&quot;/&gt;&lt;/object&gt;&lt;object type=&quot;3&quot; unique_id=&quot;16459&quot;&gt;&lt;property id=&quot;20148&quot; value=&quot;5&quot;/&gt;&lt;property id=&quot;20300&quot; value=&quot;Slide 103&quot;/&gt;&lt;property id=&quot;20307&quot; value=&quot;364&quot;/&gt;&lt;/object&gt;&lt;object type=&quot;3&quot; unique_id=&quot;16460&quot;&gt;&lt;property id=&quot;20148&quot; value=&quot;5&quot;/&gt;&lt;property id=&quot;20300&quot; value=&quot;Slide 104&quot;/&gt;&lt;property id=&quot;20307&quot; value=&quot;365&quot;/&gt;&lt;/object&gt;&lt;object type=&quot;3&quot; unique_id=&quot;16461&quot;&gt;&lt;property id=&quot;20148&quot; value=&quot;5&quot;/&gt;&lt;property id=&quot;20300&quot; value=&quot;Slide 105&quot;/&gt;&lt;property id=&quot;20307&quot; value=&quot;366&quot;/&gt;&lt;/object&gt;&lt;object type=&quot;3&quot; unique_id=&quot;16462&quot;&gt;&lt;property id=&quot;20148&quot; value=&quot;5&quot;/&gt;&lt;property id=&quot;20300&quot; value=&quot;Slide 106&quot;/&gt;&lt;property id=&quot;20307&quot; value=&quot;367&quot;/&gt;&lt;/object&gt;&lt;object type=&quot;3&quot; unique_id=&quot;16463&quot;&gt;&lt;property id=&quot;20148&quot; value=&quot;5&quot;/&gt;&lt;property id=&quot;20300&quot; value=&quot;Slide 107&quot;/&gt;&lt;property id=&quot;20307&quot; value=&quot;368&quot;/&gt;&lt;/object&gt;&lt;object type=&quot;3&quot; unique_id=&quot;16464&quot;&gt;&lt;property id=&quot;20148&quot; value=&quot;5&quot;/&gt;&lt;property id=&quot;20300&quot; value=&quot;Slide 108&quot;/&gt;&lt;property id=&quot;20307&quot; value=&quot;369&quot;/&gt;&lt;/object&gt;&lt;object type=&quot;3&quot; unique_id=&quot;16465&quot;&gt;&lt;property id=&quot;20148&quot; value=&quot;5&quot;/&gt;&lt;property id=&quot;20300&quot; value=&quot;Slide 109&quot;/&gt;&lt;property id=&quot;20307&quot; value=&quot;370&quot;/&gt;&lt;/object&gt;&lt;object type=&quot;3&quot; unique_id=&quot;16466&quot;&gt;&lt;property id=&quot;20148&quot; value=&quot;5&quot;/&gt;&lt;property id=&quot;20300&quot; value=&quot;Slide 110&quot;/&gt;&lt;property id=&quot;20307&quot; value=&quot;371&quot;/&gt;&lt;/object&gt;&lt;object type=&quot;3&quot; unique_id=&quot;16467&quot;&gt;&lt;property id=&quot;20148&quot; value=&quot;5&quot;/&gt;&lt;property id=&quot;20300&quot; value=&quot;Slide 111 - &amp;quot;D.4.7 Discuss the interaction of carbohydrate&amp;#x0D;&amp;#x0A;loading and training programme modification&amp;#x0D;&amp;#x0A;prior to competition.&amp;quot;&quot;/&gt;&lt;property id=&quot;20307&quot; value=&quot;355&quot;/&gt;&lt;/object&gt;&lt;object type=&quot;3&quot; unique_id=&quot;16468&quot;&gt;&lt;property id=&quot;20148&quot; value=&quot;5&quot;/&gt;&lt;property id=&quot;20300&quot; value=&quot;Slide 112&quot;/&gt;&lt;property id=&quot;20307&quot; value=&quot;372&quot;/&gt;&lt;/object&gt;&lt;object type=&quot;3&quot; unique_id=&quot;16469&quot;&gt;&lt;property id=&quot;20148&quot; value=&quot;5&quot;/&gt;&lt;property id=&quot;20300&quot; value=&quot;Slide 113&quot;/&gt;&lt;property id=&quot;20307&quot; value=&quot;373&quot;/&gt;&lt;/object&gt;&lt;object type=&quot;3&quot; unique_id=&quot;16470&quot;&gt;&lt;property id=&quot;20148&quot; value=&quot;5&quot;/&gt;&lt;property id=&quot;20300&quot; value=&quot;Slide 114&quot;/&gt;&lt;property id=&quot;20307&quot; value=&quot;374&quot;/&gt;&lt;/object&gt;&lt;object type=&quot;3&quot; unique_id=&quot;16471&quot;&gt;&lt;property id=&quot;20148&quot; value=&quot;5&quot;/&gt;&lt;property id=&quot;20300&quot; value=&quot;Slide 115&quot;/&gt;&lt;property id=&quot;20307&quot; value=&quot;375&quot;/&gt;&lt;/object&gt;&lt;object type=&quot;3&quot; unique_id=&quot;16472&quot;&gt;&lt;property id=&quot;20148&quot; value=&quot;5&quot;/&gt;&lt;property id=&quot;20300&quot; value=&quot;Slide 116 - &amp;quot;D.4.8 State the reasons for adding sodium and carbohydrate to water for the endurance&amp;#x0D;&amp;#x0A;athlete.&amp;quot;&quot;/&gt;&lt;property id=&quot;20307&quot; value=&quot;356&quot;/&gt;&lt;/object&gt;&lt;object type=&quot;3&quot; unique_id=&quot;16473&quot;&gt;&lt;property id=&quot;20148&quot; value=&quot;5&quot;/&gt;&lt;property id=&quot;20300&quot; value=&quot;Slide 117&quot;/&gt;&lt;property id=&quot;20307&quot; value=&quot;376&quot;/&gt;&lt;/object&gt;&lt;object type=&quot;3&quot; unique_id=&quot;16474&quot;&gt;&lt;property id=&quot;20148&quot; value=&quot;5&quot;/&gt;&lt;property id=&quot;20300&quot; value=&quot;Slide 118&quot;/&gt;&lt;property id=&quot;20307&quot; value=&quot;377&quot;/&gt;&lt;/object&gt;&lt;object type=&quot;3&quot; unique_id=&quot;16475&quot;&gt;&lt;property id=&quot;20148&quot; value=&quot;5&quot;/&gt;&lt;property id=&quot;20300&quot; value=&quot;Slide 119&quot;/&gt;&lt;property id=&quot;20307&quot; value=&quot;378&quot;/&gt;&lt;/object&gt;&lt;object type=&quot;3&quot; unique_id=&quot;16476&quot;&gt;&lt;property id=&quot;20148&quot; value=&quot;5&quot;/&gt;&lt;property id=&quot;20300&quot; value=&quot;Slide 120&quot;/&gt;&lt;property id=&quot;20307&quot; value=&quot;379&quot;/&gt;&lt;/object&gt;&lt;object type=&quot;3&quot; unique_id=&quot;16477&quot;&gt;&lt;property id=&quot;20148&quot; value=&quot;5&quot;/&gt;&lt;property id=&quot;20300&quot; value=&quot;Slide 121 - &amp;quot;D.4.9 Discuss the use of nutritional ergogenic aids in sport.&amp;quot;&quot;/&gt;&lt;property id=&quot;20307&quot; value=&quot;357&quot;/&gt;&lt;/object&gt;&lt;object type=&quot;3&quot; unique_id=&quot;17708&quot;&gt;&lt;property id=&quot;20148&quot; value=&quot;5&quot;/&gt;&lt;property id=&quot;20300&quot; value=&quot;Slide 122&quot;/&gt;&lt;property id=&quot;20307&quot; value=&quot;384&quot;/&gt;&lt;/object&gt;&lt;object type=&quot;3&quot; unique_id=&quot;17709&quot;&gt;&lt;property id=&quot;20148&quot; value=&quot;5&quot;/&gt;&lt;property id=&quot;20300&quot; value=&quot;Slide 123&quot;/&gt;&lt;property id=&quot;20307&quot; value=&quot;385&quot;/&gt;&lt;/object&gt;&lt;object type=&quot;3&quot; unique_id=&quot;17710&quot;&gt;&lt;property id=&quot;20148&quot; value=&quot;5&quot;/&gt;&lt;property id=&quot;20300&quot; value=&quot;Slide 124&quot;/&gt;&lt;property id=&quot;20307&quot; value=&quot;386&quot;/&gt;&lt;/object&gt;&lt;object type=&quot;3&quot; unique_id=&quot;17711&quot;&gt;&lt;property id=&quot;20148&quot; value=&quot;5&quot;/&gt;&lt;property id=&quot;20300&quot; value=&quot;Slide 125&quot;/&gt;&lt;property id=&quot;20307&quot; value=&quot;387&quot;/&gt;&lt;/object&gt;&lt;object type=&quot;3&quot; unique_id=&quot;17712&quot;&gt;&lt;property id=&quot;20148&quot; value=&quot;5&quot;/&gt;&lt;property id=&quot;20300&quot; value=&quot;Slide 126 - &amp;quot;D.4.10 State the daily recommended intake of&amp;#x0D;&amp;#x0A;protein for adult male and female nonathletes.&amp;quot;&quot;/&gt;&lt;property id=&quot;20307&quot; value=&quot;380&quot;/&gt;&lt;/object&gt;&lt;object type=&quot;3&quot; unique_id=&quot;17713&quot;&gt;&lt;property id=&quot;20148&quot; value=&quot;5&quot;/&gt;&lt;property id=&quot;20300&quot; value=&quot;Slide 127 - &amp;quot;D.4.11 List sources of protein for vegetarian and non-vegetarian athletes.&amp;quot;&quot;/&gt;&lt;property id=&quot;20307&quot; value=&quot;381&quot;/&gt;&lt;/object&gt;&lt;object type=&quot;3&quot; unique_id=&quot;17714&quot;&gt;&lt;property id=&quot;20148&quot; value=&quot;5&quot;/&gt;&lt;property id=&quot;20300&quot; value=&quot;Slide 128 - &amp;quot;D.4.12 Discuss the significance of strength and&amp;#x0D;&amp;#x0A;endurance training on the recommended&amp;#x0D;&amp;#x0A;protein intake for male and&quot;/&gt;&lt;property id=&quot;20307&quot; value=&quot;382&quot;/&gt;&lt;/object&gt;&lt;object type=&quot;3&quot; unique_id=&quot;17715&quot;&gt;&lt;property id=&quot;20148&quot; value=&quot;5&quot;/&gt;&lt;property id=&quot;20300&quot; value=&quot;Slide 129&quot;/&gt;&lt;property id=&quot;20307&quot; value=&quot;388&quot;/&gt;&lt;/object&gt;&lt;object type=&quot;3&quot; unique_id=&quot;17716&quot;&gt;&lt;property id=&quot;20148&quot; value=&quot;5&quot;/&gt;&lt;property id=&quot;20300&quot; value=&quot;Slide 130&quot;/&gt;&lt;property id=&quot;20307&quot; value=&quot;389&quot;/&gt;&lt;/object&gt;&lt;object type=&quot;3&quot; unique_id=&quot;17717&quot;&gt;&lt;property id=&quot;20148&quot; value=&quot;5&quot;/&gt;&lt;property id=&quot;20300&quot; value=&quot;Slide 131 - &amp;quot;D.4.13 Outline the possible harmful effects of excessive protein intake.&amp;quot;&quot;/&gt;&lt;property id=&quot;20307&quot; value=&quot;383&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4343</TotalTime>
  <Words>6460</Words>
  <Application>Microsoft Office PowerPoint</Application>
  <PresentationFormat>On-screen Show (4:3)</PresentationFormat>
  <Paragraphs>423</Paragraphs>
  <Slides>134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134</vt:i4>
      </vt:variant>
    </vt:vector>
  </HeadingPairs>
  <TitlesOfParts>
    <vt:vector size="139" baseType="lpstr">
      <vt:lpstr>Arial</vt:lpstr>
      <vt:lpstr>Calibri</vt:lpstr>
      <vt:lpstr>Constantia</vt:lpstr>
      <vt:lpstr>Wingdings 2</vt:lpstr>
      <vt:lpstr>Flow</vt:lpstr>
      <vt:lpstr>Option D: Nutrition</vt:lpstr>
      <vt:lpstr>D.1.1 Outline the features of the principal components of the digestive system.</vt:lpstr>
      <vt:lpstr>PowerPoint Presentation</vt:lpstr>
      <vt:lpstr>PowerPoint Presentation</vt:lpstr>
      <vt:lpstr>PowerPoint Presentation</vt:lpstr>
      <vt:lpstr>Absorption and assimilation</vt:lpstr>
      <vt:lpstr>PowerPoint Presentation</vt:lpstr>
      <vt:lpstr>Relationship between structure of a villus and it’s function</vt:lpstr>
      <vt:lpstr>PowerPoint Presentation</vt:lpstr>
      <vt:lpstr>PowerPoint Presentation</vt:lpstr>
      <vt:lpstr>  pH in the Mouth</vt:lpstr>
      <vt:lpstr>pH in the Stomach</vt:lpstr>
      <vt:lpstr>pH in the Small Intestines </vt:lpstr>
      <vt:lpstr>pH and Digestive Enzymes</vt:lpstr>
      <vt:lpstr>PowerPoint Presentation</vt:lpstr>
      <vt:lpstr>Movement of Food Through the System </vt:lpstr>
      <vt:lpstr>Summary</vt:lpstr>
      <vt:lpstr>D.1.3 Describe the function of enzymes in the context of macronutrient digestion.</vt:lpstr>
      <vt:lpstr>Enzymes enable reactant molecules to absorb enough energy to reach the transition state even at moderate temperatures. </vt:lpstr>
      <vt:lpstr>Enzyme and substrate(s) fit together like a lock and a key</vt:lpstr>
      <vt:lpstr>Enzymes have an optimum pH at which they function best. At other pH’s, enzymes are denatured</vt:lpstr>
      <vt:lpstr>D.1.4 Explain the need for enzymes in digestion</vt:lpstr>
      <vt:lpstr>D.1.5 List the enzymes that are responsible for the digestion of carbohydrates, fats and proteins from the mouth to the small intestine.</vt:lpstr>
      <vt:lpstr>PowerPoint Presentation</vt:lpstr>
      <vt:lpstr>D.1.6 Describe the absorption of glucose, amino acids and fatty acids from the intestinal lumen to the capillary network.</vt:lpstr>
      <vt:lpstr>Absorption and Assimilation</vt:lpstr>
      <vt:lpstr>Absorption and Assimilation</vt:lpstr>
      <vt:lpstr>D.2.1 State the reasons why humans cannot live without water for a prolonged period of time.</vt:lpstr>
      <vt:lpstr>PowerPoint Presentation</vt:lpstr>
      <vt:lpstr>PowerPoint Presentation</vt:lpstr>
      <vt:lpstr>D.2.2 State where extracellular fluid can be located throughout the body.</vt:lpstr>
      <vt:lpstr>PowerPoint Presentation</vt:lpstr>
      <vt:lpstr>D.2.3 Compare water distribution in trained and untrained individuals.</vt:lpstr>
      <vt:lpstr>Effects of inadequate fluid intake</vt:lpstr>
      <vt:lpstr>D.2.4 Annotate a diagram of a glomerulus and associated nephron.</vt:lpstr>
      <vt:lpstr>Nephron Diagram</vt:lpstr>
      <vt:lpstr>Kidney Function</vt:lpstr>
      <vt:lpstr>PowerPoint Presentation</vt:lpstr>
      <vt:lpstr>PowerPoint Presentation</vt:lpstr>
      <vt:lpstr>D.2.5 Explain that homeostasis involves monitoring levels of variables and correcting changes in levels by negative feedback mechanisms.</vt:lpstr>
      <vt:lpstr>PowerPoint Presentation</vt:lpstr>
      <vt:lpstr>D.2.6 Explain the roles of the loop of Henlé, medulla, collecting duct and ADH in maintaining the water balance of the blood.</vt:lpstr>
      <vt:lpstr>ADH and Kidney Function</vt:lpstr>
      <vt:lpstr>ADH and Kidney Function</vt:lpstr>
      <vt:lpstr>D.2.7 Describe how the hydration status of athletes can be monitored.</vt:lpstr>
      <vt:lpstr>PowerPoint Presentation</vt:lpstr>
      <vt:lpstr>PowerPoint Presentation</vt:lpstr>
      <vt:lpstr>D.2.8 Explain why endurance athletes require a greater water intake.</vt:lpstr>
      <vt:lpstr>PowerPoint Presentation</vt:lpstr>
      <vt:lpstr>PowerPoint Presentation</vt:lpstr>
      <vt:lpstr>D.2.9 Discuss the regulation of electrolyte balance during acute and chronic exercise.</vt:lpstr>
      <vt:lpstr>PowerPoint Presentation</vt:lpstr>
      <vt:lpstr>PowerPoint Presentation</vt:lpstr>
      <vt:lpstr>PowerPoint Presentation</vt:lpstr>
      <vt:lpstr>PowerPoint Presentation</vt:lpstr>
      <vt:lpstr>PowerPoint Presentation</vt:lpstr>
      <vt:lpstr>PowerPoint Presentation</vt:lpstr>
      <vt:lpstr>D.3.1 Define the term basal metabolic rate (BMR).</vt:lpstr>
      <vt:lpstr>D.3.2 State the components of daily energy expenditure.</vt:lpstr>
      <vt:lpstr>D.3.3 Explain the relationship between energy expenditure and intake.</vt:lpstr>
      <vt:lpstr>D.3.4 Discuss the association between body composition and athletic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D.3.5 Discuss dietary practices employed by athletes to manipulate body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D.4.1 State the approximate glycogen content of specific skeletal muscle fibre types.</vt:lpstr>
      <vt:lpstr>PowerPoint Presentation</vt:lpstr>
      <vt:lpstr>PowerPoint Presentation</vt:lpstr>
      <vt:lpstr>D.4.2 Describe, with reference to exercise intensity, typical athletic activities requiring high rates of muscle glycogen utilization.</vt:lpstr>
      <vt:lpstr>D.4.3 Discuss the pattern of muscle glycogen use in skeletal muscle fibre types during exercise of various intensities.</vt:lpstr>
      <vt:lpstr>PowerPoint Presentation</vt:lpstr>
      <vt:lpstr>PowerPoint Presentation</vt:lpstr>
      <vt:lpstr>PowerPoint Presentation</vt:lpstr>
      <vt:lpstr>D.4.4 Define the term glycemic index (GI).</vt:lpstr>
      <vt:lpstr>PowerPoint Presentation</vt:lpstr>
      <vt:lpstr>PowerPoint Presentation</vt:lpstr>
      <vt:lpstr>D 4.5 List food with low and high glycemic indexes.</vt:lpstr>
      <vt:lpstr>PowerPoint Presentation</vt:lpstr>
      <vt:lpstr>D.4.6 Explain the relevance of GI with regard to carbohydrate consumption by athletes pre and post-competition.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D.4.7 Discuss the interaction of carbohydrate loading and training programme modification prior to competition.</vt:lpstr>
      <vt:lpstr>PowerPoint Presentation</vt:lpstr>
      <vt:lpstr>PowerPoint Presentation</vt:lpstr>
      <vt:lpstr>PowerPoint Presentation</vt:lpstr>
      <vt:lpstr>PowerPoint Presentation</vt:lpstr>
      <vt:lpstr>D.4.8 State the reasons for adding sodium and carbohydrate to water for the endurance athlete.</vt:lpstr>
      <vt:lpstr>PowerPoint Presentation</vt:lpstr>
      <vt:lpstr>PowerPoint Presentation</vt:lpstr>
      <vt:lpstr>PowerPoint Presentation</vt:lpstr>
      <vt:lpstr>PowerPoint Presentation</vt:lpstr>
      <vt:lpstr>D.4.9 Discuss the use of nutritional ergogenic aids in sport.</vt:lpstr>
      <vt:lpstr>PowerPoint Presentation</vt:lpstr>
      <vt:lpstr>PowerPoint Presentation</vt:lpstr>
      <vt:lpstr>PowerPoint Presentation</vt:lpstr>
      <vt:lpstr>PowerPoint Presentation</vt:lpstr>
      <vt:lpstr>D.4.10 State the daily recommended intake of protein for adult male and female nonathletes.</vt:lpstr>
      <vt:lpstr>D.4.11 List sources of protein for vegetarian and non-vegetarian athletes.</vt:lpstr>
      <vt:lpstr>D.4.12 Discuss the significance of strength and endurance training on the recommended protein intake for male and female athletes.</vt:lpstr>
      <vt:lpstr>PowerPoint Presentation</vt:lpstr>
      <vt:lpstr>PowerPoint Presentation</vt:lpstr>
      <vt:lpstr>D.4.13 Outline the possible harmful effects of excessive protein intake.</vt:lpstr>
    </vt:vector>
  </TitlesOfParts>
  <Company>Methodist Ladies'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D: Nutrition</dc:title>
  <dc:creator>Rourke Chris</dc:creator>
  <cp:lastModifiedBy>Alyssa Grant</cp:lastModifiedBy>
  <cp:revision>82</cp:revision>
  <dcterms:created xsi:type="dcterms:W3CDTF">2015-01-02T22:15:24Z</dcterms:created>
  <dcterms:modified xsi:type="dcterms:W3CDTF">2017-01-08T23:16:20Z</dcterms:modified>
</cp:coreProperties>
</file>