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5"/>
  </p:notesMasterIdLst>
  <p:sldIdLst>
    <p:sldId id="256" r:id="rId2"/>
    <p:sldId id="263" r:id="rId3"/>
    <p:sldId id="257" r:id="rId4"/>
    <p:sldId id="283" r:id="rId5"/>
    <p:sldId id="262" r:id="rId6"/>
    <p:sldId id="258" r:id="rId7"/>
    <p:sldId id="259" r:id="rId8"/>
    <p:sldId id="276" r:id="rId9"/>
    <p:sldId id="260" r:id="rId10"/>
    <p:sldId id="284" r:id="rId11"/>
    <p:sldId id="286" r:id="rId12"/>
    <p:sldId id="287" r:id="rId13"/>
    <p:sldId id="264" r:id="rId14"/>
    <p:sldId id="266" r:id="rId15"/>
    <p:sldId id="299" r:id="rId16"/>
    <p:sldId id="267" r:id="rId17"/>
    <p:sldId id="268" r:id="rId18"/>
    <p:sldId id="269" r:id="rId19"/>
    <p:sldId id="288" r:id="rId20"/>
    <p:sldId id="271" r:id="rId21"/>
    <p:sldId id="272" r:id="rId22"/>
    <p:sldId id="273" r:id="rId23"/>
    <p:sldId id="289" r:id="rId24"/>
    <p:sldId id="297" r:id="rId25"/>
    <p:sldId id="278" r:id="rId26"/>
    <p:sldId id="261" r:id="rId27"/>
    <p:sldId id="265" r:id="rId28"/>
    <p:sldId id="290" r:id="rId29"/>
    <p:sldId id="274" r:id="rId30"/>
    <p:sldId id="275" r:id="rId31"/>
    <p:sldId id="291" r:id="rId32"/>
    <p:sldId id="295" r:id="rId33"/>
    <p:sldId id="292" r:id="rId34"/>
    <p:sldId id="293" r:id="rId35"/>
    <p:sldId id="296" r:id="rId36"/>
    <p:sldId id="294" r:id="rId37"/>
    <p:sldId id="279" r:id="rId38"/>
    <p:sldId id="280" r:id="rId39"/>
    <p:sldId id="298" r:id="rId40"/>
    <p:sldId id="281" r:id="rId41"/>
    <p:sldId id="285" r:id="rId42"/>
    <p:sldId id="282" r:id="rId43"/>
    <p:sldId id="27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6" autoAdjust="0"/>
  </p:normalViewPr>
  <p:slideViewPr>
    <p:cSldViewPr snapToGrid="0" snapToObjects="1">
      <p:cViewPr varScale="1">
        <p:scale>
          <a:sx n="64" d="100"/>
          <a:sy n="64" d="100"/>
        </p:scale>
        <p:origin x="-1324" y="-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63CFC-96BB-1B43-81CF-0C521E2BA128}"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BAF6FEBE-2807-EC44-B615-83C6594A52F0}">
      <dgm:prSet phldrT="[Text]"/>
      <dgm:spPr/>
      <dgm:t>
        <a:bodyPr/>
        <a:lstStyle/>
        <a:p>
          <a:r>
            <a:rPr lang="en-US" b="1" dirty="0" smtClean="0">
              <a:solidFill>
                <a:schemeClr val="tx1"/>
              </a:solidFill>
            </a:rPr>
            <a:t>Nose/Mouth</a:t>
          </a:r>
          <a:endParaRPr lang="en-US" b="1" dirty="0">
            <a:solidFill>
              <a:schemeClr val="tx1"/>
            </a:solidFill>
          </a:endParaRPr>
        </a:p>
      </dgm:t>
    </dgm:pt>
    <dgm:pt modelId="{AE3C79EC-599B-EB4A-90B7-90BC3468A243}" type="parTrans" cxnId="{D83BE21C-B83F-5B4B-8B0C-A2A236CAE014}">
      <dgm:prSet/>
      <dgm:spPr/>
      <dgm:t>
        <a:bodyPr/>
        <a:lstStyle/>
        <a:p>
          <a:endParaRPr lang="en-US"/>
        </a:p>
      </dgm:t>
    </dgm:pt>
    <dgm:pt modelId="{F87D3FD3-3FDA-D344-927B-027A7E71A105}" type="sibTrans" cxnId="{D83BE21C-B83F-5B4B-8B0C-A2A236CAE014}">
      <dgm:prSet/>
      <dgm:spPr/>
      <dgm:t>
        <a:bodyPr/>
        <a:lstStyle/>
        <a:p>
          <a:endParaRPr lang="en-US"/>
        </a:p>
      </dgm:t>
    </dgm:pt>
    <dgm:pt modelId="{BC2BE378-A713-244D-A474-7D2EB31DC5C3}">
      <dgm:prSet phldrT="[Text]"/>
      <dgm:spPr/>
      <dgm:t>
        <a:bodyPr/>
        <a:lstStyle/>
        <a:p>
          <a:r>
            <a:rPr lang="en-US" b="1" dirty="0" smtClean="0">
              <a:solidFill>
                <a:srgbClr val="000000"/>
              </a:solidFill>
            </a:rPr>
            <a:t>Pharynx </a:t>
          </a:r>
          <a:endParaRPr lang="en-US" b="1" dirty="0">
            <a:solidFill>
              <a:srgbClr val="000000"/>
            </a:solidFill>
          </a:endParaRPr>
        </a:p>
      </dgm:t>
    </dgm:pt>
    <dgm:pt modelId="{A73D0AE7-7DEC-954F-897E-757E586A30D2}" type="parTrans" cxnId="{50594FAB-700D-F44F-AA48-7E0E4CE7819A}">
      <dgm:prSet/>
      <dgm:spPr/>
      <dgm:t>
        <a:bodyPr/>
        <a:lstStyle/>
        <a:p>
          <a:endParaRPr lang="en-US"/>
        </a:p>
      </dgm:t>
    </dgm:pt>
    <dgm:pt modelId="{804BF96B-7ADA-CA48-A3C3-6527A79738F8}" type="sibTrans" cxnId="{50594FAB-700D-F44F-AA48-7E0E4CE7819A}">
      <dgm:prSet/>
      <dgm:spPr/>
      <dgm:t>
        <a:bodyPr/>
        <a:lstStyle/>
        <a:p>
          <a:endParaRPr lang="en-US"/>
        </a:p>
      </dgm:t>
    </dgm:pt>
    <dgm:pt modelId="{EA224C4F-1A47-1A47-BF95-A5D8EE590E5A}">
      <dgm:prSet phldrT="[Text]"/>
      <dgm:spPr/>
      <dgm:t>
        <a:bodyPr/>
        <a:lstStyle/>
        <a:p>
          <a:r>
            <a:rPr lang="en-US" b="1" dirty="0" smtClean="0">
              <a:solidFill>
                <a:srgbClr val="000000"/>
              </a:solidFill>
            </a:rPr>
            <a:t>Larynx</a:t>
          </a:r>
          <a:endParaRPr lang="en-US" b="1" dirty="0">
            <a:solidFill>
              <a:srgbClr val="000000"/>
            </a:solidFill>
          </a:endParaRPr>
        </a:p>
      </dgm:t>
    </dgm:pt>
    <dgm:pt modelId="{E5B77673-7BD1-0E49-8F32-5828A5D9CD57}" type="parTrans" cxnId="{8E301495-D485-6C4E-8033-C2DA4A646463}">
      <dgm:prSet/>
      <dgm:spPr/>
      <dgm:t>
        <a:bodyPr/>
        <a:lstStyle/>
        <a:p>
          <a:endParaRPr lang="en-US"/>
        </a:p>
      </dgm:t>
    </dgm:pt>
    <dgm:pt modelId="{52D545B8-D3DE-A043-A010-2B7DEA69CFB3}" type="sibTrans" cxnId="{8E301495-D485-6C4E-8033-C2DA4A646463}">
      <dgm:prSet/>
      <dgm:spPr/>
      <dgm:t>
        <a:bodyPr/>
        <a:lstStyle/>
        <a:p>
          <a:endParaRPr lang="en-US"/>
        </a:p>
      </dgm:t>
    </dgm:pt>
    <dgm:pt modelId="{1C90F94E-08A2-674E-A322-A6B5F5371385}">
      <dgm:prSet phldrT="[Text]"/>
      <dgm:spPr/>
      <dgm:t>
        <a:bodyPr/>
        <a:lstStyle/>
        <a:p>
          <a:r>
            <a:rPr lang="en-US" b="1" dirty="0" smtClean="0">
              <a:solidFill>
                <a:srgbClr val="000000"/>
              </a:solidFill>
            </a:rPr>
            <a:t>Trachea</a:t>
          </a:r>
          <a:endParaRPr lang="en-US" b="1" dirty="0">
            <a:solidFill>
              <a:srgbClr val="000000"/>
            </a:solidFill>
          </a:endParaRPr>
        </a:p>
      </dgm:t>
    </dgm:pt>
    <dgm:pt modelId="{F865B9FB-3C43-C542-B35E-5D2C508016F4}" type="parTrans" cxnId="{FA9BE3BB-C421-C341-8C0A-A3D58D52419A}">
      <dgm:prSet/>
      <dgm:spPr/>
      <dgm:t>
        <a:bodyPr/>
        <a:lstStyle/>
        <a:p>
          <a:endParaRPr lang="en-US"/>
        </a:p>
      </dgm:t>
    </dgm:pt>
    <dgm:pt modelId="{EF510CCF-3A3C-B441-8FF6-0EFF1D65FEBA}" type="sibTrans" cxnId="{FA9BE3BB-C421-C341-8C0A-A3D58D52419A}">
      <dgm:prSet/>
      <dgm:spPr/>
      <dgm:t>
        <a:bodyPr/>
        <a:lstStyle/>
        <a:p>
          <a:endParaRPr lang="en-US"/>
        </a:p>
      </dgm:t>
    </dgm:pt>
    <dgm:pt modelId="{9FF61557-B7B9-DB44-B76C-489BF5026231}">
      <dgm:prSet phldrT="[Text]"/>
      <dgm:spPr/>
      <dgm:t>
        <a:bodyPr/>
        <a:lstStyle/>
        <a:p>
          <a:r>
            <a:rPr lang="en-US" b="1" dirty="0" smtClean="0">
              <a:solidFill>
                <a:srgbClr val="000000"/>
              </a:solidFill>
            </a:rPr>
            <a:t>Bronchi</a:t>
          </a:r>
          <a:endParaRPr lang="en-US" b="1" dirty="0">
            <a:solidFill>
              <a:srgbClr val="000000"/>
            </a:solidFill>
          </a:endParaRPr>
        </a:p>
      </dgm:t>
    </dgm:pt>
    <dgm:pt modelId="{2365F798-CD91-404D-8CCE-EDFAA792EA60}" type="parTrans" cxnId="{3248E12A-B379-594B-BAEA-C1D478A97B7C}">
      <dgm:prSet/>
      <dgm:spPr/>
      <dgm:t>
        <a:bodyPr/>
        <a:lstStyle/>
        <a:p>
          <a:endParaRPr lang="en-US"/>
        </a:p>
      </dgm:t>
    </dgm:pt>
    <dgm:pt modelId="{55D12051-0832-C946-9B32-477D91DDCF41}" type="sibTrans" cxnId="{3248E12A-B379-594B-BAEA-C1D478A97B7C}">
      <dgm:prSet/>
      <dgm:spPr/>
      <dgm:t>
        <a:bodyPr/>
        <a:lstStyle/>
        <a:p>
          <a:endParaRPr lang="en-US"/>
        </a:p>
      </dgm:t>
    </dgm:pt>
    <dgm:pt modelId="{C6D75E11-4EBD-B04B-9B6E-B5A9FDF6FF81}">
      <dgm:prSet phldrT="[Text]"/>
      <dgm:spPr/>
      <dgm:t>
        <a:bodyPr/>
        <a:lstStyle/>
        <a:p>
          <a:r>
            <a:rPr lang="en-US" b="1" dirty="0" smtClean="0">
              <a:solidFill>
                <a:srgbClr val="000000"/>
              </a:solidFill>
            </a:rPr>
            <a:t>Bronchioles</a:t>
          </a:r>
          <a:endParaRPr lang="en-US" b="1" dirty="0">
            <a:solidFill>
              <a:srgbClr val="000000"/>
            </a:solidFill>
          </a:endParaRPr>
        </a:p>
      </dgm:t>
    </dgm:pt>
    <dgm:pt modelId="{8DF3F72B-0C9C-0B4D-B7FC-C5ADF3CF9158}" type="parTrans" cxnId="{8190CB97-D9E0-E34F-B4ED-1F33A15338BD}">
      <dgm:prSet/>
      <dgm:spPr/>
      <dgm:t>
        <a:bodyPr/>
        <a:lstStyle/>
        <a:p>
          <a:endParaRPr lang="en-US"/>
        </a:p>
      </dgm:t>
    </dgm:pt>
    <dgm:pt modelId="{59CF9224-5666-1647-8945-60D66860F892}" type="sibTrans" cxnId="{8190CB97-D9E0-E34F-B4ED-1F33A15338BD}">
      <dgm:prSet/>
      <dgm:spPr/>
      <dgm:t>
        <a:bodyPr/>
        <a:lstStyle/>
        <a:p>
          <a:endParaRPr lang="en-US"/>
        </a:p>
      </dgm:t>
    </dgm:pt>
    <dgm:pt modelId="{9B56C566-8DCC-7746-B604-A1595B97E52F}">
      <dgm:prSet phldrT="[Text]"/>
      <dgm:spPr/>
      <dgm:t>
        <a:bodyPr/>
        <a:lstStyle/>
        <a:p>
          <a:r>
            <a:rPr lang="en-US" b="1" dirty="0" smtClean="0">
              <a:solidFill>
                <a:srgbClr val="000000"/>
              </a:solidFill>
            </a:rPr>
            <a:t>Alveoli </a:t>
          </a:r>
          <a:endParaRPr lang="en-US" b="1" dirty="0">
            <a:solidFill>
              <a:srgbClr val="000000"/>
            </a:solidFill>
          </a:endParaRPr>
        </a:p>
      </dgm:t>
    </dgm:pt>
    <dgm:pt modelId="{83DD7503-CFD8-1A46-8697-D602F71BA393}" type="parTrans" cxnId="{659F3ED7-B10C-B941-A1FE-D35600A0E5E8}">
      <dgm:prSet/>
      <dgm:spPr/>
      <dgm:t>
        <a:bodyPr/>
        <a:lstStyle/>
        <a:p>
          <a:endParaRPr lang="en-US"/>
        </a:p>
      </dgm:t>
    </dgm:pt>
    <dgm:pt modelId="{E22C1E80-4A5A-FF4F-AFA6-EE9AC39CAA4F}" type="sibTrans" cxnId="{659F3ED7-B10C-B941-A1FE-D35600A0E5E8}">
      <dgm:prSet/>
      <dgm:spPr/>
      <dgm:t>
        <a:bodyPr/>
        <a:lstStyle/>
        <a:p>
          <a:endParaRPr lang="en-US"/>
        </a:p>
      </dgm:t>
    </dgm:pt>
    <dgm:pt modelId="{C6D78791-E051-C647-B602-2310C74D25D1}" type="pres">
      <dgm:prSet presAssocID="{61263CFC-96BB-1B43-81CF-0C521E2BA128}" presName="Name0" presStyleCnt="0">
        <dgm:presLayoutVars>
          <dgm:dir/>
          <dgm:animLvl val="lvl"/>
          <dgm:resizeHandles val="exact"/>
        </dgm:presLayoutVars>
      </dgm:prSet>
      <dgm:spPr/>
      <dgm:t>
        <a:bodyPr/>
        <a:lstStyle/>
        <a:p>
          <a:endParaRPr lang="en-US"/>
        </a:p>
      </dgm:t>
    </dgm:pt>
    <dgm:pt modelId="{32CFA407-0274-044D-899D-73BF6B48A658}" type="pres">
      <dgm:prSet presAssocID="{9B56C566-8DCC-7746-B604-A1595B97E52F}" presName="boxAndChildren" presStyleCnt="0"/>
      <dgm:spPr/>
    </dgm:pt>
    <dgm:pt modelId="{540D3714-63DC-7146-AF3D-E498FD117C24}" type="pres">
      <dgm:prSet presAssocID="{9B56C566-8DCC-7746-B604-A1595B97E52F}" presName="parentTextBox" presStyleLbl="node1" presStyleIdx="0" presStyleCnt="7"/>
      <dgm:spPr/>
      <dgm:t>
        <a:bodyPr/>
        <a:lstStyle/>
        <a:p>
          <a:endParaRPr lang="en-US"/>
        </a:p>
      </dgm:t>
    </dgm:pt>
    <dgm:pt modelId="{C24FDFD1-CDD0-E040-80D5-FF0AA43EF079}" type="pres">
      <dgm:prSet presAssocID="{59CF9224-5666-1647-8945-60D66860F892}" presName="sp" presStyleCnt="0"/>
      <dgm:spPr/>
    </dgm:pt>
    <dgm:pt modelId="{D4E13A81-48E1-C441-882B-5DF810CCC8DB}" type="pres">
      <dgm:prSet presAssocID="{C6D75E11-4EBD-B04B-9B6E-B5A9FDF6FF81}" presName="arrowAndChildren" presStyleCnt="0"/>
      <dgm:spPr/>
    </dgm:pt>
    <dgm:pt modelId="{35BB2ACC-3482-604F-95B7-3F4F5E0AFAAA}" type="pres">
      <dgm:prSet presAssocID="{C6D75E11-4EBD-B04B-9B6E-B5A9FDF6FF81}" presName="parentTextArrow" presStyleLbl="node1" presStyleIdx="1" presStyleCnt="7"/>
      <dgm:spPr/>
      <dgm:t>
        <a:bodyPr/>
        <a:lstStyle/>
        <a:p>
          <a:endParaRPr lang="en-US"/>
        </a:p>
      </dgm:t>
    </dgm:pt>
    <dgm:pt modelId="{A8BE18B1-4FE5-B346-87C3-771EC4E53EBD}" type="pres">
      <dgm:prSet presAssocID="{55D12051-0832-C946-9B32-477D91DDCF41}" presName="sp" presStyleCnt="0"/>
      <dgm:spPr/>
    </dgm:pt>
    <dgm:pt modelId="{A3BEAB59-0A02-4244-A304-640B73C8300D}" type="pres">
      <dgm:prSet presAssocID="{9FF61557-B7B9-DB44-B76C-489BF5026231}" presName="arrowAndChildren" presStyleCnt="0"/>
      <dgm:spPr/>
    </dgm:pt>
    <dgm:pt modelId="{BBC42BA9-4F1B-E241-8379-FFB3D0225C42}" type="pres">
      <dgm:prSet presAssocID="{9FF61557-B7B9-DB44-B76C-489BF5026231}" presName="parentTextArrow" presStyleLbl="node1" presStyleIdx="2" presStyleCnt="7"/>
      <dgm:spPr/>
      <dgm:t>
        <a:bodyPr/>
        <a:lstStyle/>
        <a:p>
          <a:endParaRPr lang="en-US"/>
        </a:p>
      </dgm:t>
    </dgm:pt>
    <dgm:pt modelId="{BDCA8F3F-AA64-764F-A1BA-386EDC28B447}" type="pres">
      <dgm:prSet presAssocID="{EF510CCF-3A3C-B441-8FF6-0EFF1D65FEBA}" presName="sp" presStyleCnt="0"/>
      <dgm:spPr/>
    </dgm:pt>
    <dgm:pt modelId="{9BAE54E5-C12C-4C4A-B154-AF8FBABFD81B}" type="pres">
      <dgm:prSet presAssocID="{1C90F94E-08A2-674E-A322-A6B5F5371385}" presName="arrowAndChildren" presStyleCnt="0"/>
      <dgm:spPr/>
    </dgm:pt>
    <dgm:pt modelId="{FA90AE1D-EB46-0946-8F49-58176E80E3A1}" type="pres">
      <dgm:prSet presAssocID="{1C90F94E-08A2-674E-A322-A6B5F5371385}" presName="parentTextArrow" presStyleLbl="node1" presStyleIdx="3" presStyleCnt="7"/>
      <dgm:spPr/>
      <dgm:t>
        <a:bodyPr/>
        <a:lstStyle/>
        <a:p>
          <a:endParaRPr lang="en-US"/>
        </a:p>
      </dgm:t>
    </dgm:pt>
    <dgm:pt modelId="{5AC9A267-491C-1D4F-BC09-BC76AD0B5F23}" type="pres">
      <dgm:prSet presAssocID="{52D545B8-D3DE-A043-A010-2B7DEA69CFB3}" presName="sp" presStyleCnt="0"/>
      <dgm:spPr/>
    </dgm:pt>
    <dgm:pt modelId="{B994F84B-E6F6-0A4F-B90B-A9FE77187E0F}" type="pres">
      <dgm:prSet presAssocID="{EA224C4F-1A47-1A47-BF95-A5D8EE590E5A}" presName="arrowAndChildren" presStyleCnt="0"/>
      <dgm:spPr/>
    </dgm:pt>
    <dgm:pt modelId="{9ABF6AF0-3DEA-6141-A70B-9BD671261989}" type="pres">
      <dgm:prSet presAssocID="{EA224C4F-1A47-1A47-BF95-A5D8EE590E5A}" presName="parentTextArrow" presStyleLbl="node1" presStyleIdx="4" presStyleCnt="7"/>
      <dgm:spPr/>
      <dgm:t>
        <a:bodyPr/>
        <a:lstStyle/>
        <a:p>
          <a:endParaRPr lang="en-US"/>
        </a:p>
      </dgm:t>
    </dgm:pt>
    <dgm:pt modelId="{5D1B03AE-425E-DE4E-8C68-04B5BE1C3881}" type="pres">
      <dgm:prSet presAssocID="{804BF96B-7ADA-CA48-A3C3-6527A79738F8}" presName="sp" presStyleCnt="0"/>
      <dgm:spPr/>
    </dgm:pt>
    <dgm:pt modelId="{D5A00C48-257F-B54D-ADEC-CB6DB06B25B1}" type="pres">
      <dgm:prSet presAssocID="{BC2BE378-A713-244D-A474-7D2EB31DC5C3}" presName="arrowAndChildren" presStyleCnt="0"/>
      <dgm:spPr/>
    </dgm:pt>
    <dgm:pt modelId="{7D08F448-8F00-2846-BC65-C6299D408B4F}" type="pres">
      <dgm:prSet presAssocID="{BC2BE378-A713-244D-A474-7D2EB31DC5C3}" presName="parentTextArrow" presStyleLbl="node1" presStyleIdx="5" presStyleCnt="7"/>
      <dgm:spPr/>
      <dgm:t>
        <a:bodyPr/>
        <a:lstStyle/>
        <a:p>
          <a:endParaRPr lang="en-US"/>
        </a:p>
      </dgm:t>
    </dgm:pt>
    <dgm:pt modelId="{77885A35-C95B-6543-BFD5-7B7B4A104AFD}" type="pres">
      <dgm:prSet presAssocID="{F87D3FD3-3FDA-D344-927B-027A7E71A105}" presName="sp" presStyleCnt="0"/>
      <dgm:spPr/>
    </dgm:pt>
    <dgm:pt modelId="{DB53BF62-C307-614E-AA07-7BA1308CE382}" type="pres">
      <dgm:prSet presAssocID="{BAF6FEBE-2807-EC44-B615-83C6594A52F0}" presName="arrowAndChildren" presStyleCnt="0"/>
      <dgm:spPr/>
    </dgm:pt>
    <dgm:pt modelId="{B393D0C2-56A5-7A44-80CE-282F115DAB7E}" type="pres">
      <dgm:prSet presAssocID="{BAF6FEBE-2807-EC44-B615-83C6594A52F0}" presName="parentTextArrow" presStyleLbl="node1" presStyleIdx="6" presStyleCnt="7" custLinFactNeighborX="-61932" custLinFactNeighborY="-20"/>
      <dgm:spPr/>
      <dgm:t>
        <a:bodyPr/>
        <a:lstStyle/>
        <a:p>
          <a:endParaRPr lang="en-US"/>
        </a:p>
      </dgm:t>
    </dgm:pt>
  </dgm:ptLst>
  <dgm:cxnLst>
    <dgm:cxn modelId="{D83BE21C-B83F-5B4B-8B0C-A2A236CAE014}" srcId="{61263CFC-96BB-1B43-81CF-0C521E2BA128}" destId="{BAF6FEBE-2807-EC44-B615-83C6594A52F0}" srcOrd="0" destOrd="0" parTransId="{AE3C79EC-599B-EB4A-90B7-90BC3468A243}" sibTransId="{F87D3FD3-3FDA-D344-927B-027A7E71A105}"/>
    <dgm:cxn modelId="{8E301495-D485-6C4E-8033-C2DA4A646463}" srcId="{61263CFC-96BB-1B43-81CF-0C521E2BA128}" destId="{EA224C4F-1A47-1A47-BF95-A5D8EE590E5A}" srcOrd="2" destOrd="0" parTransId="{E5B77673-7BD1-0E49-8F32-5828A5D9CD57}" sibTransId="{52D545B8-D3DE-A043-A010-2B7DEA69CFB3}"/>
    <dgm:cxn modelId="{3248E12A-B379-594B-BAEA-C1D478A97B7C}" srcId="{61263CFC-96BB-1B43-81CF-0C521E2BA128}" destId="{9FF61557-B7B9-DB44-B76C-489BF5026231}" srcOrd="4" destOrd="0" parTransId="{2365F798-CD91-404D-8CCE-EDFAA792EA60}" sibTransId="{55D12051-0832-C946-9B32-477D91DDCF41}"/>
    <dgm:cxn modelId="{B49705DB-3221-5D4C-9E2F-80849B2B27D4}" type="presOf" srcId="{C6D75E11-4EBD-B04B-9B6E-B5A9FDF6FF81}" destId="{35BB2ACC-3482-604F-95B7-3F4F5E0AFAAA}" srcOrd="0" destOrd="0" presId="urn:microsoft.com/office/officeart/2005/8/layout/process4"/>
    <dgm:cxn modelId="{89C12F6D-2F38-D34D-A193-025D40AB7D76}" type="presOf" srcId="{61263CFC-96BB-1B43-81CF-0C521E2BA128}" destId="{C6D78791-E051-C647-B602-2310C74D25D1}" srcOrd="0" destOrd="0" presId="urn:microsoft.com/office/officeart/2005/8/layout/process4"/>
    <dgm:cxn modelId="{0662E57F-34E8-D144-8B10-8194D1529EDA}" type="presOf" srcId="{BAF6FEBE-2807-EC44-B615-83C6594A52F0}" destId="{B393D0C2-56A5-7A44-80CE-282F115DAB7E}" srcOrd="0" destOrd="0" presId="urn:microsoft.com/office/officeart/2005/8/layout/process4"/>
    <dgm:cxn modelId="{CC441C01-EEE0-E246-AD37-DB6D5DA698FC}" type="presOf" srcId="{EA224C4F-1A47-1A47-BF95-A5D8EE590E5A}" destId="{9ABF6AF0-3DEA-6141-A70B-9BD671261989}" srcOrd="0" destOrd="0" presId="urn:microsoft.com/office/officeart/2005/8/layout/process4"/>
    <dgm:cxn modelId="{FA9BE3BB-C421-C341-8C0A-A3D58D52419A}" srcId="{61263CFC-96BB-1B43-81CF-0C521E2BA128}" destId="{1C90F94E-08A2-674E-A322-A6B5F5371385}" srcOrd="3" destOrd="0" parTransId="{F865B9FB-3C43-C542-B35E-5D2C508016F4}" sibTransId="{EF510CCF-3A3C-B441-8FF6-0EFF1D65FEBA}"/>
    <dgm:cxn modelId="{832BBEAC-9E90-A347-9A69-0D6E45D9EA36}" type="presOf" srcId="{1C90F94E-08A2-674E-A322-A6B5F5371385}" destId="{FA90AE1D-EB46-0946-8F49-58176E80E3A1}" srcOrd="0" destOrd="0" presId="urn:microsoft.com/office/officeart/2005/8/layout/process4"/>
    <dgm:cxn modelId="{659F3ED7-B10C-B941-A1FE-D35600A0E5E8}" srcId="{61263CFC-96BB-1B43-81CF-0C521E2BA128}" destId="{9B56C566-8DCC-7746-B604-A1595B97E52F}" srcOrd="6" destOrd="0" parTransId="{83DD7503-CFD8-1A46-8697-D602F71BA393}" sibTransId="{E22C1E80-4A5A-FF4F-AFA6-EE9AC39CAA4F}"/>
    <dgm:cxn modelId="{C8BBE663-2C62-8A40-8DD7-EB96711FD9F7}" type="presOf" srcId="{9FF61557-B7B9-DB44-B76C-489BF5026231}" destId="{BBC42BA9-4F1B-E241-8379-FFB3D0225C42}" srcOrd="0" destOrd="0" presId="urn:microsoft.com/office/officeart/2005/8/layout/process4"/>
    <dgm:cxn modelId="{D996ED0D-B173-4541-A1E8-970BF6EFAE19}" type="presOf" srcId="{9B56C566-8DCC-7746-B604-A1595B97E52F}" destId="{540D3714-63DC-7146-AF3D-E498FD117C24}" srcOrd="0" destOrd="0" presId="urn:microsoft.com/office/officeart/2005/8/layout/process4"/>
    <dgm:cxn modelId="{50594FAB-700D-F44F-AA48-7E0E4CE7819A}" srcId="{61263CFC-96BB-1B43-81CF-0C521E2BA128}" destId="{BC2BE378-A713-244D-A474-7D2EB31DC5C3}" srcOrd="1" destOrd="0" parTransId="{A73D0AE7-7DEC-954F-897E-757E586A30D2}" sibTransId="{804BF96B-7ADA-CA48-A3C3-6527A79738F8}"/>
    <dgm:cxn modelId="{8190CB97-D9E0-E34F-B4ED-1F33A15338BD}" srcId="{61263CFC-96BB-1B43-81CF-0C521E2BA128}" destId="{C6D75E11-4EBD-B04B-9B6E-B5A9FDF6FF81}" srcOrd="5" destOrd="0" parTransId="{8DF3F72B-0C9C-0B4D-B7FC-C5ADF3CF9158}" sibTransId="{59CF9224-5666-1647-8945-60D66860F892}"/>
    <dgm:cxn modelId="{B578122C-04B6-DD41-946F-066A4F93373F}" type="presOf" srcId="{BC2BE378-A713-244D-A474-7D2EB31DC5C3}" destId="{7D08F448-8F00-2846-BC65-C6299D408B4F}" srcOrd="0" destOrd="0" presId="urn:microsoft.com/office/officeart/2005/8/layout/process4"/>
    <dgm:cxn modelId="{55FEB19D-E659-DB48-90B9-DF5A8E172031}" type="presParOf" srcId="{C6D78791-E051-C647-B602-2310C74D25D1}" destId="{32CFA407-0274-044D-899D-73BF6B48A658}" srcOrd="0" destOrd="0" presId="urn:microsoft.com/office/officeart/2005/8/layout/process4"/>
    <dgm:cxn modelId="{44B44CD0-554A-D848-BFF9-65E667D74D6E}" type="presParOf" srcId="{32CFA407-0274-044D-899D-73BF6B48A658}" destId="{540D3714-63DC-7146-AF3D-E498FD117C24}" srcOrd="0" destOrd="0" presId="urn:microsoft.com/office/officeart/2005/8/layout/process4"/>
    <dgm:cxn modelId="{E960FD67-044E-3F44-B2B3-5DBD4A04B86E}" type="presParOf" srcId="{C6D78791-E051-C647-B602-2310C74D25D1}" destId="{C24FDFD1-CDD0-E040-80D5-FF0AA43EF079}" srcOrd="1" destOrd="0" presId="urn:microsoft.com/office/officeart/2005/8/layout/process4"/>
    <dgm:cxn modelId="{784290B9-3FEC-9042-B3D5-DCC1A106B1E9}" type="presParOf" srcId="{C6D78791-E051-C647-B602-2310C74D25D1}" destId="{D4E13A81-48E1-C441-882B-5DF810CCC8DB}" srcOrd="2" destOrd="0" presId="urn:microsoft.com/office/officeart/2005/8/layout/process4"/>
    <dgm:cxn modelId="{513F5AE8-396B-BB44-A0CF-D2C6AE52F541}" type="presParOf" srcId="{D4E13A81-48E1-C441-882B-5DF810CCC8DB}" destId="{35BB2ACC-3482-604F-95B7-3F4F5E0AFAAA}" srcOrd="0" destOrd="0" presId="urn:microsoft.com/office/officeart/2005/8/layout/process4"/>
    <dgm:cxn modelId="{F2B2D898-824B-DC47-9A0B-1E6163CD5CDB}" type="presParOf" srcId="{C6D78791-E051-C647-B602-2310C74D25D1}" destId="{A8BE18B1-4FE5-B346-87C3-771EC4E53EBD}" srcOrd="3" destOrd="0" presId="urn:microsoft.com/office/officeart/2005/8/layout/process4"/>
    <dgm:cxn modelId="{E9F43652-9155-8E4B-B667-6F23BC208AD3}" type="presParOf" srcId="{C6D78791-E051-C647-B602-2310C74D25D1}" destId="{A3BEAB59-0A02-4244-A304-640B73C8300D}" srcOrd="4" destOrd="0" presId="urn:microsoft.com/office/officeart/2005/8/layout/process4"/>
    <dgm:cxn modelId="{99E9A031-F8A7-764B-ABA1-282A4B998A3A}" type="presParOf" srcId="{A3BEAB59-0A02-4244-A304-640B73C8300D}" destId="{BBC42BA9-4F1B-E241-8379-FFB3D0225C42}" srcOrd="0" destOrd="0" presId="urn:microsoft.com/office/officeart/2005/8/layout/process4"/>
    <dgm:cxn modelId="{A8197BAC-DCC0-3E4D-9B46-8D22126EB98D}" type="presParOf" srcId="{C6D78791-E051-C647-B602-2310C74D25D1}" destId="{BDCA8F3F-AA64-764F-A1BA-386EDC28B447}" srcOrd="5" destOrd="0" presId="urn:microsoft.com/office/officeart/2005/8/layout/process4"/>
    <dgm:cxn modelId="{7FD55D40-1673-E94A-AB06-823A6E39A001}" type="presParOf" srcId="{C6D78791-E051-C647-B602-2310C74D25D1}" destId="{9BAE54E5-C12C-4C4A-B154-AF8FBABFD81B}" srcOrd="6" destOrd="0" presId="urn:microsoft.com/office/officeart/2005/8/layout/process4"/>
    <dgm:cxn modelId="{4DDE9F20-4308-D74B-BF32-7A706460DE49}" type="presParOf" srcId="{9BAE54E5-C12C-4C4A-B154-AF8FBABFD81B}" destId="{FA90AE1D-EB46-0946-8F49-58176E80E3A1}" srcOrd="0" destOrd="0" presId="urn:microsoft.com/office/officeart/2005/8/layout/process4"/>
    <dgm:cxn modelId="{657F1598-BFCD-B840-A987-3B165C690751}" type="presParOf" srcId="{C6D78791-E051-C647-B602-2310C74D25D1}" destId="{5AC9A267-491C-1D4F-BC09-BC76AD0B5F23}" srcOrd="7" destOrd="0" presId="urn:microsoft.com/office/officeart/2005/8/layout/process4"/>
    <dgm:cxn modelId="{47915FD5-5C09-C044-9DC4-46FF2BB955C5}" type="presParOf" srcId="{C6D78791-E051-C647-B602-2310C74D25D1}" destId="{B994F84B-E6F6-0A4F-B90B-A9FE77187E0F}" srcOrd="8" destOrd="0" presId="urn:microsoft.com/office/officeart/2005/8/layout/process4"/>
    <dgm:cxn modelId="{7C751CD2-90E6-B342-BFD2-AA238F3F60D9}" type="presParOf" srcId="{B994F84B-E6F6-0A4F-B90B-A9FE77187E0F}" destId="{9ABF6AF0-3DEA-6141-A70B-9BD671261989}" srcOrd="0" destOrd="0" presId="urn:microsoft.com/office/officeart/2005/8/layout/process4"/>
    <dgm:cxn modelId="{C944E859-1C7F-704A-8626-0DDC3C669986}" type="presParOf" srcId="{C6D78791-E051-C647-B602-2310C74D25D1}" destId="{5D1B03AE-425E-DE4E-8C68-04B5BE1C3881}" srcOrd="9" destOrd="0" presId="urn:microsoft.com/office/officeart/2005/8/layout/process4"/>
    <dgm:cxn modelId="{8AD21514-A44C-1540-AEC0-DC538E29F0EE}" type="presParOf" srcId="{C6D78791-E051-C647-B602-2310C74D25D1}" destId="{D5A00C48-257F-B54D-ADEC-CB6DB06B25B1}" srcOrd="10" destOrd="0" presId="urn:microsoft.com/office/officeart/2005/8/layout/process4"/>
    <dgm:cxn modelId="{C698EB02-06C7-2C42-9E77-E27A6DD311DB}" type="presParOf" srcId="{D5A00C48-257F-B54D-ADEC-CB6DB06B25B1}" destId="{7D08F448-8F00-2846-BC65-C6299D408B4F}" srcOrd="0" destOrd="0" presId="urn:microsoft.com/office/officeart/2005/8/layout/process4"/>
    <dgm:cxn modelId="{982609E1-B17A-7340-9599-43C7BD53C91E}" type="presParOf" srcId="{C6D78791-E051-C647-B602-2310C74D25D1}" destId="{77885A35-C95B-6543-BFD5-7B7B4A104AFD}" srcOrd="11" destOrd="0" presId="urn:microsoft.com/office/officeart/2005/8/layout/process4"/>
    <dgm:cxn modelId="{6221F342-50B8-FD40-931D-1E1EF0C00C81}" type="presParOf" srcId="{C6D78791-E051-C647-B602-2310C74D25D1}" destId="{DB53BF62-C307-614E-AA07-7BA1308CE382}" srcOrd="12" destOrd="0" presId="urn:microsoft.com/office/officeart/2005/8/layout/process4"/>
    <dgm:cxn modelId="{75F2FDE4-BEBE-984E-9461-19BB9A4BA699}" type="presParOf" srcId="{DB53BF62-C307-614E-AA07-7BA1308CE382}" destId="{B393D0C2-56A5-7A44-80CE-282F115DAB7E}"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0D3714-63DC-7146-AF3D-E498FD117C24}">
      <dsp:nvSpPr>
        <dsp:cNvPr id="0" name=""/>
        <dsp:cNvSpPr/>
      </dsp:nvSpPr>
      <dsp:spPr>
        <a:xfrm>
          <a:off x="0" y="4349851"/>
          <a:ext cx="3308350" cy="476001"/>
        </a:xfrm>
        <a:prstGeom prst="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0000"/>
              </a:solidFill>
            </a:rPr>
            <a:t>Alveoli </a:t>
          </a:r>
          <a:endParaRPr lang="en-US" sz="1700" b="1" kern="1200" dirty="0">
            <a:solidFill>
              <a:srgbClr val="000000"/>
            </a:solidFill>
          </a:endParaRPr>
        </a:p>
      </dsp:txBody>
      <dsp:txXfrm>
        <a:off x="0" y="4349851"/>
        <a:ext cx="3308350" cy="476001"/>
      </dsp:txXfrm>
    </dsp:sp>
    <dsp:sp modelId="{35BB2ACC-3482-604F-95B7-3F4F5E0AFAAA}">
      <dsp:nvSpPr>
        <dsp:cNvPr id="0" name=""/>
        <dsp:cNvSpPr/>
      </dsp:nvSpPr>
      <dsp:spPr>
        <a:xfrm rot="10800000">
          <a:off x="0" y="3624900"/>
          <a:ext cx="3308350" cy="732091"/>
        </a:xfrm>
        <a:prstGeom prst="upArrowCallou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0000"/>
              </a:solidFill>
            </a:rPr>
            <a:t>Bronchioles</a:t>
          </a:r>
          <a:endParaRPr lang="en-US" sz="1700" b="1" kern="1200" dirty="0">
            <a:solidFill>
              <a:srgbClr val="000000"/>
            </a:solidFill>
          </a:endParaRPr>
        </a:p>
      </dsp:txBody>
      <dsp:txXfrm rot="10800000">
        <a:off x="0" y="3624900"/>
        <a:ext cx="3308350" cy="732091"/>
      </dsp:txXfrm>
    </dsp:sp>
    <dsp:sp modelId="{BBC42BA9-4F1B-E241-8379-FFB3D0225C42}">
      <dsp:nvSpPr>
        <dsp:cNvPr id="0" name=""/>
        <dsp:cNvSpPr/>
      </dsp:nvSpPr>
      <dsp:spPr>
        <a:xfrm rot="10800000">
          <a:off x="0" y="2899949"/>
          <a:ext cx="3308350" cy="732091"/>
        </a:xfrm>
        <a:prstGeom prst="upArrowCallou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0000"/>
              </a:solidFill>
            </a:rPr>
            <a:t>Bronchi</a:t>
          </a:r>
          <a:endParaRPr lang="en-US" sz="1700" b="1" kern="1200" dirty="0">
            <a:solidFill>
              <a:srgbClr val="000000"/>
            </a:solidFill>
          </a:endParaRPr>
        </a:p>
      </dsp:txBody>
      <dsp:txXfrm rot="10800000">
        <a:off x="0" y="2899949"/>
        <a:ext cx="3308350" cy="732091"/>
      </dsp:txXfrm>
    </dsp:sp>
    <dsp:sp modelId="{FA90AE1D-EB46-0946-8F49-58176E80E3A1}">
      <dsp:nvSpPr>
        <dsp:cNvPr id="0" name=""/>
        <dsp:cNvSpPr/>
      </dsp:nvSpPr>
      <dsp:spPr>
        <a:xfrm rot="10800000">
          <a:off x="0" y="2174999"/>
          <a:ext cx="3308350" cy="732091"/>
        </a:xfrm>
        <a:prstGeom prst="upArrowCallou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0000"/>
              </a:solidFill>
            </a:rPr>
            <a:t>Trachea</a:t>
          </a:r>
          <a:endParaRPr lang="en-US" sz="1700" b="1" kern="1200" dirty="0">
            <a:solidFill>
              <a:srgbClr val="000000"/>
            </a:solidFill>
          </a:endParaRPr>
        </a:p>
      </dsp:txBody>
      <dsp:txXfrm rot="10800000">
        <a:off x="0" y="2174999"/>
        <a:ext cx="3308350" cy="732091"/>
      </dsp:txXfrm>
    </dsp:sp>
    <dsp:sp modelId="{9ABF6AF0-3DEA-6141-A70B-9BD671261989}">
      <dsp:nvSpPr>
        <dsp:cNvPr id="0" name=""/>
        <dsp:cNvSpPr/>
      </dsp:nvSpPr>
      <dsp:spPr>
        <a:xfrm rot="10800000">
          <a:off x="0" y="1450048"/>
          <a:ext cx="3308350" cy="732091"/>
        </a:xfrm>
        <a:prstGeom prst="upArrowCallou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0000"/>
              </a:solidFill>
            </a:rPr>
            <a:t>Larynx</a:t>
          </a:r>
          <a:endParaRPr lang="en-US" sz="1700" b="1" kern="1200" dirty="0">
            <a:solidFill>
              <a:srgbClr val="000000"/>
            </a:solidFill>
          </a:endParaRPr>
        </a:p>
      </dsp:txBody>
      <dsp:txXfrm rot="10800000">
        <a:off x="0" y="1450048"/>
        <a:ext cx="3308350" cy="732091"/>
      </dsp:txXfrm>
    </dsp:sp>
    <dsp:sp modelId="{7D08F448-8F00-2846-BC65-C6299D408B4F}">
      <dsp:nvSpPr>
        <dsp:cNvPr id="0" name=""/>
        <dsp:cNvSpPr/>
      </dsp:nvSpPr>
      <dsp:spPr>
        <a:xfrm rot="10800000">
          <a:off x="0" y="725097"/>
          <a:ext cx="3308350" cy="732091"/>
        </a:xfrm>
        <a:prstGeom prst="upArrowCallou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0000"/>
              </a:solidFill>
            </a:rPr>
            <a:t>Pharynx </a:t>
          </a:r>
          <a:endParaRPr lang="en-US" sz="1700" b="1" kern="1200" dirty="0">
            <a:solidFill>
              <a:srgbClr val="000000"/>
            </a:solidFill>
          </a:endParaRPr>
        </a:p>
      </dsp:txBody>
      <dsp:txXfrm rot="10800000">
        <a:off x="0" y="725097"/>
        <a:ext cx="3308350" cy="732091"/>
      </dsp:txXfrm>
    </dsp:sp>
    <dsp:sp modelId="{B393D0C2-56A5-7A44-80CE-282F115DAB7E}">
      <dsp:nvSpPr>
        <dsp:cNvPr id="0" name=""/>
        <dsp:cNvSpPr/>
      </dsp:nvSpPr>
      <dsp:spPr>
        <a:xfrm rot="10800000">
          <a:off x="0" y="0"/>
          <a:ext cx="3308350" cy="732091"/>
        </a:xfrm>
        <a:prstGeom prst="upArrowCallou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Nose/Mouth</a:t>
          </a:r>
          <a:endParaRPr lang="en-US" sz="1700" b="1" kern="1200" dirty="0">
            <a:solidFill>
              <a:schemeClr val="tx1"/>
            </a:solidFill>
          </a:endParaRPr>
        </a:p>
      </dsp:txBody>
      <dsp:txXfrm rot="10800000">
        <a:off x="0" y="0"/>
        <a:ext cx="3308350" cy="7320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FCC926-82EC-3346-AB8B-11A3DEC8DDBA}" type="datetimeFigureOut">
              <a:rPr lang="en-US" smtClean="0"/>
              <a:pPr/>
              <a:t>10/19/2016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544A8-06E8-2C41-A445-116A36C782BA}" type="slidenum">
              <a:rPr lang="en-US" smtClean="0"/>
              <a:pPr/>
              <a:t>‹#›</a:t>
            </a:fld>
            <a:endParaRPr lang="en-US"/>
          </a:p>
        </p:txBody>
      </p:sp>
    </p:spTree>
    <p:extLst>
      <p:ext uri="{BB962C8B-B14F-4D97-AF65-F5344CB8AC3E}">
        <p14:creationId xmlns:p14="http://schemas.microsoft.com/office/powerpoint/2010/main" xmlns="" val="28060131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Nasal cavity</a:t>
            </a:r>
            <a:r>
              <a:rPr lang="en-US" baseline="0" dirty="0" smtClean="0"/>
              <a:t> is lined with cilia to keep out dust particles from reaching the trachea. </a:t>
            </a:r>
            <a:endParaRPr lang="en-US" dirty="0"/>
          </a:p>
        </p:txBody>
      </p:sp>
      <p:sp>
        <p:nvSpPr>
          <p:cNvPr id="4" name="Slide Number Placeholder 3"/>
          <p:cNvSpPr>
            <a:spLocks noGrp="1"/>
          </p:cNvSpPr>
          <p:nvPr>
            <p:ph type="sldNum" sz="quarter" idx="10"/>
          </p:nvPr>
        </p:nvSpPr>
        <p:spPr/>
        <p:txBody>
          <a:bodyPr/>
          <a:lstStyle/>
          <a:p>
            <a:fld id="{B6B544A8-06E8-2C41-A445-116A36C782BA}" type="slidenum">
              <a:rPr lang="en-US" smtClean="0"/>
              <a:pPr/>
              <a:t>7</a:t>
            </a:fld>
            <a:endParaRPr lang="en-US"/>
          </a:p>
        </p:txBody>
      </p:sp>
    </p:spTree>
    <p:extLst>
      <p:ext uri="{BB962C8B-B14F-4D97-AF65-F5344CB8AC3E}">
        <p14:creationId xmlns:p14="http://schemas.microsoft.com/office/powerpoint/2010/main" xmlns="" val="32446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muscles are contracting to lift</a:t>
            </a:r>
            <a:r>
              <a:rPr lang="en-US" baseline="0" dirty="0" smtClean="0"/>
              <a:t> the rib cage, increasing the volume of the chest cavity, to increase the amount of air that oxygen that can be taken in and transported to the working tissues and muscles </a:t>
            </a:r>
            <a:endParaRPr lang="en-US" dirty="0"/>
          </a:p>
        </p:txBody>
      </p:sp>
      <p:sp>
        <p:nvSpPr>
          <p:cNvPr id="4" name="Slide Number Placeholder 3"/>
          <p:cNvSpPr>
            <a:spLocks noGrp="1"/>
          </p:cNvSpPr>
          <p:nvPr>
            <p:ph type="sldNum" sz="quarter" idx="10"/>
          </p:nvPr>
        </p:nvSpPr>
        <p:spPr/>
        <p:txBody>
          <a:bodyPr/>
          <a:lstStyle/>
          <a:p>
            <a:fld id="{B6B544A8-06E8-2C41-A445-116A36C782BA}" type="slidenum">
              <a:rPr lang="en-US" smtClean="0"/>
              <a:pPr/>
              <a:t>29</a:t>
            </a:fld>
            <a:endParaRPr lang="en-US"/>
          </a:p>
        </p:txBody>
      </p:sp>
    </p:spTree>
    <p:extLst>
      <p:ext uri="{BB962C8B-B14F-4D97-AF65-F5344CB8AC3E}">
        <p14:creationId xmlns:p14="http://schemas.microsoft.com/office/powerpoint/2010/main" xmlns="" val="1195650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refer back to diffusion</a:t>
            </a:r>
            <a:r>
              <a:rPr lang="en-US" baseline="0" dirty="0" smtClean="0"/>
              <a:t> and CO2 being pushed out, O2 being brought in </a:t>
            </a:r>
            <a:endParaRPr lang="en-US" dirty="0"/>
          </a:p>
        </p:txBody>
      </p:sp>
      <p:sp>
        <p:nvSpPr>
          <p:cNvPr id="4" name="Slide Number Placeholder 3"/>
          <p:cNvSpPr>
            <a:spLocks noGrp="1"/>
          </p:cNvSpPr>
          <p:nvPr>
            <p:ph type="sldNum" sz="quarter" idx="10"/>
          </p:nvPr>
        </p:nvSpPr>
        <p:spPr/>
        <p:txBody>
          <a:bodyPr/>
          <a:lstStyle/>
          <a:p>
            <a:fld id="{B6B544A8-06E8-2C41-A445-116A36C782BA}" type="slidenum">
              <a:rPr lang="en-US" smtClean="0"/>
              <a:pPr/>
              <a:t>34</a:t>
            </a:fld>
            <a:endParaRPr lang="en-US"/>
          </a:p>
        </p:txBody>
      </p:sp>
    </p:spTree>
    <p:extLst>
      <p:ext uri="{BB962C8B-B14F-4D97-AF65-F5344CB8AC3E}">
        <p14:creationId xmlns:p14="http://schemas.microsoft.com/office/powerpoint/2010/main" xmlns="" val="1060799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bring back to body always trying to reach a state of homeostasis</a:t>
            </a:r>
            <a:endParaRPr lang="en-US" dirty="0"/>
          </a:p>
        </p:txBody>
      </p:sp>
      <p:sp>
        <p:nvSpPr>
          <p:cNvPr id="4" name="Slide Number Placeholder 3"/>
          <p:cNvSpPr>
            <a:spLocks noGrp="1"/>
          </p:cNvSpPr>
          <p:nvPr>
            <p:ph type="sldNum" sz="quarter" idx="10"/>
          </p:nvPr>
        </p:nvSpPr>
        <p:spPr/>
        <p:txBody>
          <a:bodyPr/>
          <a:lstStyle/>
          <a:p>
            <a:fld id="{B6B544A8-06E8-2C41-A445-116A36C782BA}" type="slidenum">
              <a:rPr lang="en-US" smtClean="0"/>
              <a:pPr/>
              <a:t>36</a:t>
            </a:fld>
            <a:endParaRPr lang="en-US"/>
          </a:p>
        </p:txBody>
      </p:sp>
    </p:spTree>
    <p:extLst>
      <p:ext uri="{BB962C8B-B14F-4D97-AF65-F5344CB8AC3E}">
        <p14:creationId xmlns:p14="http://schemas.microsoft.com/office/powerpoint/2010/main" xmlns="" val="3687843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a:t>
            </a:r>
            <a:r>
              <a:rPr lang="en-US" baseline="0" dirty="0" smtClean="0"/>
              <a:t> that diffusion is the process where gas, in this case oxygen and carbon dioxide will move from an area of higher pressure to lower pressure. </a:t>
            </a:r>
            <a:endParaRPr lang="en-US" dirty="0"/>
          </a:p>
        </p:txBody>
      </p:sp>
      <p:sp>
        <p:nvSpPr>
          <p:cNvPr id="4" name="Slide Number Placeholder 3"/>
          <p:cNvSpPr>
            <a:spLocks noGrp="1"/>
          </p:cNvSpPr>
          <p:nvPr>
            <p:ph type="sldNum" sz="quarter" idx="10"/>
          </p:nvPr>
        </p:nvSpPr>
        <p:spPr/>
        <p:txBody>
          <a:bodyPr/>
          <a:lstStyle/>
          <a:p>
            <a:fld id="{B6B544A8-06E8-2C41-A445-116A36C782BA}" type="slidenum">
              <a:rPr lang="en-US" smtClean="0"/>
              <a:pPr/>
              <a:t>37</a:t>
            </a:fld>
            <a:endParaRPr lang="en-US"/>
          </a:p>
        </p:txBody>
      </p:sp>
    </p:spTree>
    <p:extLst>
      <p:ext uri="{BB962C8B-B14F-4D97-AF65-F5344CB8AC3E}">
        <p14:creationId xmlns:p14="http://schemas.microsoft.com/office/powerpoint/2010/main" xmlns="" val="2901444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a note that the red blood</a:t>
            </a:r>
            <a:r>
              <a:rPr lang="en-US" baseline="0" dirty="0" smtClean="0"/>
              <a:t> cells on the left are deoxygenated blood that has already been </a:t>
            </a:r>
            <a:endParaRPr lang="en-US" dirty="0"/>
          </a:p>
        </p:txBody>
      </p:sp>
      <p:sp>
        <p:nvSpPr>
          <p:cNvPr id="4" name="Slide Number Placeholder 3"/>
          <p:cNvSpPr>
            <a:spLocks noGrp="1"/>
          </p:cNvSpPr>
          <p:nvPr>
            <p:ph type="sldNum" sz="quarter" idx="10"/>
          </p:nvPr>
        </p:nvSpPr>
        <p:spPr/>
        <p:txBody>
          <a:bodyPr/>
          <a:lstStyle/>
          <a:p>
            <a:fld id="{B6B544A8-06E8-2C41-A445-116A36C782BA}" type="slidenum">
              <a:rPr lang="en-US" smtClean="0"/>
              <a:pPr/>
              <a:t>38</a:t>
            </a:fld>
            <a:endParaRPr lang="en-US"/>
          </a:p>
        </p:txBody>
      </p:sp>
    </p:spTree>
    <p:extLst>
      <p:ext uri="{BB962C8B-B14F-4D97-AF65-F5344CB8AC3E}">
        <p14:creationId xmlns:p14="http://schemas.microsoft.com/office/powerpoint/2010/main" xmlns="" val="3541826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this is the</a:t>
            </a:r>
            <a:r>
              <a:rPr lang="en-US" baseline="0" dirty="0" smtClean="0"/>
              <a:t> bodies way of reaching an equilibrium of o2 and co2, always striving to reach a state of homeostasis. </a:t>
            </a:r>
            <a:endParaRPr lang="en-US" dirty="0"/>
          </a:p>
        </p:txBody>
      </p:sp>
      <p:sp>
        <p:nvSpPr>
          <p:cNvPr id="4" name="Slide Number Placeholder 3"/>
          <p:cNvSpPr>
            <a:spLocks noGrp="1"/>
          </p:cNvSpPr>
          <p:nvPr>
            <p:ph type="sldNum" sz="quarter" idx="10"/>
          </p:nvPr>
        </p:nvSpPr>
        <p:spPr/>
        <p:txBody>
          <a:bodyPr/>
          <a:lstStyle/>
          <a:p>
            <a:fld id="{B6B544A8-06E8-2C41-A445-116A36C782BA}" type="slidenum">
              <a:rPr lang="en-US" smtClean="0"/>
              <a:pPr/>
              <a:t>40</a:t>
            </a:fld>
            <a:endParaRPr lang="en-US"/>
          </a:p>
        </p:txBody>
      </p:sp>
    </p:spTree>
    <p:extLst>
      <p:ext uri="{BB962C8B-B14F-4D97-AF65-F5344CB8AC3E}">
        <p14:creationId xmlns:p14="http://schemas.microsoft.com/office/powerpoint/2010/main" xmlns="" val="424965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see that cilia are interspersed with the goblet cells so they can work together</a:t>
            </a:r>
            <a:endParaRPr lang="en-US" dirty="0"/>
          </a:p>
        </p:txBody>
      </p:sp>
      <p:sp>
        <p:nvSpPr>
          <p:cNvPr id="4" name="Slide Number Placeholder 3"/>
          <p:cNvSpPr>
            <a:spLocks noGrp="1"/>
          </p:cNvSpPr>
          <p:nvPr>
            <p:ph type="sldNum" sz="quarter" idx="10"/>
          </p:nvPr>
        </p:nvSpPr>
        <p:spPr/>
        <p:txBody>
          <a:bodyPr/>
          <a:lstStyle/>
          <a:p>
            <a:fld id="{B6B544A8-06E8-2C41-A445-116A36C782BA}" type="slidenum">
              <a:rPr lang="en-US" smtClean="0"/>
              <a:pPr/>
              <a:t>12</a:t>
            </a:fld>
            <a:endParaRPr lang="en-US"/>
          </a:p>
        </p:txBody>
      </p:sp>
    </p:spTree>
    <p:extLst>
      <p:ext uri="{BB962C8B-B14F-4D97-AF65-F5344CB8AC3E}">
        <p14:creationId xmlns:p14="http://schemas.microsoft.com/office/powerpoint/2010/main" xmlns="" val="136874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 the structure</a:t>
            </a:r>
            <a:r>
              <a:rPr lang="en-US" baseline="0" dirty="0" smtClean="0"/>
              <a:t> and function of the passageway of air </a:t>
            </a:r>
            <a:endParaRPr lang="en-US" dirty="0"/>
          </a:p>
        </p:txBody>
      </p:sp>
      <p:sp>
        <p:nvSpPr>
          <p:cNvPr id="4" name="Slide Number Placeholder 3"/>
          <p:cNvSpPr>
            <a:spLocks noGrp="1"/>
          </p:cNvSpPr>
          <p:nvPr>
            <p:ph type="sldNum" sz="quarter" idx="10"/>
          </p:nvPr>
        </p:nvSpPr>
        <p:spPr/>
        <p:txBody>
          <a:bodyPr/>
          <a:lstStyle/>
          <a:p>
            <a:fld id="{B6B544A8-06E8-2C41-A445-116A36C782BA}" type="slidenum">
              <a:rPr lang="en-US" smtClean="0"/>
              <a:pPr/>
              <a:t>13</a:t>
            </a:fld>
            <a:endParaRPr lang="en-US"/>
          </a:p>
        </p:txBody>
      </p:sp>
    </p:spTree>
    <p:extLst>
      <p:ext uri="{BB962C8B-B14F-4D97-AF65-F5344CB8AC3E}">
        <p14:creationId xmlns:p14="http://schemas.microsoft.com/office/powerpoint/2010/main" xmlns="" val="1653673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it seems like a voluntary process at times, if this were the case, we would not continue to breathe in our sleep or when we are not paying attention. </a:t>
            </a:r>
            <a:endParaRPr lang="en-US" dirty="0"/>
          </a:p>
        </p:txBody>
      </p:sp>
      <p:sp>
        <p:nvSpPr>
          <p:cNvPr id="4" name="Slide Number Placeholder 3"/>
          <p:cNvSpPr>
            <a:spLocks noGrp="1"/>
          </p:cNvSpPr>
          <p:nvPr>
            <p:ph type="sldNum" sz="quarter" idx="10"/>
          </p:nvPr>
        </p:nvSpPr>
        <p:spPr/>
        <p:txBody>
          <a:bodyPr/>
          <a:lstStyle/>
          <a:p>
            <a:fld id="{B6B544A8-06E8-2C41-A445-116A36C782BA}" type="slidenum">
              <a:rPr lang="en-US" smtClean="0"/>
              <a:pPr/>
              <a:t>14</a:t>
            </a:fld>
            <a:endParaRPr lang="en-US"/>
          </a:p>
        </p:txBody>
      </p:sp>
    </p:spTree>
    <p:extLst>
      <p:ext uri="{BB962C8B-B14F-4D97-AF65-F5344CB8AC3E}">
        <p14:creationId xmlns:p14="http://schemas.microsoft.com/office/powerpoint/2010/main" xmlns="" val="3370823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goes</a:t>
            </a:r>
            <a:r>
              <a:rPr lang="en-US" baseline="0" dirty="0" smtClean="0"/>
              <a:t> up must come down.. Refer to gravity as a way to help them remember that gases move from an area of high pressure to low pressure. If they remember this, they will find the process of gas exchange at the alveoli easier to remember</a:t>
            </a:r>
            <a:endParaRPr lang="en-US" dirty="0"/>
          </a:p>
        </p:txBody>
      </p:sp>
      <p:sp>
        <p:nvSpPr>
          <p:cNvPr id="4" name="Slide Number Placeholder 3"/>
          <p:cNvSpPr>
            <a:spLocks noGrp="1"/>
          </p:cNvSpPr>
          <p:nvPr>
            <p:ph type="sldNum" sz="quarter" idx="10"/>
          </p:nvPr>
        </p:nvSpPr>
        <p:spPr/>
        <p:txBody>
          <a:bodyPr/>
          <a:lstStyle/>
          <a:p>
            <a:fld id="{B6B544A8-06E8-2C41-A445-116A36C782BA}" type="slidenum">
              <a:rPr lang="en-US" smtClean="0"/>
              <a:pPr/>
              <a:t>16</a:t>
            </a:fld>
            <a:endParaRPr lang="en-US"/>
          </a:p>
        </p:txBody>
      </p:sp>
    </p:spTree>
    <p:extLst>
      <p:ext uri="{BB962C8B-B14F-4D97-AF65-F5344CB8AC3E}">
        <p14:creationId xmlns:p14="http://schemas.microsoft.com/office/powerpoint/2010/main" xmlns="" val="2572014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a:t>
            </a:r>
            <a:r>
              <a:rPr lang="en-US" baseline="0" dirty="0" smtClean="0"/>
              <a:t> - </a:t>
            </a:r>
            <a:r>
              <a:rPr lang="en-US" dirty="0" smtClean="0"/>
              <a:t>Closest to the lungs</a:t>
            </a:r>
            <a:r>
              <a:rPr lang="en-US" baseline="0" dirty="0" smtClean="0"/>
              <a:t> and go down and back</a:t>
            </a:r>
            <a:r>
              <a:rPr lang="en-US" dirty="0" smtClean="0"/>
              <a:t> (like putting your hands in your back pockets</a:t>
            </a:r>
          </a:p>
          <a:p>
            <a:r>
              <a:rPr lang="en-US" dirty="0" smtClean="0"/>
              <a:t>External</a:t>
            </a:r>
            <a:r>
              <a:rPr lang="en-US" baseline="0" dirty="0" smtClean="0"/>
              <a:t> – found on top of internal and go down and forward (like putting your hands in your front pockets)</a:t>
            </a:r>
          </a:p>
          <a:p>
            <a:r>
              <a:rPr lang="en-US" baseline="0" dirty="0" smtClean="0"/>
              <a:t>Question: What is the scientific term for breathing?? Answer: pulmonary ventilation </a:t>
            </a:r>
            <a:endParaRPr lang="en-US" dirty="0"/>
          </a:p>
        </p:txBody>
      </p:sp>
      <p:sp>
        <p:nvSpPr>
          <p:cNvPr id="4" name="Slide Number Placeholder 3"/>
          <p:cNvSpPr>
            <a:spLocks noGrp="1"/>
          </p:cNvSpPr>
          <p:nvPr>
            <p:ph type="sldNum" sz="quarter" idx="10"/>
          </p:nvPr>
        </p:nvSpPr>
        <p:spPr/>
        <p:txBody>
          <a:bodyPr/>
          <a:lstStyle/>
          <a:p>
            <a:fld id="{B6B544A8-06E8-2C41-A445-116A36C782BA}" type="slidenum">
              <a:rPr lang="en-US" smtClean="0"/>
              <a:pPr/>
              <a:t>17</a:t>
            </a:fld>
            <a:endParaRPr lang="en-US"/>
          </a:p>
        </p:txBody>
      </p:sp>
    </p:spTree>
    <p:extLst>
      <p:ext uri="{BB962C8B-B14F-4D97-AF65-F5344CB8AC3E}">
        <p14:creationId xmlns:p14="http://schemas.microsoft.com/office/powerpoint/2010/main" xmlns="" val="3382155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Bodies</a:t>
            </a:r>
            <a:r>
              <a:rPr lang="en-US" baseline="0" dirty="0" smtClean="0"/>
              <a:t> way of striving to reach that state of homeostasis </a:t>
            </a:r>
            <a:endParaRPr lang="en-US" dirty="0"/>
          </a:p>
        </p:txBody>
      </p:sp>
      <p:sp>
        <p:nvSpPr>
          <p:cNvPr id="4" name="Slide Number Placeholder 3"/>
          <p:cNvSpPr>
            <a:spLocks noGrp="1"/>
          </p:cNvSpPr>
          <p:nvPr>
            <p:ph type="sldNum" sz="quarter" idx="10"/>
          </p:nvPr>
        </p:nvSpPr>
        <p:spPr/>
        <p:txBody>
          <a:bodyPr/>
          <a:lstStyle/>
          <a:p>
            <a:fld id="{B6B544A8-06E8-2C41-A445-116A36C782BA}" type="slidenum">
              <a:rPr lang="en-US" smtClean="0"/>
              <a:pPr/>
              <a:t>21</a:t>
            </a:fld>
            <a:endParaRPr lang="en-US"/>
          </a:p>
        </p:txBody>
      </p:sp>
    </p:spTree>
    <p:extLst>
      <p:ext uri="{BB962C8B-B14F-4D97-AF65-F5344CB8AC3E}">
        <p14:creationId xmlns:p14="http://schemas.microsoft.com/office/powerpoint/2010/main" xmlns="" val="1753272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544A8-06E8-2C41-A445-116A36C782BA}" type="slidenum">
              <a:rPr lang="en-US" smtClean="0"/>
              <a:pPr/>
              <a:t>22</a:t>
            </a:fld>
            <a:endParaRPr lang="en-US"/>
          </a:p>
        </p:txBody>
      </p:sp>
    </p:spTree>
    <p:extLst>
      <p:ext uri="{BB962C8B-B14F-4D97-AF65-F5344CB8AC3E}">
        <p14:creationId xmlns:p14="http://schemas.microsoft.com/office/powerpoint/2010/main" xmlns="" val="182724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them that tidal</a:t>
            </a:r>
            <a:r>
              <a:rPr lang="en-US" baseline="0" dirty="0" smtClean="0"/>
              <a:t> volume is just a fancy way to describe a “normal breath”</a:t>
            </a:r>
            <a:endParaRPr lang="en-US" dirty="0"/>
          </a:p>
        </p:txBody>
      </p:sp>
      <p:sp>
        <p:nvSpPr>
          <p:cNvPr id="4" name="Slide Number Placeholder 3"/>
          <p:cNvSpPr>
            <a:spLocks noGrp="1"/>
          </p:cNvSpPr>
          <p:nvPr>
            <p:ph type="sldNum" sz="quarter" idx="10"/>
          </p:nvPr>
        </p:nvSpPr>
        <p:spPr/>
        <p:txBody>
          <a:bodyPr/>
          <a:lstStyle/>
          <a:p>
            <a:fld id="{B6B544A8-06E8-2C41-A445-116A36C782BA}" type="slidenum">
              <a:rPr lang="en-US" smtClean="0"/>
              <a:pPr/>
              <a:t>27</a:t>
            </a:fld>
            <a:endParaRPr lang="en-US"/>
          </a:p>
        </p:txBody>
      </p:sp>
    </p:spTree>
    <p:extLst>
      <p:ext uri="{BB962C8B-B14F-4D97-AF65-F5344CB8AC3E}">
        <p14:creationId xmlns:p14="http://schemas.microsoft.com/office/powerpoint/2010/main" xmlns="" val="741509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CA"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CA"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01F9CA3-105E-4857-9057-6DB6197DA786}" type="datetimeFigureOut">
              <a:rPr lang="en-US" smtClean="0"/>
              <a:pPr/>
              <a:t>10/19/2016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F5CE407-6216-4202-80E4-A30DC2F709B2}"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extLst/>
          </a:lstStyle>
          <a:p>
            <a:fld id="{B01F9CA3-105E-4857-9057-6DB6197DA786}" type="datetimeFigureOut">
              <a:rPr lang="en-US" smtClean="0"/>
              <a:pPr/>
              <a:t>10/19/2016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extLst/>
          </a:lstStyle>
          <a:p>
            <a:fld id="{B01F9CA3-105E-4857-9057-6DB6197DA786}" type="datetimeFigureOut">
              <a:rPr lang="en-US" smtClean="0"/>
              <a:pPr/>
              <a:t>10/19/2016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CA"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extLst/>
          </a:lstStyle>
          <a:p>
            <a:fld id="{B01F9CA3-105E-4857-9057-6DB6197DA786}" type="datetimeFigureOut">
              <a:rPr lang="en-US" smtClean="0"/>
              <a:pPr/>
              <a:t>10/19/2016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CA"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CA" smtClean="0"/>
              <a:t>Click to edit Master text styles</a:t>
            </a:r>
          </a:p>
        </p:txBody>
      </p:sp>
      <p:sp>
        <p:nvSpPr>
          <p:cNvPr id="4" name="Date Placeholder 3"/>
          <p:cNvSpPr>
            <a:spLocks noGrp="1"/>
          </p:cNvSpPr>
          <p:nvPr>
            <p:ph type="dt" sz="half" idx="10"/>
          </p:nvPr>
        </p:nvSpPr>
        <p:spPr/>
        <p:txBody>
          <a:bodyPr/>
          <a:lstStyle>
            <a:extLst/>
          </a:lstStyle>
          <a:p>
            <a:fld id="{B01F9CA3-105E-4857-9057-6DB6197DA786}" type="datetimeFigureOut">
              <a:rPr lang="en-US" smtClean="0"/>
              <a:pPr/>
              <a:t>10/19/2016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5CE407-6216-4202-80E4-A30DC2F709B2}"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CA"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5" name="Date Placeholder 4"/>
          <p:cNvSpPr>
            <a:spLocks noGrp="1"/>
          </p:cNvSpPr>
          <p:nvPr>
            <p:ph type="dt" sz="half" idx="10"/>
          </p:nvPr>
        </p:nvSpPr>
        <p:spPr/>
        <p:txBody>
          <a:bodyPr/>
          <a:lstStyle>
            <a:extLst/>
          </a:lstStyle>
          <a:p>
            <a:fld id="{B01F9CA3-105E-4857-9057-6DB6197DA786}" type="datetimeFigureOut">
              <a:rPr lang="en-US" smtClean="0"/>
              <a:pPr/>
              <a:t>10/19/2016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CA"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CA"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CA"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7" name="Date Placeholder 6"/>
          <p:cNvSpPr>
            <a:spLocks noGrp="1"/>
          </p:cNvSpPr>
          <p:nvPr>
            <p:ph type="dt" sz="half" idx="10"/>
          </p:nvPr>
        </p:nvSpPr>
        <p:spPr/>
        <p:txBody>
          <a:bodyPr/>
          <a:lstStyle>
            <a:extLst/>
          </a:lstStyle>
          <a:p>
            <a:fld id="{B01F9CA3-105E-4857-9057-6DB6197DA786}" type="datetimeFigureOut">
              <a:rPr lang="en-US" smtClean="0"/>
              <a:pPr/>
              <a:t>10/19/2016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01F9CA3-105E-4857-9057-6DB6197DA786}" type="datetimeFigureOut">
              <a:rPr lang="en-US" smtClean="0"/>
              <a:pPr/>
              <a:t>10/19/2016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01F9CA3-105E-4857-9057-6DB6197DA786}" type="datetimeFigureOut">
              <a:rPr lang="en-US" smtClean="0"/>
              <a:pPr/>
              <a:t>10/19/2016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F5CE407-6216-4202-80E4-A30DC2F709B2}"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CA"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CA"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5" name="Date Placeholder 4"/>
          <p:cNvSpPr>
            <a:spLocks noGrp="1"/>
          </p:cNvSpPr>
          <p:nvPr>
            <p:ph type="dt" sz="half" idx="10"/>
          </p:nvPr>
        </p:nvSpPr>
        <p:spPr/>
        <p:txBody>
          <a:bodyPr/>
          <a:lstStyle>
            <a:extLst/>
          </a:lstStyle>
          <a:p>
            <a:fld id="{B01F9CA3-105E-4857-9057-6DB6197DA786}" type="datetimeFigureOut">
              <a:rPr lang="en-US" smtClean="0"/>
              <a:pPr/>
              <a:t>10/19/2016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CA"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01F9CA3-105E-4857-9057-6DB6197DA786}" type="datetimeFigureOut">
              <a:rPr lang="en-US" smtClean="0"/>
              <a:pPr/>
              <a:t>10/19/2016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5CE407-6216-4202-80E4-A30DC2F709B2}"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CA"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CA"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CA"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01F9CA3-105E-4857-9057-6DB6197DA786}" type="datetimeFigureOut">
              <a:rPr lang="en-US" smtClean="0"/>
              <a:pPr/>
              <a:t>10/19/2016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F5CE407-6216-4202-80E4-A30DC2F709B2}"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TT4mtuG8pv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935632"/>
            <a:ext cx="7406640" cy="1472184"/>
          </a:xfrm>
        </p:spPr>
        <p:txBody>
          <a:bodyPr/>
          <a:lstStyle/>
          <a:p>
            <a:pPr algn="ctr"/>
            <a:r>
              <a:rPr lang="en-US" dirty="0" smtClean="0">
                <a:latin typeface="Cambria"/>
                <a:cs typeface="Cambria"/>
              </a:rPr>
              <a:t>Cardio Respiratory Exercise Physiology – Chapter 2</a:t>
            </a:r>
            <a:endParaRPr lang="en-US" dirty="0">
              <a:latin typeface="Cambria"/>
              <a:cs typeface="Cambria"/>
            </a:endParaRPr>
          </a:p>
        </p:txBody>
      </p:sp>
      <p:sp>
        <p:nvSpPr>
          <p:cNvPr id="3" name="Subtitle 2"/>
          <p:cNvSpPr>
            <a:spLocks noGrp="1"/>
          </p:cNvSpPr>
          <p:nvPr>
            <p:ph type="subTitle" idx="1"/>
          </p:nvPr>
        </p:nvSpPr>
        <p:spPr>
          <a:xfrm>
            <a:off x="1432560" y="2730597"/>
            <a:ext cx="7406640" cy="1752600"/>
          </a:xfrm>
        </p:spPr>
        <p:txBody>
          <a:bodyPr/>
          <a:lstStyle/>
          <a:p>
            <a:pPr algn="ctr"/>
            <a:r>
              <a:rPr lang="en-US" dirty="0" smtClean="0">
                <a:latin typeface="Cambria"/>
                <a:cs typeface="Cambria"/>
              </a:rPr>
              <a:t>The </a:t>
            </a:r>
            <a:r>
              <a:rPr lang="en-US" dirty="0" err="1" smtClean="0">
                <a:latin typeface="Cambria"/>
                <a:cs typeface="Cambria"/>
              </a:rPr>
              <a:t>Ventilatory</a:t>
            </a:r>
            <a:r>
              <a:rPr lang="en-US" dirty="0" smtClean="0">
                <a:latin typeface="Cambria"/>
                <a:cs typeface="Cambria"/>
              </a:rPr>
              <a:t> System</a:t>
            </a:r>
            <a:endParaRPr lang="en-US" dirty="0">
              <a:latin typeface="Cambria"/>
              <a:cs typeface="Cambria"/>
            </a:endParaRPr>
          </a:p>
        </p:txBody>
      </p:sp>
    </p:spTree>
    <p:extLst>
      <p:ext uri="{BB962C8B-B14F-4D97-AF65-F5344CB8AC3E}">
        <p14:creationId xmlns:p14="http://schemas.microsoft.com/office/powerpoint/2010/main" xmlns="" val="2317964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Structural Components of the Respiratory System</a:t>
            </a:r>
            <a:endParaRPr lang="en-US" u="sng" dirty="0"/>
          </a:p>
        </p:txBody>
      </p:sp>
      <p:pic>
        <p:nvPicPr>
          <p:cNvPr id="4" name="Picture 3" descr="Screen Shot 2014-04-03 at 6.51.34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35607" y="1700811"/>
            <a:ext cx="7385961" cy="4270555"/>
          </a:xfrm>
          <a:prstGeom prst="rect">
            <a:avLst/>
          </a:prstGeom>
        </p:spPr>
      </p:pic>
    </p:spTree>
    <p:extLst>
      <p:ext uri="{BB962C8B-B14F-4D97-AF65-F5344CB8AC3E}">
        <p14:creationId xmlns:p14="http://schemas.microsoft.com/office/powerpoint/2010/main" xmlns="" val="5349837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Structural Components of the </a:t>
            </a:r>
            <a:r>
              <a:rPr lang="en-US" u="sng" dirty="0" err="1" smtClean="0"/>
              <a:t>Ventilatory</a:t>
            </a:r>
            <a:r>
              <a:rPr lang="en-US" u="sng" dirty="0" smtClean="0"/>
              <a:t> System</a:t>
            </a:r>
            <a:endParaRPr lang="en-US" u="sng" dirty="0"/>
          </a:p>
        </p:txBody>
      </p:sp>
      <p:pic>
        <p:nvPicPr>
          <p:cNvPr id="5" name="Picture 4" descr="Screen Shot 2014-04-03 at 6.56.34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35608" y="1847495"/>
            <a:ext cx="7393751" cy="4255835"/>
          </a:xfrm>
          <a:prstGeom prst="rect">
            <a:avLst/>
          </a:prstGeom>
        </p:spPr>
      </p:pic>
    </p:spTree>
    <p:extLst>
      <p:ext uri="{BB962C8B-B14F-4D97-AF65-F5344CB8AC3E}">
        <p14:creationId xmlns:p14="http://schemas.microsoft.com/office/powerpoint/2010/main" xmlns="" val="33634193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Structural Components of the </a:t>
            </a:r>
            <a:r>
              <a:rPr lang="en-US" u="sng" dirty="0" err="1" smtClean="0"/>
              <a:t>Ventilatory</a:t>
            </a:r>
            <a:r>
              <a:rPr lang="en-US" u="sng" dirty="0" smtClean="0"/>
              <a:t> System</a:t>
            </a:r>
            <a:endParaRPr lang="en-US" u="sng" dirty="0"/>
          </a:p>
        </p:txBody>
      </p:sp>
      <p:sp>
        <p:nvSpPr>
          <p:cNvPr id="3" name="Content Placeholder 2"/>
          <p:cNvSpPr>
            <a:spLocks noGrp="1"/>
          </p:cNvSpPr>
          <p:nvPr>
            <p:ph idx="1"/>
          </p:nvPr>
        </p:nvSpPr>
        <p:spPr>
          <a:xfrm>
            <a:off x="1435608" y="1827196"/>
            <a:ext cx="3413702" cy="4800600"/>
          </a:xfrm>
        </p:spPr>
        <p:txBody>
          <a:bodyPr>
            <a:normAutofit/>
          </a:bodyPr>
          <a:lstStyle/>
          <a:p>
            <a:r>
              <a:rPr lang="en-US" sz="2800" dirty="0" smtClean="0"/>
              <a:t>Cilia: hair-like growths that move rapidly to keep dust particles out of the air passageway</a:t>
            </a:r>
          </a:p>
          <a:p>
            <a:endParaRPr lang="en-US" sz="2800" dirty="0" smtClean="0"/>
          </a:p>
          <a:p>
            <a:r>
              <a:rPr lang="en-US" sz="2800" dirty="0" smtClean="0"/>
              <a:t>Goblet Cells: secrete mucus</a:t>
            </a:r>
            <a:endParaRPr lang="en-US" sz="2800" dirty="0"/>
          </a:p>
        </p:txBody>
      </p:sp>
      <p:pic>
        <p:nvPicPr>
          <p:cNvPr id="4" name="Picture 3"/>
          <p:cNvPicPr>
            <a:picLocks noChangeAspect="1"/>
          </p:cNvPicPr>
          <p:nvPr/>
        </p:nvPicPr>
        <p:blipFill>
          <a:blip r:embed="rId3" cstate="print"/>
          <a:stretch>
            <a:fillRect/>
          </a:stretch>
        </p:blipFill>
        <p:spPr>
          <a:xfrm>
            <a:off x="5228676" y="1827196"/>
            <a:ext cx="3453281" cy="4288829"/>
          </a:xfrm>
          <a:prstGeom prst="rect">
            <a:avLst/>
          </a:prstGeom>
        </p:spPr>
      </p:pic>
    </p:spTree>
    <p:extLst>
      <p:ext uri="{BB962C8B-B14F-4D97-AF65-F5344CB8AC3E}">
        <p14:creationId xmlns:p14="http://schemas.microsoft.com/office/powerpoint/2010/main" xmlns="" val="2562133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u="sng" dirty="0" smtClean="0"/>
              <a:t>Structures of the </a:t>
            </a:r>
            <a:r>
              <a:rPr lang="en-US" sz="4000" u="sng" dirty="0" err="1" smtClean="0"/>
              <a:t>Ventilatory</a:t>
            </a:r>
            <a:r>
              <a:rPr lang="en-US" sz="4000" u="sng" dirty="0" smtClean="0"/>
              <a:t> System</a:t>
            </a:r>
            <a:endParaRPr lang="en-US" sz="4000" u="sng" dirty="0"/>
          </a:p>
        </p:txBody>
      </p:sp>
      <p:graphicFrame>
        <p:nvGraphicFramePr>
          <p:cNvPr id="3" name="Diagram 2"/>
          <p:cNvGraphicFramePr/>
          <p:nvPr>
            <p:extLst>
              <p:ext uri="{D42A27DB-BD31-4B8C-83A1-F6EECF244321}">
                <p14:modId xmlns:p14="http://schemas.microsoft.com/office/powerpoint/2010/main" xmlns="" val="514795358"/>
              </p:ext>
            </p:extLst>
          </p:nvPr>
        </p:nvGraphicFramePr>
        <p:xfrm>
          <a:off x="3132666" y="1540935"/>
          <a:ext cx="3308351"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83404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B393D0C2-56A5-7A44-80CE-282F115DAB7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7D08F448-8F00-2846-BC65-C6299D408B4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9ABF6AF0-3DEA-6141-A70B-9BD67126198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A90AE1D-EB46-0946-8F49-58176E80E3A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BBC42BA9-4F1B-E241-8379-FFB3D0225C4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35BB2ACC-3482-604F-95B7-3F4F5E0AFAA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540D3714-63DC-7146-AF3D-E498FD117C2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graphicEl>
                                              <a:dgm id="{B393D0C2-56A5-7A44-80CE-282F115DAB7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3" grpId="1"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How do we breathe?</a:t>
            </a:r>
            <a:endParaRPr lang="en-US" u="sng" dirty="0"/>
          </a:p>
        </p:txBody>
      </p:sp>
      <p:sp>
        <p:nvSpPr>
          <p:cNvPr id="3" name="Content Placeholder 2"/>
          <p:cNvSpPr>
            <a:spLocks noGrp="1"/>
          </p:cNvSpPr>
          <p:nvPr>
            <p:ph idx="1"/>
          </p:nvPr>
        </p:nvSpPr>
        <p:spPr>
          <a:xfrm>
            <a:off x="1040405" y="1600201"/>
            <a:ext cx="3700992" cy="4343400"/>
          </a:xfrm>
        </p:spPr>
        <p:txBody>
          <a:bodyPr>
            <a:normAutofit fontScale="92500" lnSpcReduction="20000"/>
          </a:bodyPr>
          <a:lstStyle/>
          <a:p>
            <a:r>
              <a:rPr lang="en-US" dirty="0" smtClean="0"/>
              <a:t>Breathing is an involuntary process controlled by the medulla oblongata</a:t>
            </a:r>
          </a:p>
          <a:p>
            <a:r>
              <a:rPr lang="en-US" dirty="0" smtClean="0"/>
              <a:t>Medulla Oblongata is found in the brainstem of the Central Nervous System (CNS)</a:t>
            </a:r>
          </a:p>
        </p:txBody>
      </p:sp>
      <p:pic>
        <p:nvPicPr>
          <p:cNvPr id="4" name="Picture 3"/>
          <p:cNvPicPr>
            <a:picLocks noChangeAspect="1"/>
          </p:cNvPicPr>
          <p:nvPr/>
        </p:nvPicPr>
        <p:blipFill>
          <a:blip r:embed="rId3" cstate="print"/>
          <a:stretch>
            <a:fillRect/>
          </a:stretch>
        </p:blipFill>
        <p:spPr>
          <a:xfrm>
            <a:off x="4521264" y="1739900"/>
            <a:ext cx="3500902" cy="3848099"/>
          </a:xfrm>
          <a:prstGeom prst="rect">
            <a:avLst/>
          </a:prstGeom>
        </p:spPr>
      </p:pic>
    </p:spTree>
    <p:extLst>
      <p:ext uri="{BB962C8B-B14F-4D97-AF65-F5344CB8AC3E}">
        <p14:creationId xmlns:p14="http://schemas.microsoft.com/office/powerpoint/2010/main" xmlns="" val="3774682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u="sng" dirty="0" smtClean="0"/>
              <a:t>How do we Breath?</a:t>
            </a:r>
            <a:endParaRPr lang="en-CA" u="sng" dirty="0"/>
          </a:p>
        </p:txBody>
      </p:sp>
      <p:sp>
        <p:nvSpPr>
          <p:cNvPr id="3" name="Content Placeholder 2"/>
          <p:cNvSpPr>
            <a:spLocks noGrp="1"/>
          </p:cNvSpPr>
          <p:nvPr>
            <p:ph idx="1"/>
          </p:nvPr>
        </p:nvSpPr>
        <p:spPr/>
        <p:txBody>
          <a:bodyPr/>
          <a:lstStyle/>
          <a:p>
            <a:r>
              <a:rPr lang="en-CA" sz="2800" dirty="0" smtClean="0"/>
              <a:t>Ventilation is a physical process, relying on the principle of </a:t>
            </a:r>
            <a:r>
              <a:rPr lang="en-CA" sz="2800" b="1" dirty="0" smtClean="0"/>
              <a:t>Boyle’s Law.</a:t>
            </a:r>
          </a:p>
          <a:p>
            <a:endParaRPr lang="en-CA" dirty="0" smtClean="0"/>
          </a:p>
          <a:p>
            <a:pPr>
              <a:buNone/>
            </a:pPr>
            <a:r>
              <a:rPr lang="en-CA" sz="2800" i="1" dirty="0" smtClean="0"/>
              <a:t>“Pressure is inversely proportional to volume”</a:t>
            </a:r>
          </a:p>
          <a:p>
            <a:pPr>
              <a:buNone/>
            </a:pPr>
            <a:endParaRPr lang="en-CA" sz="2800" i="1" dirty="0" smtClean="0"/>
          </a:p>
          <a:p>
            <a:r>
              <a:rPr lang="en-CA" sz="2800" dirty="0" smtClean="0"/>
              <a:t>Gas will move along a gradient from high pressure to low pressure using a process called </a:t>
            </a:r>
            <a:r>
              <a:rPr lang="en-CA" sz="2800" b="1" dirty="0" smtClean="0"/>
              <a:t>Diffusion.</a:t>
            </a:r>
            <a:endParaRPr lang="en-CA"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How do we breathe?</a:t>
            </a:r>
            <a:endParaRPr lang="en-US" u="sng" dirty="0"/>
          </a:p>
        </p:txBody>
      </p:sp>
      <p:sp>
        <p:nvSpPr>
          <p:cNvPr id="3" name="Content Placeholder 2"/>
          <p:cNvSpPr>
            <a:spLocks noGrp="1"/>
          </p:cNvSpPr>
          <p:nvPr>
            <p:ph idx="1"/>
          </p:nvPr>
        </p:nvSpPr>
        <p:spPr>
          <a:xfrm>
            <a:off x="1219200" y="1447800"/>
            <a:ext cx="7714488" cy="2023533"/>
          </a:xfrm>
        </p:spPr>
        <p:txBody>
          <a:bodyPr>
            <a:normAutofit lnSpcReduction="10000"/>
          </a:bodyPr>
          <a:lstStyle/>
          <a:p>
            <a:r>
              <a:rPr lang="en-US" dirty="0" smtClean="0"/>
              <a:t>The </a:t>
            </a:r>
            <a:r>
              <a:rPr lang="en-US" dirty="0" smtClean="0"/>
              <a:t>lungs are constantly trying to keep the body at a state of homeostasis, therefore breathing oxygen in and breathing carbon dioxide out. </a:t>
            </a:r>
            <a:endParaRPr lang="en-US" dirty="0"/>
          </a:p>
        </p:txBody>
      </p:sp>
      <p:pic>
        <p:nvPicPr>
          <p:cNvPr id="4" name="Picture 3"/>
          <p:cNvPicPr>
            <a:picLocks noChangeAspect="1"/>
          </p:cNvPicPr>
          <p:nvPr/>
        </p:nvPicPr>
        <p:blipFill>
          <a:blip r:embed="rId3" cstate="print"/>
          <a:stretch>
            <a:fillRect/>
          </a:stretch>
        </p:blipFill>
        <p:spPr>
          <a:xfrm>
            <a:off x="3331839" y="3677231"/>
            <a:ext cx="3278995" cy="2660069"/>
          </a:xfrm>
          <a:prstGeom prst="rect">
            <a:avLst/>
          </a:prstGeom>
        </p:spPr>
      </p:pic>
    </p:spTree>
    <p:extLst>
      <p:ext uri="{BB962C8B-B14F-4D97-AF65-F5344CB8AC3E}">
        <p14:creationId xmlns:p14="http://schemas.microsoft.com/office/powerpoint/2010/main" xmlns="" val="27932509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426" y="406399"/>
            <a:ext cx="8042276" cy="919599"/>
          </a:xfrm>
        </p:spPr>
        <p:txBody>
          <a:bodyPr/>
          <a:lstStyle/>
          <a:p>
            <a:pPr algn="ctr"/>
            <a:r>
              <a:rPr lang="en-US" sz="4000" u="sng" dirty="0" smtClean="0"/>
              <a:t>How Do We Breathe?</a:t>
            </a:r>
            <a:endParaRPr lang="en-US" sz="4000" u="sng" dirty="0"/>
          </a:p>
        </p:txBody>
      </p:sp>
      <p:sp>
        <p:nvSpPr>
          <p:cNvPr id="3" name="Content Placeholder 2"/>
          <p:cNvSpPr>
            <a:spLocks noGrp="1"/>
          </p:cNvSpPr>
          <p:nvPr>
            <p:ph idx="1"/>
          </p:nvPr>
        </p:nvSpPr>
        <p:spPr>
          <a:xfrm>
            <a:off x="1029760" y="1342931"/>
            <a:ext cx="7731125" cy="2040466"/>
          </a:xfrm>
        </p:spPr>
        <p:txBody>
          <a:bodyPr>
            <a:noAutofit/>
          </a:bodyPr>
          <a:lstStyle/>
          <a:p>
            <a:r>
              <a:rPr lang="en-US" sz="2400" dirty="0" smtClean="0"/>
              <a:t>Muscles involved in breathing process at rest:</a:t>
            </a:r>
          </a:p>
          <a:p>
            <a:pPr lvl="1"/>
            <a:r>
              <a:rPr lang="en-US" sz="2400" dirty="0" smtClean="0"/>
              <a:t>Diaphragm</a:t>
            </a:r>
          </a:p>
          <a:p>
            <a:pPr lvl="1"/>
            <a:r>
              <a:rPr lang="en-US" sz="2400" dirty="0" smtClean="0"/>
              <a:t>Internal Intercostal Muscles – closest to the lungs and run downward and backward</a:t>
            </a:r>
          </a:p>
          <a:p>
            <a:pPr lvl="1"/>
            <a:r>
              <a:rPr lang="en-US" sz="2400" dirty="0" smtClean="0"/>
              <a:t>External Intercostal muscles – found on top of the internal muscles and run downward and forward </a:t>
            </a:r>
          </a:p>
        </p:txBody>
      </p:sp>
      <p:pic>
        <p:nvPicPr>
          <p:cNvPr id="4" name="Picture 3"/>
          <p:cNvPicPr>
            <a:picLocks noChangeAspect="1"/>
          </p:cNvPicPr>
          <p:nvPr/>
        </p:nvPicPr>
        <p:blipFill>
          <a:blip r:embed="rId3" cstate="print"/>
          <a:stretch>
            <a:fillRect/>
          </a:stretch>
        </p:blipFill>
        <p:spPr>
          <a:xfrm>
            <a:off x="2235199" y="4148666"/>
            <a:ext cx="5704375" cy="2404533"/>
          </a:xfrm>
          <a:prstGeom prst="rect">
            <a:avLst/>
          </a:prstGeom>
        </p:spPr>
      </p:pic>
    </p:spTree>
    <p:extLst>
      <p:ext uri="{BB962C8B-B14F-4D97-AF65-F5344CB8AC3E}">
        <p14:creationId xmlns:p14="http://schemas.microsoft.com/office/powerpoint/2010/main" xmlns="" val="1859304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141" y="274638"/>
            <a:ext cx="7498080" cy="1143000"/>
          </a:xfrm>
        </p:spPr>
        <p:txBody>
          <a:bodyPr/>
          <a:lstStyle/>
          <a:p>
            <a:pPr algn="ctr"/>
            <a:r>
              <a:rPr lang="en-US" sz="4000" u="sng" dirty="0" smtClean="0"/>
              <a:t>Diaphragm</a:t>
            </a:r>
            <a:endParaRPr lang="en-US" sz="4000" u="sng" dirty="0"/>
          </a:p>
        </p:txBody>
      </p:sp>
      <p:sp>
        <p:nvSpPr>
          <p:cNvPr id="3" name="Content Placeholder 2"/>
          <p:cNvSpPr>
            <a:spLocks noGrp="1"/>
          </p:cNvSpPr>
          <p:nvPr>
            <p:ph idx="1"/>
          </p:nvPr>
        </p:nvSpPr>
        <p:spPr>
          <a:xfrm>
            <a:off x="1091141" y="1600200"/>
            <a:ext cx="3514725" cy="4343400"/>
          </a:xfrm>
        </p:spPr>
        <p:txBody>
          <a:bodyPr>
            <a:normAutofit fontScale="85000" lnSpcReduction="20000"/>
          </a:bodyPr>
          <a:lstStyle/>
          <a:p>
            <a:r>
              <a:rPr lang="en-US" dirty="0" smtClean="0"/>
              <a:t>A key structure for the function of pulmonary ventilation </a:t>
            </a:r>
          </a:p>
          <a:p>
            <a:r>
              <a:rPr lang="en-US" dirty="0" smtClean="0"/>
              <a:t>Dome-shaped sheet of muscle under the chest cavity</a:t>
            </a:r>
          </a:p>
          <a:p>
            <a:r>
              <a:rPr lang="en-US" dirty="0" smtClean="0"/>
              <a:t>Attached to vertebral column, lower ribs, and sternum </a:t>
            </a:r>
          </a:p>
          <a:p>
            <a:endParaRPr lang="en-US" dirty="0"/>
          </a:p>
        </p:txBody>
      </p:sp>
      <p:pic>
        <p:nvPicPr>
          <p:cNvPr id="5" name="Picture 4"/>
          <p:cNvPicPr>
            <a:picLocks noChangeAspect="1"/>
          </p:cNvPicPr>
          <p:nvPr/>
        </p:nvPicPr>
        <p:blipFill>
          <a:blip r:embed="rId2" cstate="print"/>
          <a:stretch>
            <a:fillRect/>
          </a:stretch>
        </p:blipFill>
        <p:spPr>
          <a:xfrm>
            <a:off x="4385733" y="1845733"/>
            <a:ext cx="4021665" cy="4097867"/>
          </a:xfrm>
          <a:prstGeom prst="rect">
            <a:avLst/>
          </a:prstGeom>
        </p:spPr>
      </p:pic>
    </p:spTree>
    <p:extLst>
      <p:ext uri="{BB962C8B-B14F-4D97-AF65-F5344CB8AC3E}">
        <p14:creationId xmlns:p14="http://schemas.microsoft.com/office/powerpoint/2010/main" xmlns="" val="231263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Activity </a:t>
            </a:r>
            <a:endParaRPr lang="en-US" u="sng" dirty="0"/>
          </a:p>
        </p:txBody>
      </p:sp>
      <p:sp>
        <p:nvSpPr>
          <p:cNvPr id="3" name="Content Placeholder 2"/>
          <p:cNvSpPr>
            <a:spLocks noGrp="1"/>
          </p:cNvSpPr>
          <p:nvPr>
            <p:ph idx="1"/>
          </p:nvPr>
        </p:nvSpPr>
        <p:spPr/>
        <p:txBody>
          <a:bodyPr/>
          <a:lstStyle/>
          <a:p>
            <a:r>
              <a:rPr lang="en-US" dirty="0" smtClean="0"/>
              <a:t>With a partner find your respiratory rate at rest. _______________</a:t>
            </a:r>
          </a:p>
          <a:p>
            <a:r>
              <a:rPr lang="en-US" dirty="0" smtClean="0"/>
              <a:t>Now run on spot for 2 minutes and record your respiratory rate. _______</a:t>
            </a:r>
          </a:p>
          <a:p>
            <a:r>
              <a:rPr lang="en-US" dirty="0" smtClean="0"/>
              <a:t>What happened? Why do you think this happened?</a:t>
            </a:r>
          </a:p>
          <a:p>
            <a:r>
              <a:rPr lang="en-US" dirty="0" smtClean="0"/>
              <a:t>What happens to pressure in the lungs during inspiration and expiration?</a:t>
            </a:r>
            <a:endParaRPr lang="en-US" dirty="0"/>
          </a:p>
        </p:txBody>
      </p:sp>
    </p:spTree>
    <p:extLst>
      <p:ext uri="{BB962C8B-B14F-4D97-AF65-F5344CB8AC3E}">
        <p14:creationId xmlns:p14="http://schemas.microsoft.com/office/powerpoint/2010/main" xmlns="" val="2926809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Intro Video Clip</a:t>
            </a:r>
            <a:endParaRPr lang="en-US" u="sng"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TT4mtuG8pvc</a:t>
            </a:r>
            <a:r>
              <a:rPr lang="en-US" dirty="0" smtClean="0"/>
              <a:t> </a:t>
            </a:r>
            <a:endParaRPr lang="en-US" dirty="0"/>
          </a:p>
        </p:txBody>
      </p:sp>
    </p:spTree>
    <p:extLst>
      <p:ext uri="{BB962C8B-B14F-4D97-AF65-F5344CB8AC3E}">
        <p14:creationId xmlns:p14="http://schemas.microsoft.com/office/powerpoint/2010/main" xmlns="" val="24373966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563" y="474132"/>
            <a:ext cx="8042276" cy="767199"/>
          </a:xfrm>
        </p:spPr>
        <p:txBody>
          <a:bodyPr/>
          <a:lstStyle/>
          <a:p>
            <a:pPr algn="ctr"/>
            <a:r>
              <a:rPr lang="en-US" sz="4000" u="sng" dirty="0" smtClean="0"/>
              <a:t>Mechanics of Breathing </a:t>
            </a:r>
            <a:endParaRPr lang="en-US" sz="4000" u="sng" dirty="0"/>
          </a:p>
        </p:txBody>
      </p:sp>
      <p:pic>
        <p:nvPicPr>
          <p:cNvPr id="4" name="Content Placeholder 3" descr="intercostal-muscles-and-diaphragm.jpg"/>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085" r="1085"/>
          <a:stretch/>
        </p:blipFill>
        <p:spPr/>
      </p:pic>
    </p:spTree>
    <p:extLst>
      <p:ext uri="{BB962C8B-B14F-4D97-AF65-F5344CB8AC3E}">
        <p14:creationId xmlns:p14="http://schemas.microsoft.com/office/powerpoint/2010/main" xmlns="" val="2805344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Breathing ‘In’ at Rest</a:t>
            </a:r>
            <a:endParaRPr lang="en-US" u="sng" dirty="0"/>
          </a:p>
        </p:txBody>
      </p:sp>
      <p:sp>
        <p:nvSpPr>
          <p:cNvPr id="3" name="Content Placeholder 2"/>
          <p:cNvSpPr>
            <a:spLocks noGrp="1"/>
          </p:cNvSpPr>
          <p:nvPr>
            <p:ph idx="1"/>
          </p:nvPr>
        </p:nvSpPr>
        <p:spPr>
          <a:xfrm>
            <a:off x="1144651" y="1600200"/>
            <a:ext cx="7789037" cy="4648199"/>
          </a:xfrm>
        </p:spPr>
        <p:txBody>
          <a:bodyPr>
            <a:normAutofit fontScale="85000" lnSpcReduction="10000"/>
          </a:bodyPr>
          <a:lstStyle/>
          <a:p>
            <a:pPr marL="457200" indent="-457200">
              <a:buAutoNum type="arabicParenR"/>
            </a:pPr>
            <a:r>
              <a:rPr lang="en-US" dirty="0" smtClean="0"/>
              <a:t>Diaphragm contracts and attempts to flatten, which pulls the chest cavity down and stretches the lungs</a:t>
            </a:r>
          </a:p>
          <a:p>
            <a:pPr marL="457200" indent="-457200">
              <a:buAutoNum type="arabicParenR"/>
            </a:pPr>
            <a:r>
              <a:rPr lang="en-US" dirty="0" smtClean="0"/>
              <a:t>At the same time, external intercostal muscles pull the ribcage together and upward, making the cavity bigger, increasing the volume</a:t>
            </a:r>
          </a:p>
          <a:p>
            <a:pPr marL="457200" indent="-457200">
              <a:buAutoNum type="arabicParenR"/>
            </a:pPr>
            <a:r>
              <a:rPr lang="en-US" dirty="0" smtClean="0"/>
              <a:t>As volume increases, pressure decreases (inverse relationship)</a:t>
            </a:r>
          </a:p>
          <a:p>
            <a:pPr marL="457200" indent="-457200">
              <a:buAutoNum type="arabicParenR"/>
            </a:pPr>
            <a:r>
              <a:rPr lang="en-US" dirty="0" smtClean="0"/>
              <a:t>With pressure in the lungs now lower than the atmosphere, air comes into the chest cavity until air pressure is equalized </a:t>
            </a:r>
          </a:p>
        </p:txBody>
      </p:sp>
    </p:spTree>
    <p:extLst>
      <p:ext uri="{BB962C8B-B14F-4D97-AF65-F5344CB8AC3E}">
        <p14:creationId xmlns:p14="http://schemas.microsoft.com/office/powerpoint/2010/main" xmlns="" val="1140022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Breathing ‘Out’ at Rest</a:t>
            </a:r>
            <a:endParaRPr lang="en-US" u="sng"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 Diaphragm relaxes, returning to its dome shape, and </a:t>
            </a:r>
            <a:r>
              <a:rPr lang="en-US" dirty="0" err="1" smtClean="0"/>
              <a:t>intercostals</a:t>
            </a:r>
            <a:r>
              <a:rPr lang="en-US" dirty="0" smtClean="0"/>
              <a:t> relax, pushing ribs back into normal position </a:t>
            </a:r>
          </a:p>
          <a:p>
            <a:pPr marL="0" indent="0">
              <a:buNone/>
            </a:pPr>
            <a:r>
              <a:rPr lang="en-US" dirty="0" smtClean="0"/>
              <a:t>2) These two movements cause the volume of the chest cavity to decrease, which increases pressure (inverse relationship)</a:t>
            </a:r>
          </a:p>
          <a:p>
            <a:pPr marL="0" indent="0">
              <a:buNone/>
            </a:pPr>
            <a:r>
              <a:rPr lang="en-US" dirty="0" smtClean="0"/>
              <a:t>3) As air pressure in the lungs increases, air is forced out to equalize pressure</a:t>
            </a:r>
            <a:endParaRPr lang="en-US" dirty="0"/>
          </a:p>
        </p:txBody>
      </p:sp>
    </p:spTree>
    <p:extLst>
      <p:ext uri="{BB962C8B-B14F-4D97-AF65-F5344CB8AC3E}">
        <p14:creationId xmlns:p14="http://schemas.microsoft.com/office/powerpoint/2010/main" xmlns="" val="40783011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Complete this table! </a:t>
            </a:r>
            <a:endParaRPr lang="en-US" u="sng" dirty="0"/>
          </a:p>
        </p:txBody>
      </p:sp>
      <p:pic>
        <p:nvPicPr>
          <p:cNvPr id="4" name="Picture 3" descr="Screen Shot 2014-04-03 at 7.11.59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31558" y="1417638"/>
            <a:ext cx="7205096" cy="4916629"/>
          </a:xfrm>
          <a:prstGeom prst="rect">
            <a:avLst/>
          </a:prstGeom>
        </p:spPr>
      </p:pic>
    </p:spTree>
    <p:extLst>
      <p:ext uri="{BB962C8B-B14F-4D97-AF65-F5344CB8AC3E}">
        <p14:creationId xmlns:p14="http://schemas.microsoft.com/office/powerpoint/2010/main" xmlns="" val="4798484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59560" y="445388"/>
            <a:ext cx="8084439" cy="596006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To Do: Page 35 Green Box </a:t>
            </a:r>
            <a:endParaRPr lang="en-US" u="sng" dirty="0"/>
          </a:p>
        </p:txBody>
      </p:sp>
      <p:pic>
        <p:nvPicPr>
          <p:cNvPr id="4" name="Picture 3"/>
          <p:cNvPicPr>
            <a:picLocks noChangeAspect="1"/>
          </p:cNvPicPr>
          <p:nvPr/>
        </p:nvPicPr>
        <p:blipFill>
          <a:blip r:embed="rId2" cstate="print"/>
          <a:stretch>
            <a:fillRect/>
          </a:stretch>
        </p:blipFill>
        <p:spPr>
          <a:xfrm>
            <a:off x="1435608" y="1417638"/>
            <a:ext cx="7358888" cy="5175751"/>
          </a:xfrm>
          <a:prstGeom prst="rect">
            <a:avLst/>
          </a:prstGeom>
        </p:spPr>
      </p:pic>
    </p:spTree>
    <p:extLst>
      <p:ext uri="{BB962C8B-B14F-4D97-AF65-F5344CB8AC3E}">
        <p14:creationId xmlns:p14="http://schemas.microsoft.com/office/powerpoint/2010/main" xmlns="" val="10634326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Important Terms to Know!</a:t>
            </a:r>
            <a:endParaRPr lang="en-US" u="sng" dirty="0"/>
          </a:p>
        </p:txBody>
      </p:sp>
      <p:sp>
        <p:nvSpPr>
          <p:cNvPr id="3" name="Content Placeholder 2"/>
          <p:cNvSpPr>
            <a:spLocks noGrp="1"/>
          </p:cNvSpPr>
          <p:nvPr>
            <p:ph idx="1"/>
          </p:nvPr>
        </p:nvSpPr>
        <p:spPr/>
        <p:txBody>
          <a:bodyPr>
            <a:normAutofit fontScale="92500" lnSpcReduction="20000"/>
          </a:bodyPr>
          <a:lstStyle/>
          <a:p>
            <a:r>
              <a:rPr lang="en-US" u="sng" dirty="0" smtClean="0"/>
              <a:t>Pulmonary Ventilation</a:t>
            </a:r>
            <a:r>
              <a:rPr lang="en-US" dirty="0" smtClean="0"/>
              <a:t>: commonly known as breathing. Process of air flow into the lungs (inhalation) and out of the lungs (expiration). </a:t>
            </a:r>
          </a:p>
          <a:p>
            <a:r>
              <a:rPr lang="en-US" u="sng" dirty="0" smtClean="0"/>
              <a:t>Total Lung Capacity:</a:t>
            </a:r>
            <a:r>
              <a:rPr lang="en-US" dirty="0" smtClean="0"/>
              <a:t> volume of air in the lungs after a maximum inhalation</a:t>
            </a:r>
          </a:p>
          <a:p>
            <a:r>
              <a:rPr lang="en-US" u="sng" dirty="0" smtClean="0"/>
              <a:t>Vital Capacity:</a:t>
            </a:r>
            <a:r>
              <a:rPr lang="en-US" dirty="0" smtClean="0"/>
              <a:t> maximum volume of air that can be exhaled after a maximum inhalation</a:t>
            </a:r>
          </a:p>
          <a:p>
            <a:r>
              <a:rPr lang="en-US" u="sng" dirty="0" smtClean="0"/>
              <a:t>Tidal Volume:</a:t>
            </a:r>
            <a:r>
              <a:rPr lang="en-US" dirty="0" smtClean="0"/>
              <a:t> volume of air breathed in and out in any one breath</a:t>
            </a:r>
            <a:endParaRPr lang="en-US" u="sng"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xmlns="" val="3778446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u="sng" dirty="0" smtClean="0"/>
              <a:t>Important Terms to Know!</a:t>
            </a:r>
            <a:endParaRPr lang="en-US" sz="4000" u="sng" dirty="0"/>
          </a:p>
        </p:txBody>
      </p:sp>
      <p:sp>
        <p:nvSpPr>
          <p:cNvPr id="3" name="Content Placeholder 2"/>
          <p:cNvSpPr>
            <a:spLocks noGrp="1"/>
          </p:cNvSpPr>
          <p:nvPr>
            <p:ph idx="1"/>
          </p:nvPr>
        </p:nvSpPr>
        <p:spPr/>
        <p:txBody>
          <a:bodyPr>
            <a:normAutofit lnSpcReduction="10000"/>
          </a:bodyPr>
          <a:lstStyle/>
          <a:p>
            <a:r>
              <a:rPr lang="en-US" u="sng" dirty="0" smtClean="0"/>
              <a:t>Expiratory Reserve Volume (ERV):</a:t>
            </a:r>
            <a:r>
              <a:rPr lang="en-US" dirty="0" smtClean="0"/>
              <a:t> volume of air that can be expelled forcibly from the lungs after a normal breath </a:t>
            </a:r>
          </a:p>
          <a:p>
            <a:r>
              <a:rPr lang="en-US" u="sng" dirty="0" smtClean="0"/>
              <a:t>Inspiratory Reserve Volume (IRV):</a:t>
            </a:r>
            <a:r>
              <a:rPr lang="en-US" dirty="0" smtClean="0"/>
              <a:t> volume of air that can be inspired above tidal volume</a:t>
            </a:r>
          </a:p>
          <a:p>
            <a:r>
              <a:rPr lang="en-US" u="sng" dirty="0" smtClean="0"/>
              <a:t>Residual Volume (RV):</a:t>
            </a:r>
            <a:r>
              <a:rPr lang="en-US" dirty="0" smtClean="0"/>
              <a:t> volume of air still contained in the lungs after a maximal exhalation</a:t>
            </a:r>
            <a:endParaRPr lang="en-US" u="sng" dirty="0"/>
          </a:p>
        </p:txBody>
      </p:sp>
    </p:spTree>
    <p:extLst>
      <p:ext uri="{BB962C8B-B14F-4D97-AF65-F5344CB8AC3E}">
        <p14:creationId xmlns:p14="http://schemas.microsoft.com/office/powerpoint/2010/main" xmlns="" val="20773460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Measurement</a:t>
            </a:r>
            <a:endParaRPr lang="en-US" u="sng" dirty="0"/>
          </a:p>
        </p:txBody>
      </p:sp>
      <p:sp>
        <p:nvSpPr>
          <p:cNvPr id="3" name="Content Placeholder 2"/>
          <p:cNvSpPr>
            <a:spLocks noGrp="1"/>
          </p:cNvSpPr>
          <p:nvPr>
            <p:ph idx="1"/>
          </p:nvPr>
        </p:nvSpPr>
        <p:spPr>
          <a:xfrm>
            <a:off x="1435608" y="1447800"/>
            <a:ext cx="7498080" cy="2527613"/>
          </a:xfrm>
        </p:spPr>
        <p:txBody>
          <a:bodyPr>
            <a:normAutofit/>
          </a:bodyPr>
          <a:lstStyle/>
          <a:p>
            <a:pPr marL="82296" indent="0">
              <a:buNone/>
            </a:pPr>
            <a:r>
              <a:rPr lang="en-US" sz="2800" dirty="0" smtClean="0"/>
              <a:t>Spirometer:  A device that measures the </a:t>
            </a:r>
            <a:r>
              <a:rPr lang="en-US" sz="2800" b="1" u="sng" dirty="0" smtClean="0"/>
              <a:t>volume</a:t>
            </a:r>
            <a:r>
              <a:rPr lang="en-US" sz="2800" dirty="0" smtClean="0"/>
              <a:t> of gas entering or leaving the mouth</a:t>
            </a:r>
          </a:p>
          <a:p>
            <a:pPr>
              <a:buFontTx/>
              <a:buChar char="-"/>
            </a:pPr>
            <a:r>
              <a:rPr lang="en-US" sz="2800" dirty="0" smtClean="0"/>
              <a:t>Measures changes in </a:t>
            </a:r>
            <a:r>
              <a:rPr lang="en-US" sz="2800" b="1" u="sng" dirty="0" smtClean="0"/>
              <a:t>lung volume</a:t>
            </a:r>
          </a:p>
          <a:p>
            <a:pPr>
              <a:buFontTx/>
              <a:buChar char="-"/>
            </a:pPr>
            <a:r>
              <a:rPr lang="en-US" sz="2800" dirty="0" smtClean="0"/>
              <a:t>Measures subdivisions of </a:t>
            </a:r>
            <a:r>
              <a:rPr lang="en-US" sz="2800" b="1" u="sng" dirty="0" smtClean="0"/>
              <a:t>vital capacity</a:t>
            </a:r>
          </a:p>
          <a:p>
            <a:pPr>
              <a:buFontTx/>
              <a:buChar char="-"/>
            </a:pPr>
            <a:r>
              <a:rPr lang="en-US" sz="2800" dirty="0" smtClean="0"/>
              <a:t>Does NOT measure </a:t>
            </a:r>
            <a:r>
              <a:rPr lang="en-US" sz="2800" b="1" u="sng" dirty="0" smtClean="0"/>
              <a:t>residual volume </a:t>
            </a:r>
            <a:endParaRPr lang="en-US" sz="2800" b="1" u="sng" dirty="0"/>
          </a:p>
        </p:txBody>
      </p:sp>
      <p:pic>
        <p:nvPicPr>
          <p:cNvPr id="4" name="Picture 3" descr="Screen Shot 2014-04-03 at 7.17.58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80345" y="4177525"/>
            <a:ext cx="6465746" cy="2070100"/>
          </a:xfrm>
          <a:prstGeom prst="rect">
            <a:avLst/>
          </a:prstGeom>
        </p:spPr>
      </p:pic>
    </p:spTree>
    <p:extLst>
      <p:ext uri="{BB962C8B-B14F-4D97-AF65-F5344CB8AC3E}">
        <p14:creationId xmlns:p14="http://schemas.microsoft.com/office/powerpoint/2010/main" xmlns="" val="2406760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Breathing During Exercise - Inspiration</a:t>
            </a:r>
            <a:endParaRPr lang="en-US" u="sng" dirty="0"/>
          </a:p>
        </p:txBody>
      </p:sp>
      <p:sp>
        <p:nvSpPr>
          <p:cNvPr id="3" name="Content Placeholder 2"/>
          <p:cNvSpPr>
            <a:spLocks noGrp="1"/>
          </p:cNvSpPr>
          <p:nvPr>
            <p:ph idx="1"/>
          </p:nvPr>
        </p:nvSpPr>
        <p:spPr>
          <a:xfrm>
            <a:off x="1358778" y="1612902"/>
            <a:ext cx="3582458" cy="5003799"/>
          </a:xfrm>
        </p:spPr>
        <p:txBody>
          <a:bodyPr>
            <a:normAutofit fontScale="70000" lnSpcReduction="20000"/>
          </a:bodyPr>
          <a:lstStyle/>
          <a:p>
            <a:r>
              <a:rPr lang="en-US" dirty="0" smtClean="0"/>
              <a:t>Diaphragm, Internal and External Intercostal Muscles still needed but when deeper breaths are taken as is necessary during exercise, more muscles are required to do the same work</a:t>
            </a:r>
          </a:p>
          <a:p>
            <a:r>
              <a:rPr lang="en-US" dirty="0" smtClean="0"/>
              <a:t>Additional muscles are sternocleidomastoid, scalene, trapezius, and back and next extensors</a:t>
            </a:r>
          </a:p>
        </p:txBody>
      </p:sp>
      <p:pic>
        <p:nvPicPr>
          <p:cNvPr id="4" name="Picture 3"/>
          <p:cNvPicPr>
            <a:picLocks noChangeAspect="1"/>
          </p:cNvPicPr>
          <p:nvPr/>
        </p:nvPicPr>
        <p:blipFill>
          <a:blip r:embed="rId3" cstate="print"/>
          <a:stretch>
            <a:fillRect/>
          </a:stretch>
        </p:blipFill>
        <p:spPr>
          <a:xfrm>
            <a:off x="4941236" y="1612902"/>
            <a:ext cx="3237563" cy="4330699"/>
          </a:xfrm>
          <a:prstGeom prst="rect">
            <a:avLst/>
          </a:prstGeom>
        </p:spPr>
      </p:pic>
    </p:spTree>
    <p:extLst>
      <p:ext uri="{BB962C8B-B14F-4D97-AF65-F5344CB8AC3E}">
        <p14:creationId xmlns:p14="http://schemas.microsoft.com/office/powerpoint/2010/main" xmlns="" val="1377471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err="1" smtClean="0"/>
              <a:t>Ventilatory</a:t>
            </a:r>
            <a:r>
              <a:rPr lang="en-US" u="sng" dirty="0" smtClean="0"/>
              <a:t> System</a:t>
            </a:r>
            <a:endParaRPr lang="en-US" u="sng" dirty="0"/>
          </a:p>
        </p:txBody>
      </p:sp>
      <p:sp>
        <p:nvSpPr>
          <p:cNvPr id="3" name="Content Placeholder 2"/>
          <p:cNvSpPr>
            <a:spLocks noGrp="1"/>
          </p:cNvSpPr>
          <p:nvPr>
            <p:ph idx="1"/>
          </p:nvPr>
        </p:nvSpPr>
        <p:spPr/>
        <p:txBody>
          <a:bodyPr>
            <a:normAutofit/>
          </a:bodyPr>
          <a:lstStyle/>
          <a:p>
            <a:r>
              <a:rPr lang="en-US" sz="2800" dirty="0" smtClean="0"/>
              <a:t>System which takes oxygen-rich air into the body through the mouth or nose and carries it to the lungs where oxygen (O2) and carbon dioxide (CO2) are exchanged</a:t>
            </a:r>
          </a:p>
          <a:p>
            <a:pPr marL="82296" indent="0">
              <a:buNone/>
            </a:pPr>
            <a:endParaRPr lang="en-US" sz="2800" dirty="0" smtClean="0"/>
          </a:p>
          <a:p>
            <a:r>
              <a:rPr lang="en-US" sz="2800" dirty="0" smtClean="0"/>
              <a:t>The movement of air in and out of the lungs is achieved by repeated contraction and relaxation of the muscles at the base of the chest cavity(diaphragm) and chest wall</a:t>
            </a:r>
            <a:endParaRPr lang="en-US" sz="2800" dirty="0"/>
          </a:p>
        </p:txBody>
      </p:sp>
    </p:spTree>
    <p:extLst>
      <p:ext uri="{BB962C8B-B14F-4D97-AF65-F5344CB8AC3E}">
        <p14:creationId xmlns:p14="http://schemas.microsoft.com/office/powerpoint/2010/main" xmlns="" val="3985465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Breathing During Exercise - Expiration</a:t>
            </a:r>
            <a:endParaRPr lang="en-US" u="sng" dirty="0"/>
          </a:p>
        </p:txBody>
      </p:sp>
      <p:sp>
        <p:nvSpPr>
          <p:cNvPr id="3" name="Content Placeholder 2"/>
          <p:cNvSpPr>
            <a:spLocks noGrp="1"/>
          </p:cNvSpPr>
          <p:nvPr>
            <p:ph idx="1"/>
          </p:nvPr>
        </p:nvSpPr>
        <p:spPr>
          <a:xfrm>
            <a:off x="1108075" y="1583268"/>
            <a:ext cx="3548592" cy="4834466"/>
          </a:xfrm>
        </p:spPr>
        <p:txBody>
          <a:bodyPr>
            <a:normAutofit fontScale="85000" lnSpcReduction="10000"/>
          </a:bodyPr>
          <a:lstStyle/>
          <a:p>
            <a:r>
              <a:rPr lang="en-US" dirty="0" smtClean="0"/>
              <a:t>Internal intercostal muscles and abdominal muscles contract to force air out of the lungs</a:t>
            </a:r>
          </a:p>
          <a:p>
            <a:r>
              <a:rPr lang="en-US" dirty="0" smtClean="0"/>
              <a:t>It is the abdominal muscles that force the diaphragm upward to its normal position </a:t>
            </a:r>
            <a:endParaRPr lang="en-US" dirty="0"/>
          </a:p>
        </p:txBody>
      </p:sp>
      <p:pic>
        <p:nvPicPr>
          <p:cNvPr id="4" name="Picture 3"/>
          <p:cNvPicPr>
            <a:picLocks noChangeAspect="1"/>
          </p:cNvPicPr>
          <p:nvPr/>
        </p:nvPicPr>
        <p:blipFill>
          <a:blip r:embed="rId2" cstate="print"/>
          <a:stretch>
            <a:fillRect/>
          </a:stretch>
        </p:blipFill>
        <p:spPr>
          <a:xfrm>
            <a:off x="4822702" y="1612902"/>
            <a:ext cx="3237563" cy="4330699"/>
          </a:xfrm>
          <a:prstGeom prst="rect">
            <a:avLst/>
          </a:prstGeom>
        </p:spPr>
      </p:pic>
    </p:spTree>
    <p:extLst>
      <p:ext uri="{BB962C8B-B14F-4D97-AF65-F5344CB8AC3E}">
        <p14:creationId xmlns:p14="http://schemas.microsoft.com/office/powerpoint/2010/main" xmlns="" val="1493662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105637"/>
            <a:ext cx="7498080" cy="1803794"/>
          </a:xfrm>
        </p:spPr>
        <p:txBody>
          <a:bodyPr>
            <a:noAutofit/>
          </a:bodyPr>
          <a:lstStyle/>
          <a:p>
            <a:pPr algn="ctr"/>
            <a:r>
              <a:rPr lang="en-US" sz="3600" b="1" u="sng" dirty="0" smtClean="0"/>
              <a:t>Group Question</a:t>
            </a:r>
            <a:r>
              <a:rPr lang="en-US" sz="3600" dirty="0" smtClean="0"/>
              <a:t> – Why do you breath faster and deeper when exercising?</a:t>
            </a:r>
            <a:br>
              <a:rPr lang="en-US" sz="3600" dirty="0" smtClean="0"/>
            </a:br>
            <a:endParaRPr lang="en-US" sz="3600" b="1" u="sng" dirty="0"/>
          </a:p>
        </p:txBody>
      </p:sp>
    </p:spTree>
    <p:extLst>
      <p:ext uri="{BB962C8B-B14F-4D97-AF65-F5344CB8AC3E}">
        <p14:creationId xmlns:p14="http://schemas.microsoft.com/office/powerpoint/2010/main" xmlns="" val="34050624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Breathing During Exercise p.35</a:t>
            </a:r>
            <a:endParaRPr lang="en-US" u="sng" dirty="0"/>
          </a:p>
        </p:txBody>
      </p:sp>
      <p:sp>
        <p:nvSpPr>
          <p:cNvPr id="3" name="Content Placeholder 2"/>
          <p:cNvSpPr>
            <a:spLocks noGrp="1"/>
          </p:cNvSpPr>
          <p:nvPr>
            <p:ph idx="1"/>
          </p:nvPr>
        </p:nvSpPr>
        <p:spPr/>
        <p:txBody>
          <a:bodyPr/>
          <a:lstStyle/>
          <a:p>
            <a:r>
              <a:rPr lang="en-US" dirty="0" smtClean="0"/>
              <a:t>Minute ventilation – the volume of air exhaled per minute</a:t>
            </a:r>
          </a:p>
          <a:p>
            <a:endParaRPr lang="en-US" dirty="0"/>
          </a:p>
          <a:p>
            <a:r>
              <a:rPr lang="en-US" dirty="0" smtClean="0"/>
              <a:t>VE – minute ventilation</a:t>
            </a:r>
          </a:p>
          <a:p>
            <a:r>
              <a:rPr lang="en-US" dirty="0" smtClean="0"/>
              <a:t>VT – </a:t>
            </a:r>
            <a:r>
              <a:rPr lang="en-US" smtClean="0"/>
              <a:t>Tidal Volume</a:t>
            </a:r>
            <a:endParaRPr lang="en-US" dirty="0" smtClean="0"/>
          </a:p>
          <a:p>
            <a:r>
              <a:rPr lang="en-US" dirty="0" smtClean="0"/>
              <a:t>Bf – Breathing Frequency</a:t>
            </a:r>
          </a:p>
          <a:p>
            <a:endParaRPr lang="en-US" dirty="0"/>
          </a:p>
          <a:p>
            <a:pPr marL="82296" indent="0" algn="ctr">
              <a:buNone/>
            </a:pPr>
            <a:r>
              <a:rPr lang="en-US" dirty="0" smtClean="0"/>
              <a:t>VE = VT x Bf </a:t>
            </a:r>
            <a:endParaRPr lang="en-US" dirty="0"/>
          </a:p>
        </p:txBody>
      </p:sp>
    </p:spTree>
    <p:extLst>
      <p:ext uri="{BB962C8B-B14F-4D97-AF65-F5344CB8AC3E}">
        <p14:creationId xmlns:p14="http://schemas.microsoft.com/office/powerpoint/2010/main" xmlns="" val="8112205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Nervous and Chemical Regulators of the Breathing</a:t>
            </a:r>
            <a:endParaRPr lang="en-US" u="sng" dirty="0"/>
          </a:p>
        </p:txBody>
      </p:sp>
      <p:sp>
        <p:nvSpPr>
          <p:cNvPr id="3" name="Content Placeholder 2"/>
          <p:cNvSpPr>
            <a:spLocks noGrp="1"/>
          </p:cNvSpPr>
          <p:nvPr>
            <p:ph idx="1"/>
          </p:nvPr>
        </p:nvSpPr>
        <p:spPr/>
        <p:txBody>
          <a:bodyPr>
            <a:normAutofit lnSpcReduction="10000"/>
          </a:bodyPr>
          <a:lstStyle/>
          <a:p>
            <a:r>
              <a:rPr lang="en-US" sz="2800" dirty="0" smtClean="0"/>
              <a:t>Respiratory Centre – Brainstem where Medulla Oblongata is found</a:t>
            </a:r>
          </a:p>
          <a:p>
            <a:r>
              <a:rPr lang="en-US" sz="2800" dirty="0" smtClean="0"/>
              <a:t>pH – measure of blood acidity levels</a:t>
            </a:r>
          </a:p>
          <a:p>
            <a:r>
              <a:rPr lang="en-US" sz="2800" dirty="0" smtClean="0"/>
              <a:t>pCO2 – measure of carbon dioxide in blood</a:t>
            </a:r>
          </a:p>
          <a:p>
            <a:r>
              <a:rPr lang="en-US" sz="2800" dirty="0" smtClean="0"/>
              <a:t>pO2 – measure of oxygen levels in blood</a:t>
            </a:r>
          </a:p>
          <a:p>
            <a:r>
              <a:rPr lang="en-US" sz="2800" dirty="0" smtClean="0"/>
              <a:t>Central Chemoreceptors – found in the Medulla Oblongata that detect changes in pH and CO2 levels</a:t>
            </a:r>
          </a:p>
          <a:p>
            <a:r>
              <a:rPr lang="en-US" sz="2800" dirty="0" smtClean="0"/>
              <a:t>Peripheral Chemoreceptors – found throughout the body, detect changes in pH and CO2 levels</a:t>
            </a:r>
            <a:endParaRPr lang="en-US" sz="2800" dirty="0"/>
          </a:p>
        </p:txBody>
      </p:sp>
    </p:spTree>
    <p:extLst>
      <p:ext uri="{BB962C8B-B14F-4D97-AF65-F5344CB8AC3E}">
        <p14:creationId xmlns:p14="http://schemas.microsoft.com/office/powerpoint/2010/main" xmlns="" val="30497061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Chemical Regulators of Breathing</a:t>
            </a:r>
            <a:endParaRPr lang="en-US" u="sng" dirty="0"/>
          </a:p>
        </p:txBody>
      </p:sp>
      <p:sp>
        <p:nvSpPr>
          <p:cNvPr id="3" name="Content Placeholder 2"/>
          <p:cNvSpPr>
            <a:spLocks noGrp="1"/>
          </p:cNvSpPr>
          <p:nvPr>
            <p:ph idx="1"/>
          </p:nvPr>
        </p:nvSpPr>
        <p:spPr/>
        <p:txBody>
          <a:bodyPr/>
          <a:lstStyle/>
          <a:p>
            <a:r>
              <a:rPr lang="en-US" dirty="0" smtClean="0"/>
              <a:t>Detect changes in the blood pH and carbon dioxide content of the blood (pCO2)</a:t>
            </a:r>
          </a:p>
          <a:p>
            <a:r>
              <a:rPr lang="en-US" dirty="0" smtClean="0"/>
              <a:t>When blood lactate levels rise as a result of anaerobic energy production in muscles, chemoreceptors react</a:t>
            </a:r>
          </a:p>
          <a:p>
            <a:r>
              <a:rPr lang="en-US" dirty="0" smtClean="0"/>
              <a:t>Carbon dioxide, which is produced as a waste product during aerobic activity is the main regulator of breathing</a:t>
            </a:r>
          </a:p>
          <a:p>
            <a:endParaRPr lang="en-US" dirty="0" smtClean="0"/>
          </a:p>
        </p:txBody>
      </p:sp>
    </p:spTree>
    <p:extLst>
      <p:ext uri="{BB962C8B-B14F-4D97-AF65-F5344CB8AC3E}">
        <p14:creationId xmlns:p14="http://schemas.microsoft.com/office/powerpoint/2010/main" xmlns="" val="23084920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Minor Regulators of Breathing during Exercise </a:t>
            </a:r>
            <a:endParaRPr lang="en-US" dirty="0"/>
          </a:p>
        </p:txBody>
      </p:sp>
      <p:sp>
        <p:nvSpPr>
          <p:cNvPr id="3" name="Content Placeholder 2"/>
          <p:cNvSpPr>
            <a:spLocks noGrp="1"/>
          </p:cNvSpPr>
          <p:nvPr>
            <p:ph idx="1"/>
          </p:nvPr>
        </p:nvSpPr>
        <p:spPr>
          <a:xfrm>
            <a:off x="1435608" y="1711727"/>
            <a:ext cx="7498080" cy="4800600"/>
          </a:xfrm>
        </p:spPr>
        <p:txBody>
          <a:bodyPr/>
          <a:lstStyle/>
          <a:p>
            <a:r>
              <a:rPr lang="en-US" dirty="0" smtClean="0"/>
              <a:t>Proprioceptors – sensors that report to the Medulla Oblongata about joint angles, muscle stretch, and balance</a:t>
            </a:r>
          </a:p>
          <a:p>
            <a:pPr marL="82296" indent="0">
              <a:buNone/>
            </a:pPr>
            <a:endParaRPr lang="en-US" dirty="0" smtClean="0"/>
          </a:p>
          <a:p>
            <a:r>
              <a:rPr lang="en-US" dirty="0" smtClean="0"/>
              <a:t>Lung Stretch Receptors – found in the bronchi and bronchioles to prevent overexpansion of lungs when breathing</a:t>
            </a:r>
            <a:endParaRPr lang="en-US" dirty="0"/>
          </a:p>
        </p:txBody>
      </p:sp>
    </p:spTree>
    <p:extLst>
      <p:ext uri="{BB962C8B-B14F-4D97-AF65-F5344CB8AC3E}">
        <p14:creationId xmlns:p14="http://schemas.microsoft.com/office/powerpoint/2010/main" xmlns="" val="3320104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Chemical Regulators During Exercise</a:t>
            </a:r>
            <a:endParaRPr lang="en-US" u="sng" dirty="0"/>
          </a:p>
        </p:txBody>
      </p:sp>
      <p:sp>
        <p:nvSpPr>
          <p:cNvPr id="3" name="Content Placeholder 2"/>
          <p:cNvSpPr>
            <a:spLocks noGrp="1"/>
          </p:cNvSpPr>
          <p:nvPr>
            <p:ph idx="1"/>
          </p:nvPr>
        </p:nvSpPr>
        <p:spPr/>
        <p:txBody>
          <a:bodyPr>
            <a:normAutofit/>
          </a:bodyPr>
          <a:lstStyle/>
          <a:p>
            <a:r>
              <a:rPr lang="en-US" dirty="0" smtClean="0"/>
              <a:t>Any change in the blood acidity level (pH) are detected by chemoreceptors</a:t>
            </a:r>
          </a:p>
          <a:p>
            <a:pPr marL="82296" indent="0">
              <a:buNone/>
            </a:pPr>
            <a:endParaRPr lang="en-US" dirty="0"/>
          </a:p>
          <a:p>
            <a:pPr marL="82296" indent="0">
              <a:buNone/>
            </a:pPr>
            <a:r>
              <a:rPr lang="en-US" dirty="0" smtClean="0"/>
              <a:t>So, what does the body do?</a:t>
            </a:r>
          </a:p>
          <a:p>
            <a:pPr marL="82296" indent="0">
              <a:buNone/>
            </a:pPr>
            <a:endParaRPr lang="en-US" dirty="0" smtClean="0"/>
          </a:p>
          <a:p>
            <a:r>
              <a:rPr lang="en-US" dirty="0" smtClean="0"/>
              <a:t>Breathing rate and depth increases</a:t>
            </a:r>
            <a:r>
              <a:rPr lang="en-US" dirty="0"/>
              <a:t> </a:t>
            </a:r>
            <a:r>
              <a:rPr lang="en-US" dirty="0" smtClean="0"/>
              <a:t>as a direct result of increases in carbon dioxide levels and increases in blood acidity levels (pH)</a:t>
            </a:r>
          </a:p>
          <a:p>
            <a:pPr marL="82296" indent="0">
              <a:buNone/>
            </a:pPr>
            <a:endParaRPr lang="en-US" dirty="0" smtClean="0"/>
          </a:p>
        </p:txBody>
      </p:sp>
    </p:spTree>
    <p:extLst>
      <p:ext uri="{BB962C8B-B14F-4D97-AF65-F5344CB8AC3E}">
        <p14:creationId xmlns:p14="http://schemas.microsoft.com/office/powerpoint/2010/main" xmlns="" val="42015080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Gas Exchange</a:t>
            </a:r>
            <a:endParaRPr lang="en-US" u="sng" dirty="0"/>
          </a:p>
        </p:txBody>
      </p:sp>
      <p:sp>
        <p:nvSpPr>
          <p:cNvPr id="3" name="Content Placeholder 2"/>
          <p:cNvSpPr>
            <a:spLocks noGrp="1"/>
          </p:cNvSpPr>
          <p:nvPr>
            <p:ph idx="1"/>
          </p:nvPr>
        </p:nvSpPr>
        <p:spPr/>
        <p:txBody>
          <a:bodyPr>
            <a:normAutofit lnSpcReduction="10000"/>
          </a:bodyPr>
          <a:lstStyle/>
          <a:p>
            <a:r>
              <a:rPr lang="en-US" sz="2800" dirty="0" smtClean="0"/>
              <a:t>Occurs in the lungs by process of diffusion across the semi-permeable membrane of the alveolar sac.</a:t>
            </a:r>
          </a:p>
          <a:p>
            <a:endParaRPr lang="en-US" sz="2800" dirty="0" smtClean="0"/>
          </a:p>
          <a:p>
            <a:r>
              <a:rPr lang="en-US" sz="2800" dirty="0" smtClean="0"/>
              <a:t>Blood pumped to the lungs from active tissues through the heart is lower in oxygen and higher in carbon dioxide.</a:t>
            </a:r>
          </a:p>
          <a:p>
            <a:pPr marL="82296" indent="0">
              <a:buNone/>
            </a:pPr>
            <a:endParaRPr lang="en-US" sz="2800" dirty="0" smtClean="0"/>
          </a:p>
          <a:p>
            <a:r>
              <a:rPr lang="en-US" sz="2800" dirty="0" smtClean="0"/>
              <a:t>Oxygen diffuses from the alveolus into the blood and carbon dioxide diffuses from blood into the alveolus </a:t>
            </a:r>
            <a:endParaRPr lang="en-US" sz="2800" dirty="0"/>
          </a:p>
        </p:txBody>
      </p:sp>
    </p:spTree>
    <p:extLst>
      <p:ext uri="{BB962C8B-B14F-4D97-AF65-F5344CB8AC3E}">
        <p14:creationId xmlns:p14="http://schemas.microsoft.com/office/powerpoint/2010/main" xmlns="" val="2093916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Gas Exchange</a:t>
            </a:r>
            <a:endParaRPr lang="en-US" u="sng" dirty="0"/>
          </a:p>
        </p:txBody>
      </p:sp>
      <p:pic>
        <p:nvPicPr>
          <p:cNvPr id="6" name="Picture 5" descr="Screen Shot 2014-04-02 at 2.07.22 PM.png"/>
          <p:cNvPicPr>
            <a:picLocks noChangeAspect="1"/>
          </p:cNvPicPr>
          <p:nvPr/>
        </p:nvPicPr>
        <p:blipFill>
          <a:blip r:embed="rId3" cstate="print">
            <a:extLst>
              <a:ext uri="{28A0092B-C50C-407E-A947-70E740481C1C}">
                <a14:useLocalDpi xmlns:a14="http://schemas.microsoft.com/office/drawing/2010/main" xmlns="" val="0"/>
              </a:ext>
            </a:extLst>
          </a:blip>
          <a:srcRect r="2378"/>
          <a:stretch>
            <a:fillRect/>
          </a:stretch>
        </p:blipFill>
        <p:spPr>
          <a:xfrm>
            <a:off x="1435607" y="1456854"/>
            <a:ext cx="7062217" cy="4821179"/>
          </a:xfrm>
          <a:prstGeom prst="rect">
            <a:avLst/>
          </a:prstGeom>
        </p:spPr>
      </p:pic>
    </p:spTree>
    <p:extLst>
      <p:ext uri="{BB962C8B-B14F-4D97-AF65-F5344CB8AC3E}">
        <p14:creationId xmlns:p14="http://schemas.microsoft.com/office/powerpoint/2010/main" xmlns="" val="30007584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u="sng" dirty="0" smtClean="0"/>
              <a:t>Gas Exchange Continued</a:t>
            </a:r>
            <a:endParaRPr lang="en-CA" u="sng"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072896" y="1254097"/>
            <a:ext cx="8019624" cy="536615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Think About It!</a:t>
            </a:r>
            <a:endParaRPr lang="en-US" u="sng" dirty="0"/>
          </a:p>
        </p:txBody>
      </p:sp>
      <p:sp>
        <p:nvSpPr>
          <p:cNvPr id="3" name="Content Placeholder 2"/>
          <p:cNvSpPr>
            <a:spLocks noGrp="1"/>
          </p:cNvSpPr>
          <p:nvPr>
            <p:ph idx="1"/>
          </p:nvPr>
        </p:nvSpPr>
        <p:spPr/>
        <p:txBody>
          <a:bodyPr/>
          <a:lstStyle/>
          <a:p>
            <a:pPr algn="ctr"/>
            <a:r>
              <a:rPr lang="en-US" dirty="0" smtClean="0"/>
              <a:t>What is homeostasis?</a:t>
            </a:r>
          </a:p>
          <a:p>
            <a:pPr algn="ctr"/>
            <a:endParaRPr lang="en-US" dirty="0"/>
          </a:p>
          <a:p>
            <a:pPr algn="ctr"/>
            <a:r>
              <a:rPr lang="en-US" dirty="0" smtClean="0"/>
              <a:t>Give an example of where this occurs in the body?</a:t>
            </a:r>
            <a:endParaRPr lang="en-US" dirty="0"/>
          </a:p>
        </p:txBody>
      </p:sp>
    </p:spTree>
    <p:extLst>
      <p:ext uri="{BB962C8B-B14F-4D97-AF65-F5344CB8AC3E}">
        <p14:creationId xmlns:p14="http://schemas.microsoft.com/office/powerpoint/2010/main" xmlns="" val="262601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Gas Exchange</a:t>
            </a:r>
            <a:endParaRPr lang="en-US" u="sng" dirty="0"/>
          </a:p>
        </p:txBody>
      </p:sp>
      <p:sp>
        <p:nvSpPr>
          <p:cNvPr id="3" name="Content Placeholder 2"/>
          <p:cNvSpPr>
            <a:spLocks noGrp="1"/>
          </p:cNvSpPr>
          <p:nvPr>
            <p:ph idx="1"/>
          </p:nvPr>
        </p:nvSpPr>
        <p:spPr/>
        <p:txBody>
          <a:bodyPr>
            <a:noAutofit/>
          </a:bodyPr>
          <a:lstStyle/>
          <a:p>
            <a:r>
              <a:rPr lang="en-US" sz="2800" dirty="0" smtClean="0"/>
              <a:t>Deoxygenated blood goes from the muscles to the heart, which pumps it to the lungs to get more oxygen</a:t>
            </a:r>
          </a:p>
          <a:p>
            <a:r>
              <a:rPr lang="en-US" sz="2800" dirty="0" smtClean="0"/>
              <a:t>The blood plasma which surrounds the red blood cells is high in carbon dioxide so it diffuses into the alveoli where it is eventually exhaled</a:t>
            </a:r>
          </a:p>
          <a:p>
            <a:r>
              <a:rPr lang="en-US" sz="2800" dirty="0" smtClean="0"/>
              <a:t>Oxygen </a:t>
            </a:r>
            <a:r>
              <a:rPr lang="en-US" sz="2800" dirty="0" smtClean="0"/>
              <a:t>breathed in from the atmosphere is then diffused from the alveoli into the blood so that it can be transported to the working tissues in the body </a:t>
            </a:r>
            <a:endParaRPr lang="en-US" sz="2800" dirty="0"/>
          </a:p>
        </p:txBody>
      </p:sp>
    </p:spTree>
    <p:extLst>
      <p:ext uri="{BB962C8B-B14F-4D97-AF65-F5344CB8AC3E}">
        <p14:creationId xmlns:p14="http://schemas.microsoft.com/office/powerpoint/2010/main" xmlns="" val="1660089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Gas Exchange</a:t>
            </a:r>
            <a:endParaRPr lang="en-US" u="sng" dirty="0"/>
          </a:p>
        </p:txBody>
      </p:sp>
      <p:pic>
        <p:nvPicPr>
          <p:cNvPr id="4" name="Content Placeholder 3"/>
          <p:cNvPicPr>
            <a:picLocks noGrp="1" noChangeAspect="1"/>
          </p:cNvPicPr>
          <p:nvPr>
            <p:ph idx="1"/>
          </p:nvPr>
        </p:nvPicPr>
        <p:blipFill rotWithShape="1">
          <a:blip r:embed="rId2" cstate="print"/>
          <a:srcRect l="-782" r="-417"/>
          <a:stretch/>
        </p:blipFill>
        <p:spPr>
          <a:xfrm>
            <a:off x="2639080" y="1447800"/>
            <a:ext cx="4651379" cy="4800600"/>
          </a:xfrm>
        </p:spPr>
      </p:pic>
    </p:spTree>
    <p:extLst>
      <p:ext uri="{BB962C8B-B14F-4D97-AF65-F5344CB8AC3E}">
        <p14:creationId xmlns:p14="http://schemas.microsoft.com/office/powerpoint/2010/main" xmlns="" val="22662344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Hemoglobin</a:t>
            </a:r>
            <a:endParaRPr lang="en-US" u="sng" dirty="0"/>
          </a:p>
        </p:txBody>
      </p:sp>
      <p:sp>
        <p:nvSpPr>
          <p:cNvPr id="3" name="Content Placeholder 2"/>
          <p:cNvSpPr>
            <a:spLocks noGrp="1"/>
          </p:cNvSpPr>
          <p:nvPr>
            <p:ph idx="1"/>
          </p:nvPr>
        </p:nvSpPr>
        <p:spPr>
          <a:xfrm>
            <a:off x="1435607" y="1447800"/>
            <a:ext cx="7285059" cy="2023533"/>
          </a:xfrm>
        </p:spPr>
        <p:txBody>
          <a:bodyPr>
            <a:normAutofit fontScale="92500" lnSpcReduction="20000"/>
          </a:bodyPr>
          <a:lstStyle/>
          <a:p>
            <a:r>
              <a:rPr lang="en-US" dirty="0" smtClean="0"/>
              <a:t>Hemoglobin are the tiny molecules which transport oxygen in red blood cells.</a:t>
            </a:r>
          </a:p>
          <a:p>
            <a:r>
              <a:rPr lang="en-US" dirty="0" smtClean="0"/>
              <a:t>98.5 </a:t>
            </a:r>
            <a:r>
              <a:rPr lang="en-US" dirty="0" smtClean="0"/>
              <a:t>percent </a:t>
            </a:r>
            <a:r>
              <a:rPr lang="en-US" dirty="0" smtClean="0"/>
              <a:t>of oxygen in the blood is transported by hemoglobin </a:t>
            </a:r>
          </a:p>
          <a:p>
            <a:endParaRPr lang="en-US" dirty="0" smtClean="0"/>
          </a:p>
        </p:txBody>
      </p:sp>
      <p:pic>
        <p:nvPicPr>
          <p:cNvPr id="4" name="Picture 3" descr="Screen Shot 2014-04-02 at 3.06.58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81534" y="3471333"/>
            <a:ext cx="4383384" cy="2980266"/>
          </a:xfrm>
          <a:prstGeom prst="rect">
            <a:avLst/>
          </a:prstGeom>
        </p:spPr>
      </p:pic>
    </p:spTree>
    <p:extLst>
      <p:ext uri="{BB962C8B-B14F-4D97-AF65-F5344CB8AC3E}">
        <p14:creationId xmlns:p14="http://schemas.microsoft.com/office/powerpoint/2010/main" xmlns="" val="1810758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Review </a:t>
            </a:r>
            <a:endParaRPr lang="en-US" u="sng" dirty="0"/>
          </a:p>
        </p:txBody>
      </p:sp>
      <p:sp>
        <p:nvSpPr>
          <p:cNvPr id="3" name="Content Placeholder 2"/>
          <p:cNvSpPr>
            <a:spLocks noGrp="1"/>
          </p:cNvSpPr>
          <p:nvPr>
            <p:ph idx="1"/>
          </p:nvPr>
        </p:nvSpPr>
        <p:spPr/>
        <p:txBody>
          <a:bodyPr/>
          <a:lstStyle/>
          <a:p>
            <a:r>
              <a:rPr lang="en-US" dirty="0" smtClean="0"/>
              <a:t>In your own words, explain to me the mechanisms of breathing. Be sure to use correct terms. </a:t>
            </a:r>
          </a:p>
          <a:p>
            <a:r>
              <a:rPr lang="en-US" dirty="0" smtClean="0"/>
              <a:t>How does breathing change during exercise?</a:t>
            </a:r>
            <a:endParaRPr lang="en-US" dirty="0"/>
          </a:p>
        </p:txBody>
      </p:sp>
    </p:spTree>
    <p:extLst>
      <p:ext uri="{BB962C8B-B14F-4D97-AF65-F5344CB8AC3E}">
        <p14:creationId xmlns:p14="http://schemas.microsoft.com/office/powerpoint/2010/main" xmlns="" val="2847875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u="sng" dirty="0" smtClean="0"/>
              <a:t>Important Points</a:t>
            </a:r>
            <a:endParaRPr lang="en-US" sz="4000" u="sng" dirty="0"/>
          </a:p>
        </p:txBody>
      </p:sp>
      <p:sp>
        <p:nvSpPr>
          <p:cNvPr id="3" name="Content Placeholder 2"/>
          <p:cNvSpPr>
            <a:spLocks noGrp="1"/>
          </p:cNvSpPr>
          <p:nvPr>
            <p:ph idx="1"/>
          </p:nvPr>
        </p:nvSpPr>
        <p:spPr/>
        <p:txBody>
          <a:bodyPr/>
          <a:lstStyle/>
          <a:p>
            <a:r>
              <a:rPr lang="en-US" dirty="0" smtClean="0"/>
              <a:t>Homeostasis: Maintenance of a constant internal environment </a:t>
            </a:r>
          </a:p>
          <a:p>
            <a:pPr lvl="1"/>
            <a:r>
              <a:rPr lang="en-US" dirty="0" smtClean="0"/>
              <a:t>Example: body temperature, oxygen levels in the blood</a:t>
            </a:r>
          </a:p>
          <a:p>
            <a:pPr lvl="1"/>
            <a:endParaRPr lang="en-US" dirty="0" smtClean="0"/>
          </a:p>
          <a:p>
            <a:r>
              <a:rPr lang="en-US" dirty="0" smtClean="0"/>
              <a:t>Gas Exchange: transfer of oxygen and carbon dioxide in the alveoli</a:t>
            </a:r>
          </a:p>
          <a:p>
            <a:pPr marL="0" indent="0">
              <a:buNone/>
            </a:pPr>
            <a:endParaRPr lang="en-US" dirty="0"/>
          </a:p>
        </p:txBody>
      </p:sp>
    </p:spTree>
    <p:extLst>
      <p:ext uri="{BB962C8B-B14F-4D97-AF65-F5344CB8AC3E}">
        <p14:creationId xmlns:p14="http://schemas.microsoft.com/office/powerpoint/2010/main" xmlns="" val="3422120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u="sng" dirty="0" smtClean="0"/>
              <a:t>Structures of the </a:t>
            </a:r>
            <a:r>
              <a:rPr lang="en-US" sz="4000" u="sng" dirty="0" err="1" smtClean="0"/>
              <a:t>Ventilatory</a:t>
            </a:r>
            <a:r>
              <a:rPr lang="en-US" sz="4000" u="sng" dirty="0" smtClean="0"/>
              <a:t> System</a:t>
            </a:r>
            <a:endParaRPr lang="en-US" sz="4000" u="sng" dirty="0"/>
          </a:p>
        </p:txBody>
      </p:sp>
      <p:pic>
        <p:nvPicPr>
          <p:cNvPr id="7" name="Content Placeholder 6" descr="01 Respiratory System.jpg"/>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9267" t="-28692" r="-1" b="-11121"/>
          <a:stretch/>
        </p:blipFill>
        <p:spPr>
          <a:xfrm>
            <a:off x="-405643" y="107576"/>
            <a:ext cx="9339331" cy="7038822"/>
          </a:xfrm>
        </p:spPr>
      </p:pic>
    </p:spTree>
    <p:extLst>
      <p:ext uri="{BB962C8B-B14F-4D97-AF65-F5344CB8AC3E}">
        <p14:creationId xmlns:p14="http://schemas.microsoft.com/office/powerpoint/2010/main" xmlns="" val="30839928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u="sng" dirty="0" smtClean="0"/>
              <a:t>Functions of the </a:t>
            </a:r>
            <a:r>
              <a:rPr lang="en-US" sz="4000" u="sng" dirty="0" err="1" smtClean="0"/>
              <a:t>Ventilatory</a:t>
            </a:r>
            <a:r>
              <a:rPr lang="en-US" sz="4000" u="sng" dirty="0" smtClean="0"/>
              <a:t> System</a:t>
            </a:r>
            <a:endParaRPr lang="en-US" sz="4000" u="sng" dirty="0"/>
          </a:p>
        </p:txBody>
      </p:sp>
      <p:sp>
        <p:nvSpPr>
          <p:cNvPr id="3" name="Content Placeholder 2"/>
          <p:cNvSpPr>
            <a:spLocks noGrp="1"/>
          </p:cNvSpPr>
          <p:nvPr>
            <p:ph idx="1"/>
          </p:nvPr>
        </p:nvSpPr>
        <p:spPr>
          <a:xfrm>
            <a:off x="1435608" y="1642533"/>
            <a:ext cx="7498080" cy="4758267"/>
          </a:xfrm>
        </p:spPr>
        <p:txBody>
          <a:bodyPr>
            <a:normAutofit lnSpcReduction="10000"/>
          </a:bodyPr>
          <a:lstStyle/>
          <a:p>
            <a:pPr marL="457200" indent="-457200">
              <a:buAutoNum type="arabicParenR"/>
            </a:pPr>
            <a:r>
              <a:rPr lang="en-US" sz="2600" dirty="0" smtClean="0"/>
              <a:t>Nose and Mouth- allows air to enter through low resistance pathway, air is warmed, filtered and moistened by mucous membrane</a:t>
            </a:r>
          </a:p>
          <a:p>
            <a:pPr marL="457200" indent="-457200">
              <a:buAutoNum type="arabicParenR"/>
            </a:pPr>
            <a:endParaRPr lang="en-US" sz="2600" dirty="0" smtClean="0"/>
          </a:p>
          <a:p>
            <a:pPr marL="457200" indent="-457200">
              <a:buAutoNum type="arabicParenR"/>
            </a:pPr>
            <a:r>
              <a:rPr lang="en-US" sz="2600" dirty="0" smtClean="0"/>
              <a:t>Pharynx – located at he back of the nasal cavity, works to warm and filter air</a:t>
            </a:r>
          </a:p>
          <a:p>
            <a:pPr marL="0" indent="0">
              <a:buNone/>
            </a:pPr>
            <a:endParaRPr lang="en-US" sz="2600" dirty="0" smtClean="0"/>
          </a:p>
          <a:p>
            <a:pPr marL="457200" indent="-457200">
              <a:buFont typeface="Wingdings 2"/>
              <a:buAutoNum type="arabicParenR"/>
            </a:pPr>
            <a:r>
              <a:rPr lang="en-US" sz="2600" dirty="0" smtClean="0"/>
              <a:t>Larynx </a:t>
            </a:r>
            <a:r>
              <a:rPr lang="en-US" sz="2600" dirty="0"/>
              <a:t>(Voice Box) – found on top of the trachea, contains the epiglottis which acts as a safety feature for the air passageway in blocking food from entering the trachea. Breathing stops when swallowing</a:t>
            </a:r>
          </a:p>
          <a:p>
            <a:pPr marL="457200" indent="-457200">
              <a:buAutoNum type="arabicParenR"/>
            </a:pPr>
            <a:endParaRPr lang="en-US" sz="2800" dirty="0" smtClean="0"/>
          </a:p>
        </p:txBody>
      </p:sp>
    </p:spTree>
    <p:extLst>
      <p:ext uri="{BB962C8B-B14F-4D97-AF65-F5344CB8AC3E}">
        <p14:creationId xmlns:p14="http://schemas.microsoft.com/office/powerpoint/2010/main" xmlns="" val="26159424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Functions of the </a:t>
            </a:r>
            <a:r>
              <a:rPr lang="en-US" u="sng" dirty="0" err="1" smtClean="0"/>
              <a:t>Ventilatory</a:t>
            </a:r>
            <a:r>
              <a:rPr lang="en-US" u="sng" dirty="0" smtClean="0"/>
              <a:t> System</a:t>
            </a:r>
            <a:endParaRPr lang="en-US" u="sng" dirty="0"/>
          </a:p>
        </p:txBody>
      </p:sp>
      <p:sp>
        <p:nvSpPr>
          <p:cNvPr id="3" name="Content Placeholder 2"/>
          <p:cNvSpPr>
            <a:spLocks noGrp="1"/>
          </p:cNvSpPr>
          <p:nvPr>
            <p:ph idx="1"/>
          </p:nvPr>
        </p:nvSpPr>
        <p:spPr/>
        <p:txBody>
          <a:bodyPr>
            <a:normAutofit/>
          </a:bodyPr>
          <a:lstStyle/>
          <a:p>
            <a:pPr marL="0" indent="0">
              <a:lnSpc>
                <a:spcPct val="110000"/>
              </a:lnSpc>
              <a:buNone/>
            </a:pPr>
            <a:r>
              <a:rPr lang="en-US" sz="2800" dirty="0" smtClean="0"/>
              <a:t>4</a:t>
            </a:r>
            <a:r>
              <a:rPr lang="en-US" sz="2800" dirty="0"/>
              <a:t>) Trachea – tube that delivers air from the larynx to the dividing </a:t>
            </a:r>
            <a:r>
              <a:rPr lang="en-US" sz="2800" dirty="0" smtClean="0"/>
              <a:t>bronchi</a:t>
            </a:r>
          </a:p>
          <a:p>
            <a:pPr marL="0" indent="0">
              <a:lnSpc>
                <a:spcPct val="110000"/>
              </a:lnSpc>
              <a:buNone/>
            </a:pPr>
            <a:endParaRPr lang="en-US" sz="2800" dirty="0"/>
          </a:p>
          <a:p>
            <a:pPr marL="0" indent="0">
              <a:lnSpc>
                <a:spcPct val="110000"/>
              </a:lnSpc>
              <a:buNone/>
            </a:pPr>
            <a:r>
              <a:rPr lang="en-US" sz="2800" dirty="0"/>
              <a:t>5) Bronchi – branches (one in each lung) responsible for delivering air from the trachea into each of the </a:t>
            </a:r>
            <a:r>
              <a:rPr lang="en-US" sz="2800" dirty="0" smtClean="0"/>
              <a:t>lungs</a:t>
            </a:r>
          </a:p>
          <a:p>
            <a:pPr marL="0" indent="0">
              <a:lnSpc>
                <a:spcPct val="110000"/>
              </a:lnSpc>
              <a:buNone/>
            </a:pPr>
            <a:endParaRPr lang="en-US" sz="2800" dirty="0" smtClean="0"/>
          </a:p>
          <a:p>
            <a:pPr marL="0" indent="0">
              <a:lnSpc>
                <a:spcPct val="110000"/>
              </a:lnSpc>
              <a:buNone/>
            </a:pPr>
            <a:r>
              <a:rPr lang="en-US" sz="2800" dirty="0"/>
              <a:t>6) Bronchioles – smooth muscle which divides further into alveolar ducts</a:t>
            </a:r>
          </a:p>
          <a:p>
            <a:pPr marL="0" indent="0">
              <a:buNone/>
            </a:pPr>
            <a:endParaRPr lang="en-US" dirty="0"/>
          </a:p>
          <a:p>
            <a:pPr marL="82296" indent="0">
              <a:buNone/>
            </a:pPr>
            <a:endParaRPr lang="en-US" dirty="0"/>
          </a:p>
        </p:txBody>
      </p:sp>
    </p:spTree>
    <p:extLst>
      <p:ext uri="{BB962C8B-B14F-4D97-AF65-F5344CB8AC3E}">
        <p14:creationId xmlns:p14="http://schemas.microsoft.com/office/powerpoint/2010/main" xmlns="" val="7084122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u="sng" dirty="0" smtClean="0"/>
              <a:t>Functions of the </a:t>
            </a:r>
            <a:r>
              <a:rPr lang="en-US" sz="4000" u="sng" dirty="0" err="1" smtClean="0"/>
              <a:t>Ventilatory</a:t>
            </a:r>
            <a:r>
              <a:rPr lang="en-US" sz="4000" u="sng" dirty="0" smtClean="0"/>
              <a:t> System</a:t>
            </a:r>
            <a:endParaRPr lang="en-US" sz="4000" u="sng" dirty="0"/>
          </a:p>
        </p:txBody>
      </p:sp>
      <p:sp>
        <p:nvSpPr>
          <p:cNvPr id="3" name="Content Placeholder 2"/>
          <p:cNvSpPr>
            <a:spLocks noGrp="1"/>
          </p:cNvSpPr>
          <p:nvPr>
            <p:ph idx="1"/>
          </p:nvPr>
        </p:nvSpPr>
        <p:spPr>
          <a:xfrm>
            <a:off x="1134533" y="1600200"/>
            <a:ext cx="7457017" cy="2396067"/>
          </a:xfrm>
        </p:spPr>
        <p:txBody>
          <a:bodyPr>
            <a:normAutofit fontScale="92500" lnSpcReduction="10000"/>
          </a:bodyPr>
          <a:lstStyle/>
          <a:p>
            <a:pPr marL="0" indent="0">
              <a:buNone/>
            </a:pPr>
            <a:r>
              <a:rPr lang="en-US" sz="2800" dirty="0" smtClean="0"/>
              <a:t>7) Lungs – Responsible for the mechanics of breathing</a:t>
            </a:r>
          </a:p>
          <a:p>
            <a:pPr marL="0" indent="0">
              <a:buNone/>
            </a:pPr>
            <a:endParaRPr lang="en-US" sz="2800" dirty="0" smtClean="0"/>
          </a:p>
          <a:p>
            <a:pPr marL="0" indent="0">
              <a:buNone/>
            </a:pPr>
            <a:r>
              <a:rPr lang="en-US" sz="2800" dirty="0" smtClean="0"/>
              <a:t>8) Alveoli – millions of thin-walled air sacs responsible for gas exchange between alveoli and pulmonary capillaries </a:t>
            </a:r>
          </a:p>
          <a:p>
            <a:endParaRPr lang="en-US" dirty="0"/>
          </a:p>
        </p:txBody>
      </p:sp>
    </p:spTree>
    <p:extLst>
      <p:ext uri="{BB962C8B-B14F-4D97-AF65-F5344CB8AC3E}">
        <p14:creationId xmlns:p14="http://schemas.microsoft.com/office/powerpoint/2010/main" xmlns="" val="2075456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7292</TotalTime>
  <Words>1802</Words>
  <Application>Microsoft Office PowerPoint</Application>
  <PresentationFormat>On-screen Show (4:3)</PresentationFormat>
  <Paragraphs>186</Paragraphs>
  <Slides>43</Slides>
  <Notes>15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Solstice</vt:lpstr>
      <vt:lpstr>Cardio Respiratory Exercise Physiology – Chapter 2</vt:lpstr>
      <vt:lpstr>Intro Video Clip</vt:lpstr>
      <vt:lpstr>Ventilatory System</vt:lpstr>
      <vt:lpstr>Think About It!</vt:lpstr>
      <vt:lpstr>Important Points</vt:lpstr>
      <vt:lpstr>Structures of the Ventilatory System</vt:lpstr>
      <vt:lpstr>Functions of the Ventilatory System</vt:lpstr>
      <vt:lpstr>Functions of the Ventilatory System</vt:lpstr>
      <vt:lpstr>Functions of the Ventilatory System</vt:lpstr>
      <vt:lpstr>Structural Components of the Respiratory System</vt:lpstr>
      <vt:lpstr>Structural Components of the Ventilatory System</vt:lpstr>
      <vt:lpstr>Structural Components of the Ventilatory System</vt:lpstr>
      <vt:lpstr>Structures of the Ventilatory System</vt:lpstr>
      <vt:lpstr>How do we breathe?</vt:lpstr>
      <vt:lpstr>How do we Breath?</vt:lpstr>
      <vt:lpstr>How do we breathe?</vt:lpstr>
      <vt:lpstr>How Do We Breathe?</vt:lpstr>
      <vt:lpstr>Diaphragm</vt:lpstr>
      <vt:lpstr>Activity </vt:lpstr>
      <vt:lpstr>Mechanics of Breathing </vt:lpstr>
      <vt:lpstr>Breathing ‘In’ at Rest</vt:lpstr>
      <vt:lpstr>Breathing ‘Out’ at Rest</vt:lpstr>
      <vt:lpstr>Complete this table! </vt:lpstr>
      <vt:lpstr>Slide 24</vt:lpstr>
      <vt:lpstr>To Do: Page 35 Green Box </vt:lpstr>
      <vt:lpstr>Important Terms to Know!</vt:lpstr>
      <vt:lpstr>Important Terms to Know!</vt:lpstr>
      <vt:lpstr>Measurement</vt:lpstr>
      <vt:lpstr>Breathing During Exercise - Inspiration</vt:lpstr>
      <vt:lpstr>Breathing During Exercise - Expiration</vt:lpstr>
      <vt:lpstr>Group Question – Why do you breath faster and deeper when exercising? </vt:lpstr>
      <vt:lpstr>Breathing During Exercise p.35</vt:lpstr>
      <vt:lpstr>Nervous and Chemical Regulators of the Breathing</vt:lpstr>
      <vt:lpstr>Chemical Regulators of Breathing</vt:lpstr>
      <vt:lpstr>Minor Regulators of Breathing during Exercise </vt:lpstr>
      <vt:lpstr>Chemical Regulators During Exercise</vt:lpstr>
      <vt:lpstr>Gas Exchange</vt:lpstr>
      <vt:lpstr>Gas Exchange</vt:lpstr>
      <vt:lpstr>Gas Exchange Continued</vt:lpstr>
      <vt:lpstr>Gas Exchange</vt:lpstr>
      <vt:lpstr>Gas Exchange</vt:lpstr>
      <vt:lpstr>Hemoglobin</vt:lpstr>
      <vt:lpstr>Review </vt:lpstr>
    </vt:vector>
  </TitlesOfParts>
  <Company>University of Winnipeg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 Respiratory Exercise Physiology – Chapter 2</dc:title>
  <dc:creator>Julie Devries</dc:creator>
  <cp:lastModifiedBy>Alyssa Grant</cp:lastModifiedBy>
  <cp:revision>42</cp:revision>
  <dcterms:created xsi:type="dcterms:W3CDTF">2014-04-01T23:45:06Z</dcterms:created>
  <dcterms:modified xsi:type="dcterms:W3CDTF">2016-10-23T22:11:06Z</dcterms:modified>
</cp:coreProperties>
</file>